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6" r:id="rId2"/>
    <p:sldId id="282" r:id="rId3"/>
    <p:sldId id="257" r:id="rId4"/>
    <p:sldId id="260" r:id="rId5"/>
    <p:sldId id="264" r:id="rId6"/>
    <p:sldId id="277" r:id="rId7"/>
    <p:sldId id="263" r:id="rId8"/>
    <p:sldId id="261" r:id="rId9"/>
    <p:sldId id="262" r:id="rId10"/>
    <p:sldId id="258" r:id="rId11"/>
    <p:sldId id="259" r:id="rId12"/>
    <p:sldId id="265" r:id="rId13"/>
    <p:sldId id="266" r:id="rId14"/>
    <p:sldId id="267" r:id="rId15"/>
    <p:sldId id="268" r:id="rId16"/>
    <p:sldId id="269" r:id="rId17"/>
    <p:sldId id="270" r:id="rId18"/>
    <p:sldId id="271" r:id="rId19"/>
    <p:sldId id="272" r:id="rId20"/>
    <p:sldId id="275" r:id="rId21"/>
    <p:sldId id="273" r:id="rId22"/>
    <p:sldId id="278" r:id="rId23"/>
    <p:sldId id="279" r:id="rId24"/>
    <p:sldId id="280" r:id="rId25"/>
    <p:sldId id="281" r:id="rId26"/>
    <p:sldId id="274" r:id="rId27"/>
  </p:sldIdLst>
  <p:sldSz cx="9144000" cy="6858000" type="screen4x3"/>
  <p:notesSz cx="6669088"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939" autoAdjust="0"/>
    <p:restoredTop sz="86434" autoAdjust="0"/>
  </p:normalViewPr>
  <p:slideViewPr>
    <p:cSldViewPr>
      <p:cViewPr>
        <p:scale>
          <a:sx n="60" d="100"/>
          <a:sy n="60" d="100"/>
        </p:scale>
        <p:origin x="-108"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92F13570-23CE-4C0A-B2BA-9AE911EFC914}" type="datetimeFigureOut">
              <a:rPr lang="ru-RU" smtClean="0"/>
              <a:pPr/>
              <a:t>30.09.2015</a:t>
            </a:fld>
            <a:endParaRPr lang="ru-RU"/>
          </a:p>
        </p:txBody>
      </p:sp>
      <p:sp>
        <p:nvSpPr>
          <p:cNvPr id="4" name="Образ слайда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B8614A28-3528-4660-B80A-397CD5FAB7C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9</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11</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21</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8614A28-3528-4660-B80A-397CD5FAB7CF}" type="slidenum">
              <a:rPr lang="ru-RU" smtClean="0"/>
              <a:pPr/>
              <a:t>25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30.09.2015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ru.wikipedia.org/wiki/%D0%93%D1%80%D1%83%D0%BF%D0%BF%D0%B0_%D1%80%D0%B0%D0%B7%D1%80%D0%B0%D0%B1%D0%BE%D1%82%D0%BA%D0%B8_%D1%84%D0%B8%D0%BD%D0%B0%D0%BD%D1%81%D0%BE%D0%B2%D1%8B%D1%85_%D0%BC%D0%B5%D1%80_%D0%B1%D0%BE%D1%80%D1%8C%D0%B1%D1%8B_%D1%81_%D0%BE%D1%82%D0%BC%D1%8B%D0%B2%D0%B0%D0%BD%D0%B8%D0%B5%D0%BC_%D0%B4%D0%B5%D0%BD%D0%B5%D0%B3" TargetMode="External"/><Relationship Id="rId2" Type="http://schemas.openxmlformats.org/officeDocument/2006/relationships/hyperlink" Target="https://ru.wikipedia.org/wiki/%D0%93%D1%80%D1%83%D0%BF%D0%BF%D0%B0_%D0%B3%D0%BE%D1%81%D1%83%D0%B4%D0%B0%D1%80%D1%81%D1%82%D0%B2_%D0%BF%D0%BE_%D0%B1%D0%BE%D1%80%D1%8C%D0%B1%D0%B5_%D1%81_%D0%BA%D0%BE%D1%80%D1%80%D1%83%D0%BF%D1%86%D0%B8%D0%B5%D0%B9"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2844" y="142852"/>
            <a:ext cx="8786874" cy="6500858"/>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b="1" dirty="0" smtClean="0">
                <a:solidFill>
                  <a:srgbClr val="0070C0"/>
                </a:solidFill>
              </a:rPr>
              <a:t>Коррупция - социальное явление которое является серьезной проблемой для любого общества и характерно для всех государств мира, </a:t>
            </a:r>
            <a:br>
              <a:rPr lang="ru-RU" b="1" dirty="0" smtClean="0">
                <a:solidFill>
                  <a:srgbClr val="0070C0"/>
                </a:solidFill>
              </a:rPr>
            </a:br>
            <a:r>
              <a:rPr lang="ru-RU" b="1" dirty="0" smtClean="0">
                <a:solidFill>
                  <a:srgbClr val="0070C0"/>
                </a:solidFill>
              </a:rPr>
              <a:t>в том числе с развитой экономикой и давними демократическими традициями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15436" cy="6297634"/>
          </a:xfrm>
        </p:spPr>
        <p:style>
          <a:lnRef idx="1">
            <a:schemeClr val="accent3"/>
          </a:lnRef>
          <a:fillRef idx="2">
            <a:schemeClr val="accent3"/>
          </a:fillRef>
          <a:effectRef idx="1">
            <a:schemeClr val="accent3"/>
          </a:effectRef>
          <a:fontRef idx="minor">
            <a:schemeClr val="dk1"/>
          </a:fontRef>
        </p:style>
        <p:txBody>
          <a:bodyPr anchor="t">
            <a:normAutofit fontScale="90000"/>
          </a:bodyPr>
          <a:lstStyle/>
          <a:p>
            <a:pPr algn="l"/>
            <a:r>
              <a:rPr lang="ru-RU" sz="1600" b="1" dirty="0" smtClean="0">
                <a:solidFill>
                  <a:srgbClr val="0070C0"/>
                </a:solidFill>
              </a:rPr>
              <a:t>- от 08.07.2015 № 669 «Об утверждении Порядка размещения о доходах, расходах, об имуществе и обязательствах имущественного характера  отдельных категорий лиц и членов их семей на официальных сайтах в информационно-телекоммуникационной сети «Интернет», а также предоставления этих сведений средствам массовой информации для опубликования»,</a:t>
            </a:r>
            <a:br>
              <a:rPr lang="ru-RU" sz="1600" b="1" dirty="0" smtClean="0">
                <a:solidFill>
                  <a:srgbClr val="0070C0"/>
                </a:solidFill>
              </a:rPr>
            </a:br>
            <a:r>
              <a:rPr lang="ru-RU" sz="1600" b="1" dirty="0" smtClean="0">
                <a:solidFill>
                  <a:srgbClr val="0070C0"/>
                </a:solidFill>
              </a:rPr>
              <a:t> -  постановление от 28.01.2011 № 118»Об утверждении  Положения о порядке проведения </a:t>
            </a:r>
            <a:r>
              <a:rPr lang="ru-RU" sz="1600" b="1" dirty="0" err="1" smtClean="0">
                <a:solidFill>
                  <a:srgbClr val="0070C0"/>
                </a:solidFill>
              </a:rPr>
              <a:t>антикоррупционной</a:t>
            </a:r>
            <a:r>
              <a:rPr lang="ru-RU" sz="1600" b="1" dirty="0" smtClean="0">
                <a:solidFill>
                  <a:srgbClr val="0070C0"/>
                </a:solidFill>
              </a:rPr>
              <a:t>  экспертизы проектов нормативных правовых актов администрации Красновишерского муниципального района», </a:t>
            </a:r>
            <a:br>
              <a:rPr lang="ru-RU" sz="1600" b="1" dirty="0" smtClean="0">
                <a:solidFill>
                  <a:srgbClr val="0070C0"/>
                </a:solidFill>
              </a:rPr>
            </a:br>
            <a:r>
              <a:rPr lang="ru-RU" sz="1600" b="1" dirty="0" smtClean="0">
                <a:solidFill>
                  <a:srgbClr val="0070C0"/>
                </a:solidFill>
              </a:rPr>
              <a:t>- от 23.05.2013 № 793 «Об утверждении порядка сдачи, оценки и выкупа подарков, полученных в связи с официальными мероприятиями»,</a:t>
            </a:r>
            <a:br>
              <a:rPr lang="ru-RU" sz="1600" b="1" dirty="0" smtClean="0">
                <a:solidFill>
                  <a:srgbClr val="0070C0"/>
                </a:solidFill>
              </a:rPr>
            </a:br>
            <a:r>
              <a:rPr lang="ru-RU" sz="1600" b="1" dirty="0" smtClean="0">
                <a:solidFill>
                  <a:srgbClr val="0070C0"/>
                </a:solidFill>
              </a:rPr>
              <a:t>-  от 01.04.2013 «Об утверждении Перечня должностей муниципальной службы администрации Красновишерского муниципального района, замещение которых связано с коррупционными рисками»,</a:t>
            </a:r>
            <a:br>
              <a:rPr lang="ru-RU" sz="1600" b="1" dirty="0" smtClean="0">
                <a:solidFill>
                  <a:srgbClr val="0070C0"/>
                </a:solidFill>
              </a:rPr>
            </a:br>
            <a:r>
              <a:rPr lang="ru-RU" sz="1600" b="1" dirty="0" smtClean="0">
                <a:solidFill>
                  <a:srgbClr val="0070C0"/>
                </a:solidFill>
              </a:rPr>
              <a:t>- от 12.02.2014 № 174 «Об утверждении Плана мероприятий по противодействию коррупции в Красновишерском муниципальном районе на 2014-2016 годы»,</a:t>
            </a:r>
            <a:br>
              <a:rPr lang="ru-RU" sz="1600" b="1" dirty="0" smtClean="0">
                <a:solidFill>
                  <a:srgbClr val="0070C0"/>
                </a:solidFill>
              </a:rPr>
            </a:br>
            <a:r>
              <a:rPr lang="ru-RU" sz="1600" b="1" dirty="0" smtClean="0">
                <a:solidFill>
                  <a:srgbClr val="0070C0"/>
                </a:solidFill>
              </a:rPr>
              <a:t> - от 07.05.2013 № 671 «Об утверждении Правил проверки достоверности и полноты сведений о доходах, об имуществе и обязательствах имущественного характера , предоставляемых гражданами, претендующими на замещение должностей руководителей муниципальных учреждений Красновишерского муниципального района, и лицами, замещающими эти должности»,</a:t>
            </a:r>
            <a:br>
              <a:rPr lang="ru-RU" sz="1600" b="1" dirty="0" smtClean="0">
                <a:solidFill>
                  <a:srgbClr val="0070C0"/>
                </a:solidFill>
              </a:rPr>
            </a:br>
            <a:r>
              <a:rPr lang="ru-RU" sz="1600" b="1" dirty="0" smtClean="0">
                <a:solidFill>
                  <a:srgbClr val="0070C0"/>
                </a:solidFill>
              </a:rPr>
              <a:t>-- от 26.03.2013 №  464 «Об утверждении Положения о предоставлении гражданами, претендующими на замещение должностей муниципальной службы  в администрации Красновишерского муниципального района, и гражданами, замещающими должности муниципальной службы в администрации Красновишерского муниципального района сведений о доходах,  об имуществе и обязательствах имущественного характера», </a:t>
            </a:r>
            <a:endParaRPr lang="ru-RU"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86874" cy="6154758"/>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ru-RU" sz="2400" b="1" dirty="0" smtClean="0">
                <a:solidFill>
                  <a:srgbClr val="0070C0"/>
                </a:solidFill>
                <a:latin typeface="Times New Roman" pitchFamily="18" charset="0"/>
                <a:cs typeface="Times New Roman" pitchFamily="18" charset="0"/>
              </a:rPr>
              <a:t>В рамках реализации </a:t>
            </a:r>
            <a:r>
              <a:rPr lang="ru-RU" sz="2400" b="1" dirty="0" err="1" smtClean="0">
                <a:solidFill>
                  <a:srgbClr val="0070C0"/>
                </a:solidFill>
                <a:latin typeface="Times New Roman" pitchFamily="18" charset="0"/>
                <a:cs typeface="Times New Roman" pitchFamily="18" charset="0"/>
              </a:rPr>
              <a:t>антикоррупционной</a:t>
            </a:r>
            <a:r>
              <a:rPr lang="ru-RU" sz="2400" b="1" dirty="0" smtClean="0">
                <a:solidFill>
                  <a:srgbClr val="0070C0"/>
                </a:solidFill>
                <a:latin typeface="Times New Roman" pitchFamily="18" charset="0"/>
                <a:cs typeface="Times New Roman" pitchFamily="18" charset="0"/>
              </a:rPr>
              <a:t> деятельности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администрацией  Красновишерского муниципального района</a:t>
            </a:r>
            <a:r>
              <a:rPr lang="ru-RU" sz="2400" dirty="0" smtClean="0">
                <a:solidFill>
                  <a:srgbClr val="0070C0"/>
                </a:solidFill>
                <a:latin typeface="Times New Roman" pitchFamily="18" charset="0"/>
                <a:cs typeface="Times New Roman" pitchFamily="18" charset="0"/>
              </a:rPr>
              <a:t>:</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утвержден План мероприятий по противодействию коррупции в Красновишерском муниципальном районе на 2014 - 2016 годы;</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образована   комиссия по соблюдению требований к служебному поведению муниципальных служащих и урегулированию конфликта интересов;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создан раздел «Противодействие коррупции»  на официальном сайте  Красновишерского муниципального района;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производится </a:t>
            </a:r>
            <a:r>
              <a:rPr lang="ru-RU" sz="2000" dirty="0" err="1" smtClean="0">
                <a:solidFill>
                  <a:srgbClr val="0070C0"/>
                </a:solidFill>
                <a:latin typeface="Times New Roman" pitchFamily="18" charset="0"/>
                <a:cs typeface="Times New Roman" pitchFamily="18" charset="0"/>
              </a:rPr>
              <a:t>антикоррупционная</a:t>
            </a:r>
            <a:r>
              <a:rPr lang="ru-RU" sz="2000" dirty="0" smtClean="0">
                <a:solidFill>
                  <a:srgbClr val="0070C0"/>
                </a:solidFill>
                <a:latin typeface="Times New Roman" pitchFamily="18" charset="0"/>
                <a:cs typeface="Times New Roman" pitchFamily="18" charset="0"/>
              </a:rPr>
              <a:t> экспертиза нормативно-правовых актов,  принимаемых администрацией района,</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подписано соглашение о взаимодействии между администрацией Красновишерского муниципального района и прокуратурой Красновишерского района в сфере обеспечения единого правового  пространства, в том числе по проведению </a:t>
            </a:r>
            <a:r>
              <a:rPr lang="ru-RU" sz="2000" dirty="0" err="1" smtClean="0">
                <a:solidFill>
                  <a:srgbClr val="0070C0"/>
                </a:solidFill>
                <a:latin typeface="Times New Roman" pitchFamily="18" charset="0"/>
                <a:cs typeface="Times New Roman" pitchFamily="18" charset="0"/>
              </a:rPr>
              <a:t>антикоррупционной</a:t>
            </a:r>
            <a:r>
              <a:rPr lang="ru-RU" sz="2000" dirty="0" smtClean="0">
                <a:solidFill>
                  <a:srgbClr val="0070C0"/>
                </a:solidFill>
                <a:latin typeface="Times New Roman" pitchFamily="18" charset="0"/>
                <a:cs typeface="Times New Roman" pitchFamily="18" charset="0"/>
              </a:rPr>
              <a:t> экспертизы  проектов муниципальных правовых актов;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утверждены административные регламенты предоставления  муниципальных услуг в рамках реализации Федерального закона от 27.07.2010 № 210-ФЗ «Об организации предоставления государственных и муниципальных услуг».</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endParaRPr lang="ru-RU" sz="1800" dirty="0">
              <a:solidFill>
                <a:srgbClr val="0070C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15436" cy="629763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200" b="1" dirty="0" smtClean="0">
                <a:solidFill>
                  <a:srgbClr val="0070C0"/>
                </a:solidFill>
                <a:latin typeface="Times New Roman" pitchFamily="18" charset="0"/>
                <a:cs typeface="Times New Roman" pitchFamily="18" charset="0"/>
              </a:rPr>
              <a:t>План мероприятий по противодействию коррупции в Красновишерском муниципальном районе на 2014 - 2016 годы  утвержден постановлением  администрации Красновишерского муниципального района </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 174 от 12.02.2014</a:t>
            </a:r>
            <a:br>
              <a:rPr lang="ru-RU" sz="2200" b="1" dirty="0" smtClean="0">
                <a:solidFill>
                  <a:srgbClr val="0070C0"/>
                </a:solidFill>
                <a:latin typeface="Times New Roman" pitchFamily="18" charset="0"/>
                <a:cs typeface="Times New Roman" pitchFamily="18" charset="0"/>
              </a:rPr>
            </a:br>
            <a:r>
              <a:rPr lang="ru-RU" sz="2200" b="1" u="sng" dirty="0" smtClean="0">
                <a:solidFill>
                  <a:srgbClr val="0070C0"/>
                </a:solidFill>
                <a:latin typeface="Times New Roman" pitchFamily="18" charset="0"/>
                <a:cs typeface="Times New Roman" pitchFamily="18" charset="0"/>
              </a:rPr>
              <a:t>План  содержит следующие разделы:</a:t>
            </a:r>
            <a:r>
              <a:rPr lang="ru-RU" sz="2200" b="1" dirty="0" smtClean="0">
                <a:solidFill>
                  <a:srgbClr val="0070C0"/>
                </a:solidFill>
                <a:latin typeface="Times New Roman" pitchFamily="18" charset="0"/>
                <a:cs typeface="Times New Roman" pitchFamily="18" charset="0"/>
              </a:rPr>
              <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1. Организационное обеспечение реализации </a:t>
            </a:r>
            <a:r>
              <a:rPr lang="ru-RU" sz="2200" b="1" dirty="0" err="1" smtClean="0">
                <a:solidFill>
                  <a:srgbClr val="0070C0"/>
                </a:solidFill>
                <a:latin typeface="Times New Roman" pitchFamily="18" charset="0"/>
                <a:cs typeface="Times New Roman" pitchFamily="18" charset="0"/>
              </a:rPr>
              <a:t>антикоррупционной</a:t>
            </a:r>
            <a:r>
              <a:rPr lang="ru-RU" sz="2200" b="1" dirty="0" smtClean="0">
                <a:solidFill>
                  <a:srgbClr val="0070C0"/>
                </a:solidFill>
                <a:latin typeface="Times New Roman" pitchFamily="18" charset="0"/>
                <a:cs typeface="Times New Roman" pitchFamily="18" charset="0"/>
              </a:rPr>
              <a:t> политики.</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2. Противодействие коррупции при прохождении муниципальной службы.</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3. Проведение </a:t>
            </a:r>
            <a:r>
              <a:rPr lang="ru-RU" sz="2200" b="1" dirty="0" err="1" smtClean="0">
                <a:solidFill>
                  <a:srgbClr val="0070C0"/>
                </a:solidFill>
                <a:latin typeface="Times New Roman" pitchFamily="18" charset="0"/>
                <a:cs typeface="Times New Roman" pitchFamily="18" charset="0"/>
              </a:rPr>
              <a:t>антикоррупционной</a:t>
            </a:r>
            <a:r>
              <a:rPr lang="ru-RU" sz="2200" b="1" dirty="0" smtClean="0">
                <a:solidFill>
                  <a:srgbClr val="0070C0"/>
                </a:solidFill>
                <a:latin typeface="Times New Roman" pitchFamily="18" charset="0"/>
                <a:cs typeface="Times New Roman" pitchFamily="18" charset="0"/>
              </a:rPr>
              <a:t> </a:t>
            </a:r>
            <a:r>
              <a:rPr lang="ru-RU" sz="2200" b="1" dirty="0" err="1" smtClean="0">
                <a:solidFill>
                  <a:srgbClr val="0070C0"/>
                </a:solidFill>
                <a:latin typeface="Times New Roman" pitchFamily="18" charset="0"/>
                <a:cs typeface="Times New Roman" pitchFamily="18" charset="0"/>
              </a:rPr>
              <a:t>экспертизщы</a:t>
            </a:r>
            <a:r>
              <a:rPr lang="ru-RU" sz="2200" b="1" dirty="0" smtClean="0">
                <a:solidFill>
                  <a:srgbClr val="0070C0"/>
                </a:solidFill>
                <a:latin typeface="Times New Roman" pitchFamily="18" charset="0"/>
                <a:cs typeface="Times New Roman" pitchFamily="18" charset="0"/>
              </a:rPr>
              <a:t> нормативных правовых актов и их проектов.</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4. Выявление и профилактика коррупции в экономической и социальной сферах.</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5. Обеспечение доступа граждан  и организаций к информации о деятельности администрации Красновишерского муниципального района.</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6. </a:t>
            </a:r>
            <a:r>
              <a:rPr lang="ru-RU" sz="2200" b="1" dirty="0" err="1" smtClean="0">
                <a:solidFill>
                  <a:srgbClr val="0070C0"/>
                </a:solidFill>
                <a:latin typeface="Times New Roman" pitchFamily="18" charset="0"/>
                <a:cs typeface="Times New Roman" pitchFamily="18" charset="0"/>
              </a:rPr>
              <a:t>Антикоррупционное</a:t>
            </a:r>
            <a:r>
              <a:rPr lang="ru-RU" sz="2200" b="1" dirty="0" smtClean="0">
                <a:solidFill>
                  <a:srgbClr val="0070C0"/>
                </a:solidFill>
                <a:latin typeface="Times New Roman" pitchFamily="18" charset="0"/>
                <a:cs typeface="Times New Roman" pitchFamily="18" charset="0"/>
              </a:rPr>
              <a:t> образование.</a:t>
            </a:r>
            <a:br>
              <a:rPr lang="ru-RU" sz="2200" b="1" dirty="0" smtClean="0">
                <a:solidFill>
                  <a:srgbClr val="0070C0"/>
                </a:solidFill>
                <a:latin typeface="Times New Roman" pitchFamily="18" charset="0"/>
                <a:cs typeface="Times New Roman" pitchFamily="18" charset="0"/>
              </a:rPr>
            </a:br>
            <a:r>
              <a:rPr lang="ru-RU" sz="2200" b="1" dirty="0" smtClean="0">
                <a:solidFill>
                  <a:srgbClr val="0070C0"/>
                </a:solidFill>
                <a:latin typeface="Times New Roman" pitchFamily="18" charset="0"/>
                <a:cs typeface="Times New Roman" pitchFamily="18" charset="0"/>
              </a:rPr>
              <a:t>7. Реализация поддержки общественной </a:t>
            </a:r>
            <a:r>
              <a:rPr lang="ru-RU" sz="2200" b="1" dirty="0" err="1" smtClean="0">
                <a:solidFill>
                  <a:srgbClr val="0070C0"/>
                </a:solidFill>
                <a:latin typeface="Times New Roman" pitchFamily="18" charset="0"/>
                <a:cs typeface="Times New Roman" pitchFamily="18" charset="0"/>
              </a:rPr>
              <a:t>антикоррупционной</a:t>
            </a:r>
            <a:r>
              <a:rPr lang="ru-RU" sz="2200" b="1" dirty="0" smtClean="0">
                <a:solidFill>
                  <a:srgbClr val="0070C0"/>
                </a:solidFill>
                <a:latin typeface="Times New Roman" pitchFamily="18" charset="0"/>
                <a:cs typeface="Times New Roman" pitchFamily="18" charset="0"/>
              </a:rPr>
              <a:t> деятельности.</a:t>
            </a:r>
            <a:r>
              <a:rPr lang="ru-RU" sz="2000" b="1" dirty="0" smtClean="0">
                <a:solidFill>
                  <a:srgbClr val="0070C0"/>
                </a:solidFill>
                <a:latin typeface="Times New Roman" pitchFamily="18" charset="0"/>
                <a:cs typeface="Times New Roman" pitchFamily="18" charset="0"/>
              </a:rPr>
              <a:t/>
            </a:r>
            <a:br>
              <a:rPr lang="ru-RU" sz="2000" b="1" dirty="0" smtClean="0">
                <a:solidFill>
                  <a:srgbClr val="0070C0"/>
                </a:solidFill>
                <a:latin typeface="Times New Roman" pitchFamily="18" charset="0"/>
                <a:cs typeface="Times New Roman" pitchFamily="18" charset="0"/>
              </a:rPr>
            </a:br>
            <a:endParaRPr lang="ru-RU" sz="2000" b="1" dirty="0" smtClean="0">
              <a:solidFill>
                <a:srgbClr val="0070C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650085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400" dirty="0" smtClean="0">
                <a:solidFill>
                  <a:srgbClr val="0070C0"/>
                </a:solidFill>
                <a:latin typeface="Times New Roman" pitchFamily="18" charset="0"/>
                <a:cs typeface="Times New Roman" pitchFamily="18" charset="0"/>
              </a:rPr>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Утверждено в новое  Положение о Комиссии по соблюдению требований к служебному поведению муниципальных служащих администрации Красновишерского муниципального района, её структурных подразделений  урегулированию конфликта интересов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постановление от 20.03.2015 № 355)</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Проведено 5 заседаний Комиссии,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на которых рассмотрены такие вопросы, как:</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информация ИФНС об участии муниципальных служащих в управлении хозяйствующими субъектами;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заявления муниципальных служащих о невозможности представить по объективным причинам сведения о доходах, имуществе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и обязательствах имущественного характера,</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заявления муниципальных служащих, замещавших должности, включенные в Перечень должностей, замещение которых связано с коррупционными рисками, о заключении с ними трудовых договоров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a:r>
            <a:br>
              <a:rPr lang="ru-RU" sz="2400" dirty="0" smtClean="0">
                <a:solidFill>
                  <a:srgbClr val="0070C0"/>
                </a:solidFill>
                <a:latin typeface="Times New Roman" pitchFamily="18" charset="0"/>
                <a:cs typeface="Times New Roman" pitchFamily="18" charset="0"/>
              </a:rPr>
            </a:br>
            <a:r>
              <a:rPr lang="ru-RU" sz="2400" dirty="0" smtClean="0">
                <a:solidFill>
                  <a:srgbClr val="0070C0"/>
                </a:solidFill>
                <a:latin typeface="Times New Roman" pitchFamily="18" charset="0"/>
                <a:cs typeface="Times New Roman" pitchFamily="18" charset="0"/>
              </a:rPr>
              <a:t/>
            </a:r>
            <a:br>
              <a:rPr lang="ru-RU" sz="2400" dirty="0" smtClean="0">
                <a:solidFill>
                  <a:srgbClr val="0070C0"/>
                </a:solidFill>
                <a:latin typeface="Times New Roman" pitchFamily="18" charset="0"/>
                <a:cs typeface="Times New Roman" pitchFamily="18" charset="0"/>
              </a:rPr>
            </a:b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643998" cy="6369072"/>
          </a:xfrm>
        </p:spPr>
        <p:style>
          <a:lnRef idx="1">
            <a:schemeClr val="accent3"/>
          </a:lnRef>
          <a:fillRef idx="2">
            <a:schemeClr val="accent3"/>
          </a:fillRef>
          <a:effectRef idx="1">
            <a:schemeClr val="accent3"/>
          </a:effectRef>
          <a:fontRef idx="minor">
            <a:schemeClr val="dk1"/>
          </a:fontRef>
        </p:style>
        <p:txBody>
          <a:bodyPr>
            <a:normAutofit/>
          </a:bodyPr>
          <a:lstStyle/>
          <a:p>
            <a:r>
              <a:rPr lang="ru-RU" sz="2400" b="1" dirty="0" smtClean="0">
                <a:solidFill>
                  <a:srgbClr val="0070C0"/>
                </a:solidFill>
                <a:latin typeface="Times New Roman" pitchFamily="18" charset="0"/>
                <a:cs typeface="Times New Roman" pitchFamily="18" charset="0"/>
              </a:rPr>
              <a:t>Заполнение Раздела «Противодействие коррупции»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на официальном сайте  Красновишерского муниципального района указанный раздел заполнен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в соответствии с требованиями  Приказа  министерства труда и социальной защиты  Российской Федерации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от 07 октября  2013 года № 530н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и содержит  следующие  подразделы (вкладки): </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нормативно-правовые акты,</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a:t>
            </a:r>
            <a:r>
              <a:rPr lang="ru-RU" sz="2400" b="1" dirty="0" err="1" smtClean="0">
                <a:solidFill>
                  <a:srgbClr val="0070C0"/>
                </a:solidFill>
                <a:latin typeface="Times New Roman" pitchFamily="18" charset="0"/>
                <a:cs typeface="Times New Roman" pitchFamily="18" charset="0"/>
              </a:rPr>
              <a:t>антикоррупционная</a:t>
            </a:r>
            <a:r>
              <a:rPr lang="ru-RU" sz="2400" b="1" dirty="0" smtClean="0">
                <a:solidFill>
                  <a:srgbClr val="0070C0"/>
                </a:solidFill>
                <a:latin typeface="Times New Roman" pitchFamily="18" charset="0"/>
                <a:cs typeface="Times New Roman" pitchFamily="18" charset="0"/>
              </a:rPr>
              <a:t> экспертиза,</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методические материалы,</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сведения о доходах,</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сообщить о коррупции,</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муниципальные правовые акты.</a:t>
            </a:r>
            <a:br>
              <a:rPr lang="ru-RU" sz="2400" b="1" dirty="0" smtClean="0">
                <a:solidFill>
                  <a:srgbClr val="0070C0"/>
                </a:solidFill>
                <a:latin typeface="Times New Roman" pitchFamily="18" charset="0"/>
                <a:cs typeface="Times New Roman" pitchFamily="18" charset="0"/>
              </a:rPr>
            </a:br>
            <a:endParaRPr lang="ru-RU"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572560" cy="629763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000" b="1" dirty="0" smtClean="0">
                <a:solidFill>
                  <a:srgbClr val="0070C0"/>
                </a:solidFill>
              </a:rPr>
              <a:t/>
            </a:r>
            <a:br>
              <a:rPr lang="ru-RU" sz="2000" b="1" dirty="0" smtClean="0">
                <a:solidFill>
                  <a:srgbClr val="0070C0"/>
                </a:solidFill>
              </a:rPr>
            </a:br>
            <a:r>
              <a:rPr lang="ru-RU" sz="3100" dirty="0" smtClean="0">
                <a:solidFill>
                  <a:srgbClr val="0070C0"/>
                </a:solidFill>
                <a:latin typeface="Times New Roman" pitchFamily="18" charset="0"/>
                <a:cs typeface="Times New Roman" pitchFamily="18" charset="0"/>
              </a:rPr>
              <a:t>В соответствии с Положением  о порядке проведения </a:t>
            </a:r>
            <a:r>
              <a:rPr lang="ru-RU" sz="3100" dirty="0" err="1" smtClean="0">
                <a:solidFill>
                  <a:srgbClr val="0070C0"/>
                </a:solidFill>
                <a:latin typeface="Times New Roman" pitchFamily="18" charset="0"/>
                <a:cs typeface="Times New Roman" pitchFamily="18" charset="0"/>
              </a:rPr>
              <a:t>антикоррупционной</a:t>
            </a:r>
            <a:r>
              <a:rPr lang="ru-RU" sz="3100" dirty="0" smtClean="0">
                <a:solidFill>
                  <a:srgbClr val="0070C0"/>
                </a:solidFill>
                <a:latin typeface="Times New Roman" pitchFamily="18" charset="0"/>
                <a:cs typeface="Times New Roman" pitchFamily="18" charset="0"/>
              </a:rPr>
              <a:t> экспертизы проектов НПА </a:t>
            </a:r>
            <a:br>
              <a:rPr lang="ru-RU" sz="3100" dirty="0" smtClean="0">
                <a:solidFill>
                  <a:srgbClr val="0070C0"/>
                </a:solidFill>
                <a:latin typeface="Times New Roman" pitchFamily="18" charset="0"/>
                <a:cs typeface="Times New Roman" pitchFamily="18" charset="0"/>
              </a:rPr>
            </a:br>
            <a:r>
              <a:rPr lang="ru-RU" sz="3100" dirty="0" smtClean="0">
                <a:solidFill>
                  <a:srgbClr val="0070C0"/>
                </a:solidFill>
                <a:latin typeface="Times New Roman" pitchFamily="18" charset="0"/>
                <a:cs typeface="Times New Roman" pitchFamily="18" charset="0"/>
              </a:rPr>
              <a:t>и НПА администрации Красновишерского муниципального района, утвержденным постановлением  от 28.01.2011 №  118</a:t>
            </a:r>
            <a:br>
              <a:rPr lang="ru-RU" sz="3100" dirty="0" smtClean="0">
                <a:solidFill>
                  <a:srgbClr val="0070C0"/>
                </a:solidFill>
                <a:latin typeface="Times New Roman" pitchFamily="18" charset="0"/>
                <a:cs typeface="Times New Roman" pitchFamily="18" charset="0"/>
              </a:rPr>
            </a:br>
            <a:r>
              <a:rPr lang="ru-RU" sz="3100" dirty="0" smtClean="0">
                <a:solidFill>
                  <a:srgbClr val="0070C0"/>
                </a:solidFill>
                <a:latin typeface="Times New Roman" pitchFamily="18" charset="0"/>
                <a:cs typeface="Times New Roman" pitchFamily="18" charset="0"/>
              </a:rPr>
              <a:t>с 01.01.2015 года</a:t>
            </a:r>
            <a:r>
              <a:rPr lang="ru-RU" sz="3100" b="1" dirty="0" smtClean="0">
                <a:solidFill>
                  <a:srgbClr val="0070C0"/>
                </a:solidFill>
                <a:latin typeface="Times New Roman" pitchFamily="18" charset="0"/>
                <a:cs typeface="Times New Roman" pitchFamily="18" charset="0"/>
              </a:rPr>
              <a:t>  правовым отделом  администрации района </a:t>
            </a:r>
            <a:r>
              <a:rPr lang="ru-RU" sz="3100" dirty="0" smtClean="0">
                <a:solidFill>
                  <a:srgbClr val="0070C0"/>
                </a:solidFill>
                <a:latin typeface="Times New Roman" pitchFamily="18" charset="0"/>
                <a:cs typeface="Times New Roman" pitchFamily="18" charset="0"/>
              </a:rPr>
              <a:t>производится   внутренняя </a:t>
            </a:r>
            <a:r>
              <a:rPr lang="ru-RU" sz="3100" dirty="0" err="1" smtClean="0">
                <a:solidFill>
                  <a:srgbClr val="0070C0"/>
                </a:solidFill>
                <a:latin typeface="Times New Roman" pitchFamily="18" charset="0"/>
                <a:cs typeface="Times New Roman" pitchFamily="18" charset="0"/>
              </a:rPr>
              <a:t>антикоррупционная</a:t>
            </a:r>
            <a:r>
              <a:rPr lang="ru-RU" sz="3100" dirty="0" smtClean="0">
                <a:solidFill>
                  <a:srgbClr val="0070C0"/>
                </a:solidFill>
                <a:latin typeface="Times New Roman" pitchFamily="18" charset="0"/>
                <a:cs typeface="Times New Roman" pitchFamily="18" charset="0"/>
              </a:rPr>
              <a:t> экспертиза всех проектов нормативно-правовых актов,  а также ранее принятых нормативно-правовых актов администрации района.  </a:t>
            </a:r>
            <a:br>
              <a:rPr lang="ru-RU" sz="3100" dirty="0" smtClean="0">
                <a:solidFill>
                  <a:srgbClr val="0070C0"/>
                </a:solidFill>
                <a:latin typeface="Times New Roman" pitchFamily="18" charset="0"/>
                <a:cs typeface="Times New Roman" pitchFamily="18" charset="0"/>
              </a:rPr>
            </a:br>
            <a:r>
              <a:rPr lang="ru-RU" sz="3100" dirty="0" smtClean="0">
                <a:solidFill>
                  <a:srgbClr val="0070C0"/>
                </a:solidFill>
                <a:latin typeface="Times New Roman" pitchFamily="18" charset="0"/>
                <a:cs typeface="Times New Roman" pitchFamily="18" charset="0"/>
              </a:rPr>
              <a:t>За первое полугодие 2015 года произведена </a:t>
            </a:r>
            <a:r>
              <a:rPr lang="ru-RU" sz="3100" dirty="0" err="1" smtClean="0">
                <a:solidFill>
                  <a:srgbClr val="0070C0"/>
                </a:solidFill>
                <a:latin typeface="Times New Roman" pitchFamily="18" charset="0"/>
                <a:cs typeface="Times New Roman" pitchFamily="18" charset="0"/>
              </a:rPr>
              <a:t>антикоррупционная</a:t>
            </a:r>
            <a:r>
              <a:rPr lang="ru-RU" sz="3100" dirty="0" smtClean="0">
                <a:solidFill>
                  <a:srgbClr val="0070C0"/>
                </a:solidFill>
                <a:latin typeface="Times New Roman" pitchFamily="18" charset="0"/>
                <a:cs typeface="Times New Roman" pitchFamily="18" charset="0"/>
              </a:rPr>
              <a:t> экспертиза  52  проектов НПА, выявлен  1 </a:t>
            </a:r>
            <a:r>
              <a:rPr lang="ru-RU" sz="3100" dirty="0" err="1" smtClean="0">
                <a:solidFill>
                  <a:srgbClr val="0070C0"/>
                </a:solidFill>
                <a:latin typeface="Times New Roman" pitchFamily="18" charset="0"/>
                <a:cs typeface="Times New Roman" pitchFamily="18" charset="0"/>
              </a:rPr>
              <a:t>коррупциогенный</a:t>
            </a:r>
            <a:r>
              <a:rPr lang="ru-RU" sz="3100" dirty="0" smtClean="0">
                <a:solidFill>
                  <a:srgbClr val="0070C0"/>
                </a:solidFill>
                <a:latin typeface="Times New Roman" pitchFamily="18" charset="0"/>
                <a:cs typeface="Times New Roman" pitchFamily="18" charset="0"/>
              </a:rPr>
              <a:t> фактор. </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643998" cy="6429420"/>
          </a:xfrm>
        </p:spPr>
        <p:style>
          <a:lnRef idx="1">
            <a:schemeClr val="accent3"/>
          </a:lnRef>
          <a:fillRef idx="2">
            <a:schemeClr val="accent3"/>
          </a:fillRef>
          <a:effectRef idx="1">
            <a:schemeClr val="accent3"/>
          </a:effectRef>
          <a:fontRef idx="minor">
            <a:schemeClr val="dk1"/>
          </a:fontRef>
        </p:style>
        <p:txBody>
          <a:bodyPr>
            <a:normAutofit/>
          </a:bodyPr>
          <a:lstStyle/>
          <a:p>
            <a:r>
              <a:rPr lang="ru-RU" sz="2800" b="1" dirty="0" smtClean="0">
                <a:solidFill>
                  <a:srgbClr val="0070C0"/>
                </a:solidFill>
                <a:latin typeface="Times New Roman" pitchFamily="18" charset="0"/>
                <a:cs typeface="Times New Roman" pitchFamily="18" charset="0"/>
              </a:rPr>
              <a:t>05.06.2015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в целях укрепления законности и правопорядка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в сфере местного самоуправления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подписано соглашение о взаимодействии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между администрацией Красновишерского муниципального района и прокуратурой Красновишерского района в сфере обеспечения единого правового  пространства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Соглашением предусматривается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проведение правовой экспертизы НПА,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в том числе </a:t>
            </a:r>
            <a:br>
              <a:rPr lang="ru-RU" sz="2800" b="1" dirty="0" smtClean="0">
                <a:solidFill>
                  <a:srgbClr val="0070C0"/>
                </a:solidFill>
                <a:latin typeface="Times New Roman" pitchFamily="18" charset="0"/>
                <a:cs typeface="Times New Roman" pitchFamily="18" charset="0"/>
              </a:rPr>
            </a:br>
            <a:r>
              <a:rPr lang="ru-RU" sz="2800" b="1" dirty="0" smtClean="0">
                <a:solidFill>
                  <a:srgbClr val="0070C0"/>
                </a:solidFill>
                <a:latin typeface="Times New Roman" pitchFamily="18" charset="0"/>
                <a:cs typeface="Times New Roman" pitchFamily="18" charset="0"/>
              </a:rPr>
              <a:t>на отсутствие в них </a:t>
            </a:r>
            <a:r>
              <a:rPr lang="ru-RU" sz="2800" b="1" dirty="0" err="1" smtClean="0">
                <a:solidFill>
                  <a:srgbClr val="0070C0"/>
                </a:solidFill>
                <a:latin typeface="Times New Roman" pitchFamily="18" charset="0"/>
                <a:cs typeface="Times New Roman" pitchFamily="18" charset="0"/>
              </a:rPr>
              <a:t>коррупциогенных</a:t>
            </a:r>
            <a:r>
              <a:rPr lang="ru-RU" sz="2800" b="1" dirty="0" smtClean="0">
                <a:solidFill>
                  <a:srgbClr val="0070C0"/>
                </a:solidFill>
                <a:latin typeface="Times New Roman" pitchFamily="18" charset="0"/>
                <a:cs typeface="Times New Roman" pitchFamily="18" charset="0"/>
              </a:rPr>
              <a:t> факторов</a:t>
            </a:r>
            <a:endParaRPr lang="ru-RU"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01080" cy="6226196"/>
          </a:xfrm>
        </p:spPr>
        <p:style>
          <a:lnRef idx="1">
            <a:schemeClr val="accent3"/>
          </a:lnRef>
          <a:fillRef idx="2">
            <a:schemeClr val="accent3"/>
          </a:fillRef>
          <a:effectRef idx="1">
            <a:schemeClr val="accent3"/>
          </a:effectRef>
          <a:fontRef idx="minor">
            <a:schemeClr val="dk1"/>
          </a:fontRef>
        </p:style>
        <p:txBody>
          <a:bodyPr>
            <a:normAutofit/>
          </a:bodyPr>
          <a:lstStyle/>
          <a:p>
            <a:r>
              <a:rPr lang="ru-RU" sz="2400" dirty="0" smtClean="0">
                <a:solidFill>
                  <a:srgbClr val="0070C0"/>
                </a:solidFill>
                <a:latin typeface="Times New Roman" pitchFamily="18" charset="0"/>
                <a:cs typeface="Times New Roman" pitchFamily="18" charset="0"/>
              </a:rPr>
              <a:t> - </a:t>
            </a:r>
            <a:r>
              <a:rPr lang="ru-RU" sz="2400" b="1" dirty="0" smtClean="0">
                <a:solidFill>
                  <a:srgbClr val="0070C0"/>
                </a:solidFill>
                <a:latin typeface="Times New Roman" pitchFamily="18" charset="0"/>
                <a:cs typeface="Times New Roman" pitchFamily="18" charset="0"/>
              </a:rPr>
              <a:t>проведена проверка соблюдения муниципальными служащими ограничений и запретов, связанных с муниципальной службой;</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-рассмотрена информация ИФНС об участии муниципальных служащих в управлении хозяйствующими субъектами;</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проведена декларационная кампания:  в установленный срок сведения о доходах, расходах, об имуществе и обязательствах имущественного характера за 2014 год сдали 135 муниципальных служащих и 36 руководителей муниципальных учреждений, произведено размещение Сведений на официальном сайте района;</a:t>
            </a:r>
            <a:br>
              <a:rPr lang="ru-RU" sz="2400" b="1" dirty="0" smtClean="0">
                <a:solidFill>
                  <a:srgbClr val="0070C0"/>
                </a:solidFill>
                <a:latin typeface="Times New Roman" pitchFamily="18" charset="0"/>
                <a:cs typeface="Times New Roman" pitchFamily="18" charset="0"/>
              </a:rPr>
            </a:br>
            <a:r>
              <a:rPr lang="ru-RU" sz="2400" b="1" dirty="0" smtClean="0">
                <a:solidFill>
                  <a:srgbClr val="0070C0"/>
                </a:solidFill>
                <a:latin typeface="Times New Roman" pitchFamily="18" charset="0"/>
                <a:cs typeface="Times New Roman" pitchFamily="18" charset="0"/>
              </a:rPr>
              <a:t>- ведется работа по организации предоставления муниципальных услуг в электронном виде – разработано </a:t>
            </a:r>
            <a:r>
              <a:rPr lang="ru-RU" sz="2400" b="1" smtClean="0">
                <a:solidFill>
                  <a:srgbClr val="0070C0"/>
                </a:solidFill>
                <a:latin typeface="Times New Roman" pitchFamily="18" charset="0"/>
                <a:cs typeface="Times New Roman" pitchFamily="18" charset="0"/>
              </a:rPr>
              <a:t>35 регламентов</a:t>
            </a:r>
            <a:endParaRPr lang="ru-RU"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15436" cy="6429420"/>
          </a:xfrm>
        </p:spPr>
        <p:style>
          <a:lnRef idx="1">
            <a:schemeClr val="accent6"/>
          </a:lnRef>
          <a:fillRef idx="3">
            <a:schemeClr val="accent6"/>
          </a:fillRef>
          <a:effectRef idx="2">
            <a:schemeClr val="accent6"/>
          </a:effectRef>
          <a:fontRef idx="minor">
            <a:schemeClr val="lt1"/>
          </a:fontRef>
        </p:style>
        <p:txBody>
          <a:bodyPr>
            <a:normAutofit/>
          </a:bodyPr>
          <a:lstStyle/>
          <a:p>
            <a:r>
              <a:rPr lang="ru-RU" sz="4000" b="1" dirty="0" smtClean="0">
                <a:solidFill>
                  <a:srgbClr val="0070C0"/>
                </a:solidFill>
              </a:rPr>
              <a:t>ПРОГРАММА</a:t>
            </a:r>
            <a:r>
              <a:rPr lang="ru-RU" sz="4000" dirty="0" smtClean="0">
                <a:solidFill>
                  <a:srgbClr val="0070C0"/>
                </a:solidFill>
              </a:rPr>
              <a:t/>
            </a:r>
            <a:br>
              <a:rPr lang="ru-RU" sz="4000" dirty="0" smtClean="0">
                <a:solidFill>
                  <a:srgbClr val="0070C0"/>
                </a:solidFill>
              </a:rPr>
            </a:br>
            <a:r>
              <a:rPr lang="ru-RU" sz="4000" b="1" dirty="0" smtClean="0">
                <a:solidFill>
                  <a:srgbClr val="0070C0"/>
                </a:solidFill>
              </a:rPr>
              <a:t>«Противодействие коррупции </a:t>
            </a:r>
            <a:r>
              <a:rPr lang="ru-RU" sz="4000" dirty="0" smtClean="0">
                <a:solidFill>
                  <a:srgbClr val="0070C0"/>
                </a:solidFill>
              </a:rPr>
              <a:t/>
            </a:r>
            <a:br>
              <a:rPr lang="ru-RU" sz="4000" dirty="0" smtClean="0">
                <a:solidFill>
                  <a:srgbClr val="0070C0"/>
                </a:solidFill>
              </a:rPr>
            </a:br>
            <a:r>
              <a:rPr lang="ru-RU" sz="4000" b="1" dirty="0" smtClean="0">
                <a:solidFill>
                  <a:srgbClr val="0070C0"/>
                </a:solidFill>
              </a:rPr>
              <a:t>в администрации Красновишерского муниципального района </a:t>
            </a:r>
            <a:br>
              <a:rPr lang="ru-RU" sz="4000" b="1" dirty="0" smtClean="0">
                <a:solidFill>
                  <a:srgbClr val="0070C0"/>
                </a:solidFill>
              </a:rPr>
            </a:br>
            <a:r>
              <a:rPr lang="ru-RU" sz="4000" b="1" dirty="0" smtClean="0">
                <a:solidFill>
                  <a:srgbClr val="0070C0"/>
                </a:solidFill>
              </a:rPr>
              <a:t>на  2015 - 2017 годы»</a:t>
            </a:r>
            <a:r>
              <a:rPr lang="ru-RU" sz="4000" dirty="0" smtClean="0">
                <a:solidFill>
                  <a:srgbClr val="0070C0"/>
                </a:solidFill>
              </a:rPr>
              <a:t/>
            </a:r>
            <a:br>
              <a:rPr lang="ru-RU" sz="4000" dirty="0" smtClean="0">
                <a:solidFill>
                  <a:srgbClr val="0070C0"/>
                </a:solidFill>
              </a:rPr>
            </a:br>
            <a:r>
              <a:rPr lang="ru-RU" sz="4000" b="1" dirty="0" smtClean="0">
                <a:solidFill>
                  <a:srgbClr val="0070C0"/>
                </a:solidFill>
              </a:rPr>
              <a:t> </a:t>
            </a:r>
            <a:r>
              <a:rPr lang="ru-RU" sz="1800" dirty="0" smtClean="0"/>
              <a:t/>
            </a:r>
            <a:br>
              <a:rPr lang="ru-RU" sz="1800" dirty="0" smtClean="0"/>
            </a:br>
            <a:endParaRPr lang="ru-RU"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86874" cy="6286544"/>
          </a:xfrm>
        </p:spPr>
        <p:style>
          <a:lnRef idx="1">
            <a:schemeClr val="accent6"/>
          </a:lnRef>
          <a:fillRef idx="3">
            <a:schemeClr val="accent6"/>
          </a:fillRef>
          <a:effectRef idx="2">
            <a:schemeClr val="accent6"/>
          </a:effectRef>
          <a:fontRef idx="minor">
            <a:schemeClr val="lt1"/>
          </a:fontRef>
        </p:style>
        <p:txBody>
          <a:bodyPr>
            <a:normAutofit/>
          </a:bodyPr>
          <a:lstStyle/>
          <a:p>
            <a:r>
              <a:rPr lang="ru-RU" b="1" dirty="0" smtClean="0">
                <a:solidFill>
                  <a:srgbClr val="0070C0"/>
                </a:solidFill>
              </a:rPr>
              <a:t>Программа определяет: </a:t>
            </a:r>
            <a:br>
              <a:rPr lang="ru-RU" b="1" dirty="0" smtClean="0">
                <a:solidFill>
                  <a:srgbClr val="0070C0"/>
                </a:solidFill>
              </a:rPr>
            </a:br>
            <a:r>
              <a:rPr lang="ru-RU" sz="2400" b="1" dirty="0" smtClean="0">
                <a:solidFill>
                  <a:srgbClr val="0070C0"/>
                </a:solidFill>
              </a:rPr>
              <a:t/>
            </a:r>
            <a:br>
              <a:rPr lang="ru-RU" sz="2400" b="1" dirty="0" smtClean="0">
                <a:solidFill>
                  <a:srgbClr val="0070C0"/>
                </a:solidFill>
              </a:rPr>
            </a:br>
            <a:r>
              <a:rPr lang="ru-RU" sz="2800" b="1" dirty="0" smtClean="0">
                <a:solidFill>
                  <a:srgbClr val="0070C0"/>
                </a:solidFill>
              </a:rPr>
              <a:t>Сроки реализации:  2015 - 2017 годы </a:t>
            </a:r>
            <a:r>
              <a:rPr lang="ru-RU" sz="2800" dirty="0" smtClean="0"/>
              <a:t/>
            </a:r>
            <a:br>
              <a:rPr lang="ru-RU" sz="2800" dirty="0" smtClean="0"/>
            </a:br>
            <a:r>
              <a:rPr lang="ru-RU" sz="2800" dirty="0" smtClean="0"/>
              <a:t/>
            </a:r>
            <a:br>
              <a:rPr lang="ru-RU" sz="2800" dirty="0" smtClean="0"/>
            </a:br>
            <a:r>
              <a:rPr lang="ru-RU" sz="2800" b="1" dirty="0" smtClean="0">
                <a:solidFill>
                  <a:srgbClr val="0070C0"/>
                </a:solidFill>
              </a:rPr>
              <a:t>Цели: обеспечение реализации мер профилактики коррупционных правонарушений </a:t>
            </a:r>
            <a:br>
              <a:rPr lang="ru-RU" sz="2800" b="1" dirty="0" smtClean="0">
                <a:solidFill>
                  <a:srgbClr val="0070C0"/>
                </a:solidFill>
              </a:rPr>
            </a:br>
            <a:r>
              <a:rPr lang="ru-RU" sz="2800" b="1" dirty="0" smtClean="0">
                <a:solidFill>
                  <a:srgbClr val="0070C0"/>
                </a:solidFill>
              </a:rPr>
              <a:t>в администрации Красновишерского муниципального района,  </a:t>
            </a:r>
            <a:br>
              <a:rPr lang="ru-RU" sz="2800" b="1" dirty="0" smtClean="0">
                <a:solidFill>
                  <a:srgbClr val="0070C0"/>
                </a:solidFill>
              </a:rPr>
            </a:br>
            <a:r>
              <a:rPr lang="ru-RU" sz="2800" b="1" dirty="0" smtClean="0">
                <a:solidFill>
                  <a:srgbClr val="0070C0"/>
                </a:solidFill>
              </a:rPr>
              <a:t>минимизация и ликвидация коррупционных рисков</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a:t>
            </a:r>
            <a:br>
              <a:rPr lang="ru-RU" sz="2000" b="1" dirty="0" smtClean="0">
                <a:solidFill>
                  <a:srgbClr val="0070C0"/>
                </a:solidFill>
              </a:rPr>
            </a:br>
            <a:endParaRPr lang="ru-RU" sz="20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14282" y="357166"/>
            <a:ext cx="8715436" cy="6143668"/>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endParaRPr lang="ru-RU" b="1" dirty="0" smtClean="0">
              <a:solidFill>
                <a:srgbClr val="0070C0"/>
              </a:solidFill>
            </a:endParaRPr>
          </a:p>
          <a:p>
            <a:pPr algn="ctr">
              <a:buNone/>
            </a:pPr>
            <a:r>
              <a:rPr lang="ru-RU" sz="4000" b="1" dirty="0" smtClean="0">
                <a:solidFill>
                  <a:srgbClr val="0070C0"/>
                </a:solidFill>
              </a:rPr>
              <a:t>Этимологически термин </a:t>
            </a:r>
            <a:r>
              <a:rPr lang="ru-RU" sz="4400" b="1" dirty="0" smtClean="0">
                <a:solidFill>
                  <a:srgbClr val="0070C0"/>
                </a:solidFill>
              </a:rPr>
              <a:t>«коррупция» </a:t>
            </a:r>
          </a:p>
          <a:p>
            <a:pPr algn="ctr">
              <a:buNone/>
            </a:pPr>
            <a:r>
              <a:rPr lang="ru-RU" sz="4000" b="1" dirty="0" smtClean="0">
                <a:solidFill>
                  <a:srgbClr val="0070C0"/>
                </a:solidFill>
              </a:rPr>
              <a:t>Происходит от латинского слова </a:t>
            </a:r>
            <a:r>
              <a:rPr lang="ru-RU" sz="4400" b="1" dirty="0" smtClean="0">
                <a:solidFill>
                  <a:srgbClr val="0070C0"/>
                </a:solidFill>
              </a:rPr>
              <a:t>«</a:t>
            </a:r>
            <a:r>
              <a:rPr lang="ru-RU" sz="4400" b="1" dirty="0" err="1" smtClean="0">
                <a:solidFill>
                  <a:srgbClr val="0070C0"/>
                </a:solidFill>
              </a:rPr>
              <a:t>соггирйо</a:t>
            </a:r>
            <a:r>
              <a:rPr lang="ru-RU" sz="4400" b="1" dirty="0" smtClean="0">
                <a:solidFill>
                  <a:srgbClr val="0070C0"/>
                </a:solidFill>
              </a:rPr>
              <a:t>», </a:t>
            </a:r>
          </a:p>
          <a:p>
            <a:pPr algn="ctr">
              <a:buNone/>
            </a:pPr>
            <a:r>
              <a:rPr lang="ru-RU" sz="4000" b="1" dirty="0" smtClean="0">
                <a:solidFill>
                  <a:srgbClr val="0070C0"/>
                </a:solidFill>
              </a:rPr>
              <a:t>что означает </a:t>
            </a:r>
          </a:p>
          <a:p>
            <a:pPr algn="ctr">
              <a:buNone/>
            </a:pPr>
            <a:r>
              <a:rPr lang="ru-RU" sz="4800" b="1" dirty="0" smtClean="0">
                <a:solidFill>
                  <a:srgbClr val="0070C0"/>
                </a:solidFill>
              </a:rPr>
              <a:t>«порчу, подкуп».</a:t>
            </a:r>
            <a:r>
              <a:rPr lang="ru-RU" b="1" dirty="0" smtClean="0">
                <a:solidFill>
                  <a:srgbClr val="0070C0"/>
                </a:solidFill>
              </a:rPr>
              <a:t/>
            </a:r>
            <a:br>
              <a:rPr lang="ru-RU" b="1" dirty="0" smtClean="0">
                <a:solidFill>
                  <a:srgbClr val="0070C0"/>
                </a:solidFill>
              </a:rPr>
            </a:br>
            <a:r>
              <a:rPr lang="ru-RU" dirty="0" smtClean="0"/>
              <a:t/>
            </a:r>
            <a:br>
              <a:rPr lang="ru-RU" dirty="0" smtClean="0"/>
            </a:b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42852"/>
            <a:ext cx="8858312" cy="6500858"/>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ru-RU" sz="4000" b="1" u="sng" dirty="0" smtClean="0">
                <a:solidFill>
                  <a:srgbClr val="0070C0"/>
                </a:solidFill>
              </a:rPr>
              <a:t>Программа определяет: </a:t>
            </a:r>
            <a:r>
              <a:rPr lang="ru-RU" sz="3200" b="1" dirty="0" smtClean="0">
                <a:solidFill>
                  <a:srgbClr val="0070C0"/>
                </a:solidFill>
              </a:rPr>
              <a:t/>
            </a:r>
            <a:br>
              <a:rPr lang="ru-RU" sz="3200" b="1" dirty="0" smtClean="0">
                <a:solidFill>
                  <a:srgbClr val="0070C0"/>
                </a:solidFill>
              </a:rPr>
            </a:br>
            <a:r>
              <a:rPr lang="ru-RU" sz="3200" b="1" dirty="0" smtClean="0">
                <a:solidFill>
                  <a:srgbClr val="0070C0"/>
                </a:solidFill>
              </a:rPr>
              <a:t/>
            </a:r>
            <a:br>
              <a:rPr lang="ru-RU" sz="3200" b="1" dirty="0" smtClean="0">
                <a:solidFill>
                  <a:srgbClr val="0070C0"/>
                </a:solidFill>
              </a:rPr>
            </a:br>
            <a:r>
              <a:rPr lang="ru-RU" sz="3200" b="1" dirty="0" smtClean="0">
                <a:solidFill>
                  <a:srgbClr val="0070C0"/>
                </a:solidFill>
              </a:rPr>
              <a:t>перечень программных мероприятий, </a:t>
            </a:r>
            <a:br>
              <a:rPr lang="ru-RU" sz="3200" b="1" dirty="0" smtClean="0">
                <a:solidFill>
                  <a:srgbClr val="0070C0"/>
                </a:solidFill>
              </a:rPr>
            </a:br>
            <a:r>
              <a:rPr lang="ru-RU" sz="3200" b="1" dirty="0" smtClean="0">
                <a:solidFill>
                  <a:srgbClr val="0070C0"/>
                </a:solidFill>
              </a:rPr>
              <a:t> </a:t>
            </a:r>
            <a:br>
              <a:rPr lang="ru-RU" sz="3200" b="1" dirty="0" smtClean="0">
                <a:solidFill>
                  <a:srgbClr val="0070C0"/>
                </a:solidFill>
              </a:rPr>
            </a:br>
            <a:r>
              <a:rPr lang="ru-RU" sz="3200" b="1" dirty="0" smtClean="0">
                <a:solidFill>
                  <a:srgbClr val="0070C0"/>
                </a:solidFill>
              </a:rPr>
              <a:t>целевые показатели (индикаторы) программы и их значение по годам, </a:t>
            </a:r>
            <a:br>
              <a:rPr lang="ru-RU" sz="3200" b="1" dirty="0" smtClean="0">
                <a:solidFill>
                  <a:srgbClr val="0070C0"/>
                </a:solidFill>
              </a:rPr>
            </a:br>
            <a:r>
              <a:rPr lang="ru-RU" sz="3200" b="1" dirty="0" smtClean="0">
                <a:solidFill>
                  <a:srgbClr val="0070C0"/>
                </a:solidFill>
              </a:rPr>
              <a:t/>
            </a:r>
            <a:br>
              <a:rPr lang="ru-RU" sz="3200" b="1" dirty="0" smtClean="0">
                <a:solidFill>
                  <a:srgbClr val="0070C0"/>
                </a:solidFill>
              </a:rPr>
            </a:br>
            <a:r>
              <a:rPr lang="ru-RU" sz="3200" b="1" dirty="0" smtClean="0">
                <a:solidFill>
                  <a:srgbClr val="0070C0"/>
                </a:solidFill>
              </a:rPr>
              <a:t>оптимальное значение показателей, </a:t>
            </a:r>
            <a:br>
              <a:rPr lang="ru-RU" sz="3200" b="1" dirty="0" smtClean="0">
                <a:solidFill>
                  <a:srgbClr val="0070C0"/>
                </a:solidFill>
              </a:rPr>
            </a:br>
            <a:r>
              <a:rPr lang="ru-RU" sz="3200" b="1" dirty="0" smtClean="0">
                <a:solidFill>
                  <a:srgbClr val="0070C0"/>
                </a:solidFill>
              </a:rPr>
              <a:t/>
            </a:r>
            <a:br>
              <a:rPr lang="ru-RU" sz="3200" b="1" dirty="0" smtClean="0">
                <a:solidFill>
                  <a:srgbClr val="0070C0"/>
                </a:solidFill>
              </a:rPr>
            </a:br>
            <a:r>
              <a:rPr lang="ru-RU" sz="3200" b="1" dirty="0" smtClean="0">
                <a:solidFill>
                  <a:srgbClr val="0070C0"/>
                </a:solidFill>
              </a:rPr>
              <a:t>ответственных исполнителей</a:t>
            </a:r>
            <a:br>
              <a:rPr lang="ru-RU" sz="3200" b="1" dirty="0" smtClean="0">
                <a:solidFill>
                  <a:srgbClr val="0070C0"/>
                </a:solidFill>
              </a:rPr>
            </a:br>
            <a:r>
              <a:rPr lang="ru-RU" sz="3200" b="1" dirty="0" smtClean="0">
                <a:solidFill>
                  <a:srgbClr val="0070C0"/>
                </a:solidFill>
              </a:rPr>
              <a:t/>
            </a:r>
            <a:br>
              <a:rPr lang="ru-RU" sz="3200" b="1" dirty="0" smtClean="0">
                <a:solidFill>
                  <a:srgbClr val="0070C0"/>
                </a:solidFill>
              </a:rPr>
            </a:br>
            <a:r>
              <a:rPr lang="ru-RU" sz="3200" b="1" dirty="0" smtClean="0">
                <a:solidFill>
                  <a:srgbClr val="0070C0"/>
                </a:solidFill>
              </a:rPr>
              <a:t>форму отчета о ходе выполнения мероприятий программы</a:t>
            </a:r>
            <a:endParaRPr lang="ru-RU" sz="3200" b="1" dirty="0">
              <a:solidFill>
                <a:srgbClr val="0070C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15436" cy="6429420"/>
          </a:xfrm>
        </p:spPr>
        <p:style>
          <a:lnRef idx="1">
            <a:schemeClr val="accent6"/>
          </a:lnRef>
          <a:fillRef idx="3">
            <a:schemeClr val="accent6"/>
          </a:fillRef>
          <a:effectRef idx="2">
            <a:schemeClr val="accent6"/>
          </a:effectRef>
          <a:fontRef idx="minor">
            <a:schemeClr val="lt1"/>
          </a:fontRef>
        </p:style>
        <p:txBody>
          <a:bodyPr>
            <a:normAutofit/>
          </a:bodyPr>
          <a:lstStyle/>
          <a:p>
            <a:r>
              <a:rPr lang="ru-RU" sz="3600" dirty="0" smtClean="0"/>
              <a:t> </a:t>
            </a:r>
            <a:r>
              <a:rPr lang="ru-RU" sz="3600" b="1" dirty="0" smtClean="0">
                <a:solidFill>
                  <a:srgbClr val="0070C0"/>
                </a:solidFill>
              </a:rPr>
              <a:t>Задачи программы :</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1. Обеспечение организационно-правовых условий предупреждения коррупционных правонарушений </a:t>
            </a:r>
            <a:br>
              <a:rPr lang="ru-RU" sz="2000" b="1" dirty="0" smtClean="0">
                <a:solidFill>
                  <a:srgbClr val="0070C0"/>
                </a:solidFill>
              </a:rPr>
            </a:br>
            <a:r>
              <a:rPr lang="ru-RU" sz="2000" b="1" dirty="0" smtClean="0">
                <a:solidFill>
                  <a:srgbClr val="0070C0"/>
                </a:solidFill>
              </a:rPr>
              <a:t>в администрации Красновишерского </a:t>
            </a:r>
            <a:br>
              <a:rPr lang="ru-RU" sz="2000" b="1" dirty="0" smtClean="0">
                <a:solidFill>
                  <a:srgbClr val="0070C0"/>
                </a:solidFill>
              </a:rPr>
            </a:br>
            <a:r>
              <a:rPr lang="ru-RU" sz="2000" b="1" dirty="0" smtClean="0">
                <a:solidFill>
                  <a:srgbClr val="0070C0"/>
                </a:solidFill>
              </a:rPr>
              <a:t>муниципального района, </a:t>
            </a:r>
            <a:br>
              <a:rPr lang="ru-RU" sz="2000" b="1" dirty="0" smtClean="0">
                <a:solidFill>
                  <a:srgbClr val="0070C0"/>
                </a:solidFill>
              </a:rPr>
            </a:br>
            <a:r>
              <a:rPr lang="ru-RU" sz="2000" b="1" dirty="0" smtClean="0">
                <a:solidFill>
                  <a:srgbClr val="0070C0"/>
                </a:solidFill>
              </a:rPr>
              <a:t>минимизация и ликвидация коррупционных рисков.</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2. Повышение профессионального уровня муниципальных служащих в сфере противодействия коррупции.</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3. Организация </a:t>
            </a:r>
            <a:r>
              <a:rPr lang="ru-RU" sz="2000" b="1" dirty="0" err="1" smtClean="0">
                <a:solidFill>
                  <a:srgbClr val="0070C0"/>
                </a:solidFill>
              </a:rPr>
              <a:t>антикоррупционной</a:t>
            </a:r>
            <a:r>
              <a:rPr lang="ru-RU" sz="2000" b="1" dirty="0" smtClean="0">
                <a:solidFill>
                  <a:srgbClr val="0070C0"/>
                </a:solidFill>
              </a:rPr>
              <a:t> деятельности </a:t>
            </a:r>
            <a:br>
              <a:rPr lang="ru-RU" sz="2000" b="1" dirty="0" smtClean="0">
                <a:solidFill>
                  <a:srgbClr val="0070C0"/>
                </a:solidFill>
              </a:rPr>
            </a:br>
            <a:r>
              <a:rPr lang="ru-RU" sz="2000" b="1" dirty="0" smtClean="0">
                <a:solidFill>
                  <a:srgbClr val="0070C0"/>
                </a:solidFill>
              </a:rPr>
              <a:t>в экономической сфере.</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4. Проведение </a:t>
            </a:r>
            <a:r>
              <a:rPr lang="ru-RU" sz="2000" b="1" dirty="0" err="1" smtClean="0">
                <a:solidFill>
                  <a:srgbClr val="0070C0"/>
                </a:solidFill>
              </a:rPr>
              <a:t>антикоррупционной</a:t>
            </a:r>
            <a:r>
              <a:rPr lang="ru-RU" sz="2000" b="1" dirty="0" smtClean="0">
                <a:solidFill>
                  <a:srgbClr val="0070C0"/>
                </a:solidFill>
              </a:rPr>
              <a:t> экспертизы проектов нормативных правовых актов администрации Красновишерского муниципального района , </a:t>
            </a:r>
            <a:br>
              <a:rPr lang="ru-RU" sz="2000" b="1" dirty="0" smtClean="0">
                <a:solidFill>
                  <a:srgbClr val="0070C0"/>
                </a:solidFill>
              </a:rPr>
            </a:br>
            <a:r>
              <a:rPr lang="ru-RU" sz="2000" b="1" dirty="0" smtClean="0">
                <a:solidFill>
                  <a:srgbClr val="0070C0"/>
                </a:solidFill>
              </a:rPr>
              <a:t>а также действующих нормативных правовых актов</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Подзаголовок 3"/>
          <p:cNvSpPr>
            <a:spLocks noGrp="1"/>
          </p:cNvSpPr>
          <p:nvPr>
            <p:ph type="subTitle" idx="1"/>
          </p:nvPr>
        </p:nvSpPr>
        <p:spPr>
          <a:xfrm>
            <a:off x="357158" y="214290"/>
            <a:ext cx="8572560" cy="6357982"/>
          </a:xfrm>
        </p:spPr>
        <p:style>
          <a:lnRef idx="1">
            <a:schemeClr val="accent6"/>
          </a:lnRef>
          <a:fillRef idx="3">
            <a:schemeClr val="accent6"/>
          </a:fillRef>
          <a:effectRef idx="2">
            <a:schemeClr val="accent6"/>
          </a:effectRef>
          <a:fontRef idx="minor">
            <a:schemeClr val="lt1"/>
          </a:fontRef>
        </p:style>
        <p:txBody>
          <a:bodyPr>
            <a:normAutofit fontScale="85000" lnSpcReduction="10000"/>
          </a:bodyPr>
          <a:lstStyle/>
          <a:p>
            <a:r>
              <a:rPr lang="ru-RU" sz="1700" b="1" u="sng" dirty="0" smtClean="0">
                <a:solidFill>
                  <a:srgbClr val="0070C0"/>
                </a:solidFill>
              </a:rPr>
              <a:t>Задача 1. обеспечение организационно-правовых условий предупреждения коррупционных правонарушений  в администрации Красновишерского </a:t>
            </a:r>
            <a:br>
              <a:rPr lang="ru-RU" sz="1700" b="1" u="sng" dirty="0" smtClean="0">
                <a:solidFill>
                  <a:srgbClr val="0070C0"/>
                </a:solidFill>
              </a:rPr>
            </a:br>
            <a:r>
              <a:rPr lang="ru-RU" sz="1700" b="1" u="sng" dirty="0" smtClean="0">
                <a:solidFill>
                  <a:srgbClr val="0070C0"/>
                </a:solidFill>
              </a:rPr>
              <a:t>муниципального района,  минимизация и ликвидация коррупционных рисков  </a:t>
            </a:r>
            <a:r>
              <a:rPr lang="ru-RU" sz="1600" b="1" dirty="0" smtClean="0">
                <a:solidFill>
                  <a:srgbClr val="0070C0"/>
                </a:solidFill>
              </a:rPr>
              <a:t>:</a:t>
            </a:r>
          </a:p>
          <a:p>
            <a:pPr algn="l"/>
            <a:r>
              <a:rPr lang="ru-RU" sz="1600" b="1" dirty="0" smtClean="0">
                <a:solidFill>
                  <a:srgbClr val="0070C0"/>
                </a:solidFill>
              </a:rPr>
              <a:t>1. Актуализация нормативно-правовых актов в сфере противодействия коррупции, осуществлении  закупок товаров, работ, услуг для муниципальных нужд,</a:t>
            </a:r>
          </a:p>
          <a:p>
            <a:pPr algn="l"/>
            <a:r>
              <a:rPr lang="ru-RU" sz="1600" b="1" dirty="0" smtClean="0">
                <a:solidFill>
                  <a:srgbClr val="0070C0"/>
                </a:solidFill>
              </a:rPr>
              <a:t>2. Проведение заседаний Совета</a:t>
            </a:r>
          </a:p>
          <a:p>
            <a:pPr algn="l"/>
            <a:r>
              <a:rPr lang="ru-RU" sz="1600" b="1" dirty="0" smtClean="0">
                <a:solidFill>
                  <a:srgbClr val="0070C0"/>
                </a:solidFill>
              </a:rPr>
              <a:t>3. Представление на заседаниях отчетов о ходе реализации Программы</a:t>
            </a:r>
          </a:p>
          <a:p>
            <a:pPr algn="l"/>
            <a:r>
              <a:rPr lang="ru-RU" sz="1600" b="1" dirty="0" smtClean="0">
                <a:solidFill>
                  <a:srgbClr val="0070C0"/>
                </a:solidFill>
              </a:rPr>
              <a:t>4. Привлечение к деятельности Совета общественных организаций</a:t>
            </a:r>
          </a:p>
          <a:p>
            <a:pPr algn="l"/>
            <a:r>
              <a:rPr lang="ru-RU" sz="1600" b="1" dirty="0" smtClean="0">
                <a:solidFill>
                  <a:srgbClr val="0070C0"/>
                </a:solidFill>
              </a:rPr>
              <a:t>5. Организация деятельности комиссии по урегулированию конфликта интересов</a:t>
            </a:r>
          </a:p>
          <a:p>
            <a:pPr algn="l"/>
            <a:r>
              <a:rPr lang="ru-RU" sz="1600" b="1" dirty="0" smtClean="0">
                <a:solidFill>
                  <a:srgbClr val="0070C0"/>
                </a:solidFill>
              </a:rPr>
              <a:t>6. Организация и обеспечение своевременного представления муниципальными служащими (согласно Перечню) сведений о доходах, расходах, об имуществе и обязательствах имущественного характера</a:t>
            </a:r>
          </a:p>
          <a:p>
            <a:pPr algn="l"/>
            <a:r>
              <a:rPr lang="ru-RU" sz="1600" b="1" dirty="0" smtClean="0">
                <a:solidFill>
                  <a:srgbClr val="0070C0"/>
                </a:solidFill>
              </a:rPr>
              <a:t>7. Организация проверок сведений, соблюдения запретов в отношении муниципальных служащих при наличии достаточной информации; проверки по фактам склонения муниципальных служащих к совершению коррупционных правонарушений.</a:t>
            </a:r>
          </a:p>
          <a:p>
            <a:pPr algn="l"/>
            <a:r>
              <a:rPr lang="ru-RU" sz="1600" dirty="0" smtClean="0"/>
              <a:t>8</a:t>
            </a:r>
            <a:r>
              <a:rPr lang="ru-RU" sz="1600" b="1" dirty="0" smtClean="0">
                <a:solidFill>
                  <a:srgbClr val="0070C0"/>
                </a:solidFill>
              </a:rPr>
              <a:t>. Проверка сведений лиц, претендующих на замещение должности муниципальной службы</a:t>
            </a:r>
          </a:p>
          <a:p>
            <a:pPr algn="l"/>
            <a:r>
              <a:rPr lang="ru-RU" sz="1600" b="1" dirty="0" smtClean="0">
                <a:solidFill>
                  <a:srgbClr val="0070C0"/>
                </a:solidFill>
              </a:rPr>
              <a:t>9. Применение дисциплинарных взысканий за коррупционные правонарушения</a:t>
            </a:r>
          </a:p>
          <a:p>
            <a:pPr algn="l"/>
            <a:r>
              <a:rPr lang="ru-RU" sz="1600" b="1" dirty="0" smtClean="0">
                <a:solidFill>
                  <a:srgbClr val="0070C0"/>
                </a:solidFill>
              </a:rPr>
              <a:t>10. Размещение сведений о доходах на официальном сайте района</a:t>
            </a:r>
          </a:p>
          <a:p>
            <a:pPr algn="l"/>
            <a:r>
              <a:rPr lang="ru-RU" sz="1600" b="1" dirty="0" smtClean="0">
                <a:solidFill>
                  <a:srgbClr val="0070C0"/>
                </a:solidFill>
              </a:rPr>
              <a:t>11. Предъявление установленных квалификационных требований</a:t>
            </a:r>
          </a:p>
          <a:p>
            <a:pPr algn="l"/>
            <a:r>
              <a:rPr lang="ru-RU" sz="1600" b="1" dirty="0" smtClean="0">
                <a:solidFill>
                  <a:srgbClr val="0070C0"/>
                </a:solidFill>
              </a:rPr>
              <a:t>12. Конкретизация функций и должностных обязанностей </a:t>
            </a:r>
          </a:p>
          <a:p>
            <a:pPr algn="l"/>
            <a:r>
              <a:rPr lang="ru-RU" sz="1600" b="1" dirty="0" smtClean="0">
                <a:solidFill>
                  <a:srgbClr val="0070C0"/>
                </a:solidFill>
              </a:rPr>
              <a:t>13. Работа с обращениями о совершении коррупционных правонарушений,</a:t>
            </a:r>
          </a:p>
          <a:p>
            <a:pPr algn="l"/>
            <a:r>
              <a:rPr lang="ru-RU" sz="1600" b="1" dirty="0" smtClean="0">
                <a:solidFill>
                  <a:srgbClr val="0070C0"/>
                </a:solidFill>
              </a:rPr>
              <a:t>14. Информирование населения о реализации Программы</a:t>
            </a:r>
          </a:p>
          <a:p>
            <a:pPr algn="l"/>
            <a:r>
              <a:rPr lang="ru-RU" sz="1600" b="1" dirty="0" smtClean="0">
                <a:solidFill>
                  <a:srgbClr val="0070C0"/>
                </a:solidFill>
              </a:rPr>
              <a:t>15. Проведение исследований общественного мнения по вопросам противодействия коррупции</a:t>
            </a:r>
          </a:p>
          <a:p>
            <a:pPr algn="l"/>
            <a:r>
              <a:rPr lang="ru-RU" sz="1600" b="1" dirty="0" smtClean="0">
                <a:solidFill>
                  <a:srgbClr val="0070C0"/>
                </a:solidFill>
              </a:rPr>
              <a:t>16. Обеспечение работы горячей линий по противодействию коррупции</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429420"/>
          </a:xfrm>
        </p:spPr>
        <p:style>
          <a:lnRef idx="1">
            <a:schemeClr val="accent6"/>
          </a:lnRef>
          <a:fillRef idx="3">
            <a:schemeClr val="accent6"/>
          </a:fillRef>
          <a:effectRef idx="2">
            <a:schemeClr val="accent6"/>
          </a:effectRef>
          <a:fontRef idx="minor">
            <a:schemeClr val="lt1"/>
          </a:fontRef>
        </p:style>
        <p:txBody>
          <a:bodyPr>
            <a:normAutofit/>
          </a:bodyPr>
          <a:lstStyle/>
          <a:p>
            <a:pPr marL="0" indent="0" algn="ctr">
              <a:lnSpc>
                <a:spcPct val="90000"/>
              </a:lnSpc>
              <a:buNone/>
            </a:pPr>
            <a:r>
              <a:rPr lang="ru-RU" sz="2400" b="1" u="sng" dirty="0" smtClean="0">
                <a:solidFill>
                  <a:srgbClr val="0070C0"/>
                </a:solidFill>
              </a:rPr>
              <a:t>Задача 2. Повышение профессионального уровня муниципальных служащих в сфере противодействия коррупции.</a:t>
            </a:r>
          </a:p>
          <a:p>
            <a:pPr marL="0" indent="0">
              <a:lnSpc>
                <a:spcPct val="90000"/>
              </a:lnSpc>
              <a:buNone/>
            </a:pPr>
            <a:endParaRPr lang="ru-RU" sz="2400" b="1" dirty="0" smtClean="0">
              <a:solidFill>
                <a:srgbClr val="0070C0"/>
              </a:solidFill>
            </a:endParaRPr>
          </a:p>
          <a:p>
            <a:pPr marL="457200" indent="-457200">
              <a:lnSpc>
                <a:spcPct val="90000"/>
              </a:lnSpc>
              <a:buAutoNum type="arabicPeriod"/>
            </a:pPr>
            <a:r>
              <a:rPr lang="ru-RU" sz="2400" b="1" dirty="0" smtClean="0">
                <a:solidFill>
                  <a:srgbClr val="0070C0"/>
                </a:solidFill>
              </a:rPr>
              <a:t>Организация и обеспечение повышения квалификации муниципальных служащих в сфере противодействия коррупции</a:t>
            </a:r>
          </a:p>
          <a:p>
            <a:pPr marL="457200" indent="-457200">
              <a:lnSpc>
                <a:spcPct val="90000"/>
              </a:lnSpc>
              <a:buNone/>
            </a:pPr>
            <a:r>
              <a:rPr lang="ru-RU" sz="2400" b="1" dirty="0" smtClean="0">
                <a:solidFill>
                  <a:srgbClr val="0070C0"/>
                </a:solidFill>
              </a:rPr>
              <a:t>2. Проведение обучающих семинаров по вопросам проведения </a:t>
            </a:r>
            <a:r>
              <a:rPr lang="ru-RU" sz="2400" b="1" dirty="0" err="1" smtClean="0">
                <a:solidFill>
                  <a:srgbClr val="0070C0"/>
                </a:solidFill>
              </a:rPr>
              <a:t>антикоррупционной</a:t>
            </a:r>
            <a:r>
              <a:rPr lang="ru-RU" sz="2400" b="1" dirty="0" smtClean="0">
                <a:solidFill>
                  <a:srgbClr val="0070C0"/>
                </a:solidFill>
              </a:rPr>
              <a:t> экспертизы проектов и действующих НПА для лиц, уполномоченных на подготовку муниципальных правовых актов</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8858312" cy="6286544"/>
          </a:xfrm>
        </p:spPr>
        <p:style>
          <a:lnRef idx="1">
            <a:schemeClr val="accent6"/>
          </a:lnRef>
          <a:fillRef idx="3">
            <a:schemeClr val="accent6"/>
          </a:fillRef>
          <a:effectRef idx="2">
            <a:schemeClr val="accent6"/>
          </a:effectRef>
          <a:fontRef idx="minor">
            <a:schemeClr val="lt1"/>
          </a:fontRef>
        </p:style>
        <p:txBody>
          <a:bodyPr>
            <a:normAutofit fontScale="77500" lnSpcReduction="20000"/>
          </a:bodyPr>
          <a:lstStyle/>
          <a:p>
            <a:pPr algn="ctr">
              <a:buNone/>
            </a:pPr>
            <a:r>
              <a:rPr lang="ru-RU" b="1" u="sng" dirty="0" smtClean="0">
                <a:solidFill>
                  <a:srgbClr val="0070C0"/>
                </a:solidFill>
              </a:rPr>
              <a:t>Задача 3. Организация </a:t>
            </a:r>
            <a:r>
              <a:rPr lang="ru-RU" b="1" u="sng" dirty="0" err="1" smtClean="0">
                <a:solidFill>
                  <a:srgbClr val="0070C0"/>
                </a:solidFill>
              </a:rPr>
              <a:t>антикоррупционной</a:t>
            </a:r>
            <a:r>
              <a:rPr lang="ru-RU" b="1" u="sng" dirty="0" smtClean="0">
                <a:solidFill>
                  <a:srgbClr val="0070C0"/>
                </a:solidFill>
              </a:rPr>
              <a:t> деятельности  в экономической сфере</a:t>
            </a:r>
          </a:p>
          <a:p>
            <a:pPr>
              <a:buNone/>
            </a:pPr>
            <a:endParaRPr lang="ru-RU" b="1" dirty="0" smtClean="0">
              <a:solidFill>
                <a:srgbClr val="0070C0"/>
              </a:solidFill>
            </a:endParaRPr>
          </a:p>
          <a:p>
            <a:pPr marL="514350" indent="-514350">
              <a:buAutoNum type="arabicPeriod"/>
            </a:pPr>
            <a:r>
              <a:rPr lang="ru-RU" b="1" dirty="0" smtClean="0">
                <a:solidFill>
                  <a:srgbClr val="0070C0"/>
                </a:solidFill>
              </a:rPr>
              <a:t>Осуществление внутреннего финансового контроля</a:t>
            </a:r>
          </a:p>
          <a:p>
            <a:pPr marL="514350" indent="-514350">
              <a:buNone/>
            </a:pPr>
            <a:r>
              <a:rPr lang="ru-RU" b="1" dirty="0" smtClean="0">
                <a:solidFill>
                  <a:srgbClr val="0070C0"/>
                </a:solidFill>
              </a:rPr>
              <a:t>2. Проведение проверок (ревизий) деятельности муниципальных предприятий и учреждений в части использования и сохранности имущества,</a:t>
            </a:r>
          </a:p>
          <a:p>
            <a:pPr marL="514350" indent="-514350">
              <a:buNone/>
            </a:pPr>
            <a:r>
              <a:rPr lang="ru-RU" b="1" dirty="0" smtClean="0">
                <a:solidFill>
                  <a:srgbClr val="0070C0"/>
                </a:solidFill>
              </a:rPr>
              <a:t>3. Проведение проверок по муниципальному земельному контролю,</a:t>
            </a:r>
          </a:p>
          <a:p>
            <a:pPr marL="514350" indent="-514350">
              <a:buNone/>
            </a:pPr>
            <a:r>
              <a:rPr lang="ru-RU" b="1" dirty="0" smtClean="0">
                <a:solidFill>
                  <a:srgbClr val="0070C0"/>
                </a:solidFill>
              </a:rPr>
              <a:t>4. Обеспечение открытости и доступности информации о бюджетном процессе,</a:t>
            </a:r>
          </a:p>
          <a:p>
            <a:pPr marL="514350" indent="-514350">
              <a:buNone/>
            </a:pPr>
            <a:r>
              <a:rPr lang="ru-RU" b="1" dirty="0" smtClean="0">
                <a:solidFill>
                  <a:srgbClr val="0070C0"/>
                </a:solidFill>
              </a:rPr>
              <a:t>5. Проведение проверок в рамках проведения закупок для муниципальных нужд.</a:t>
            </a:r>
          </a:p>
          <a:p>
            <a:pPr marL="514350" indent="-514350">
              <a:buNone/>
            </a:pPr>
            <a:r>
              <a:rPr lang="ru-RU" b="1" dirty="0" smtClean="0">
                <a:solidFill>
                  <a:srgbClr val="0070C0"/>
                </a:solidFill>
              </a:rPr>
              <a:t>6. Участие представителей правоохранительных органов в процедуре определения исполнителя муниципального контракта</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8"/>
            <a:ext cx="8643998" cy="6357982"/>
          </a:xfrm>
        </p:spPr>
        <p:style>
          <a:lnRef idx="1">
            <a:schemeClr val="accent6"/>
          </a:lnRef>
          <a:fillRef idx="3">
            <a:schemeClr val="accent6"/>
          </a:fillRef>
          <a:effectRef idx="2">
            <a:schemeClr val="accent6"/>
          </a:effectRef>
          <a:fontRef idx="minor">
            <a:schemeClr val="lt1"/>
          </a:fontRef>
        </p:style>
        <p:txBody>
          <a:bodyPr>
            <a:normAutofit fontScale="85000" lnSpcReduction="10000"/>
          </a:bodyPr>
          <a:lstStyle/>
          <a:p>
            <a:pPr algn="ctr">
              <a:buNone/>
            </a:pPr>
            <a:r>
              <a:rPr lang="ru-RU" b="1" u="sng" dirty="0" smtClean="0">
                <a:solidFill>
                  <a:srgbClr val="0070C0"/>
                </a:solidFill>
              </a:rPr>
              <a:t>Задача 4. Проведение </a:t>
            </a:r>
            <a:r>
              <a:rPr lang="ru-RU" b="1" u="sng" dirty="0" err="1" smtClean="0">
                <a:solidFill>
                  <a:srgbClr val="0070C0"/>
                </a:solidFill>
              </a:rPr>
              <a:t>антикоррупционной</a:t>
            </a:r>
            <a:r>
              <a:rPr lang="ru-RU" b="1" u="sng" dirty="0" smtClean="0">
                <a:solidFill>
                  <a:srgbClr val="0070C0"/>
                </a:solidFill>
              </a:rPr>
              <a:t> экспертизы проектов нормативных правовых актов администрации Красновишерского муниципального района , а также действующих нормативных правовых актов:</a:t>
            </a:r>
          </a:p>
          <a:p>
            <a:pPr>
              <a:buNone/>
            </a:pPr>
            <a:endParaRPr lang="ru-RU" b="1" dirty="0" smtClean="0">
              <a:solidFill>
                <a:srgbClr val="0070C0"/>
              </a:solidFill>
            </a:endParaRPr>
          </a:p>
          <a:p>
            <a:pPr marL="514350" indent="-514350">
              <a:buAutoNum type="arabicPeriod"/>
            </a:pPr>
            <a:r>
              <a:rPr lang="ru-RU" b="1" dirty="0" smtClean="0">
                <a:solidFill>
                  <a:srgbClr val="0070C0"/>
                </a:solidFill>
              </a:rPr>
              <a:t>Экспертиза действующих НПА,</a:t>
            </a:r>
          </a:p>
          <a:p>
            <a:pPr marL="514350" indent="-514350">
              <a:buNone/>
            </a:pPr>
            <a:r>
              <a:rPr lang="ru-RU" b="1" dirty="0" smtClean="0">
                <a:solidFill>
                  <a:srgbClr val="0070C0"/>
                </a:solidFill>
              </a:rPr>
              <a:t>2. Экспертиза проектов НПА,</a:t>
            </a:r>
          </a:p>
          <a:p>
            <a:pPr marL="514350" indent="-514350">
              <a:buNone/>
            </a:pPr>
            <a:r>
              <a:rPr lang="ru-RU" b="1" dirty="0" smtClean="0">
                <a:solidFill>
                  <a:srgbClr val="0070C0"/>
                </a:solidFill>
              </a:rPr>
              <a:t>3. Размещение на сайте проектов НПА для проведения независимой </a:t>
            </a:r>
            <a:r>
              <a:rPr lang="ru-RU" b="1" dirty="0" err="1" smtClean="0">
                <a:solidFill>
                  <a:srgbClr val="0070C0"/>
                </a:solidFill>
              </a:rPr>
              <a:t>антикоррупционной</a:t>
            </a:r>
            <a:r>
              <a:rPr lang="ru-RU" b="1" dirty="0" smtClean="0">
                <a:solidFill>
                  <a:srgbClr val="0070C0"/>
                </a:solidFill>
              </a:rPr>
              <a:t> экспертизы,</a:t>
            </a:r>
          </a:p>
          <a:p>
            <a:pPr marL="514350" indent="-514350">
              <a:buNone/>
            </a:pPr>
            <a:r>
              <a:rPr lang="ru-RU" b="1" dirty="0" smtClean="0">
                <a:solidFill>
                  <a:srgbClr val="0070C0"/>
                </a:solidFill>
              </a:rPr>
              <a:t>4. Своевременное устранение выявленных </a:t>
            </a:r>
            <a:r>
              <a:rPr lang="ru-RU" b="1" dirty="0" err="1" smtClean="0">
                <a:solidFill>
                  <a:srgbClr val="0070C0"/>
                </a:solidFill>
              </a:rPr>
              <a:t>коррупциогенных</a:t>
            </a:r>
            <a:r>
              <a:rPr lang="ru-RU" b="1" dirty="0" smtClean="0">
                <a:solidFill>
                  <a:srgbClr val="0070C0"/>
                </a:solidFill>
              </a:rPr>
              <a:t> факторов.</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6429420"/>
          </a:xfrm>
          <a:gradFill flip="none" rotWithShape="1">
            <a:gsLst>
              <a:gs pos="0">
                <a:schemeClr val="accent6">
                  <a:shade val="60000"/>
                </a:schemeClr>
              </a:gs>
              <a:gs pos="33000">
                <a:schemeClr val="accent6">
                  <a:tint val="86500"/>
                </a:schemeClr>
              </a:gs>
              <a:gs pos="46750">
                <a:schemeClr val="accent6">
                  <a:tint val="71000"/>
                  <a:satMod val="112000"/>
                </a:schemeClr>
              </a:gs>
              <a:gs pos="53000">
                <a:schemeClr val="accent6">
                  <a:tint val="71000"/>
                  <a:satMod val="112000"/>
                </a:schemeClr>
              </a:gs>
              <a:gs pos="68000">
                <a:schemeClr val="accent6">
                  <a:tint val="86000"/>
                </a:schemeClr>
              </a:gs>
              <a:gs pos="100000">
                <a:schemeClr val="accent6">
                  <a:shade val="60000"/>
                </a:schemeClr>
              </a:gs>
            </a:gsLst>
            <a:path path="circle">
              <a:fillToRect r="100000" b="100000"/>
            </a:path>
            <a:tileRect l="-100000" t="-100000"/>
          </a:gradFill>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ru-RU" sz="2400" dirty="0" smtClean="0"/>
              <a:t> </a:t>
            </a:r>
            <a:r>
              <a:rPr lang="ru-RU" sz="3600" b="1" dirty="0" smtClean="0">
                <a:solidFill>
                  <a:srgbClr val="0070C0"/>
                </a:solidFill>
              </a:rPr>
              <a:t>Целевые показатели программы:</a:t>
            </a:r>
            <a:br>
              <a:rPr lang="ru-RU" sz="36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1. Доля исполненных мероприятий программы </a:t>
            </a:r>
            <a:br>
              <a:rPr lang="ru-RU" sz="2000" b="1" dirty="0" smtClean="0">
                <a:solidFill>
                  <a:srgbClr val="0070C0"/>
                </a:solidFill>
              </a:rPr>
            </a:br>
            <a:r>
              <a:rPr lang="ru-RU" sz="2000" b="1" dirty="0" smtClean="0">
                <a:solidFill>
                  <a:srgbClr val="0070C0"/>
                </a:solidFill>
              </a:rPr>
              <a:t>к общему количеству мероприятий программы (%).</a:t>
            </a:r>
            <a:br>
              <a:rPr lang="ru-RU" sz="2000" b="1" dirty="0" smtClean="0">
                <a:solidFill>
                  <a:srgbClr val="0070C0"/>
                </a:solidFill>
              </a:rPr>
            </a:br>
            <a:r>
              <a:rPr lang="ru-RU" sz="2000" b="1" dirty="0" smtClean="0">
                <a:solidFill>
                  <a:srgbClr val="0070C0"/>
                </a:solidFill>
              </a:rPr>
              <a:t>2. Доля обращений граждан, содержащих достоверную информацию о совершении муниципальными служащими коррупционных правонарушений, по которым приняты меры реагирования,  от общего количества обращений граждан, содержащих подтвержденную информацию о совершении муниципальными служащими администрации района </a:t>
            </a:r>
            <a:br>
              <a:rPr lang="ru-RU" sz="2000" b="1" dirty="0" smtClean="0">
                <a:solidFill>
                  <a:srgbClr val="0070C0"/>
                </a:solidFill>
              </a:rPr>
            </a:br>
            <a:r>
              <a:rPr lang="ru-RU" sz="2000" b="1" dirty="0" smtClean="0">
                <a:solidFill>
                  <a:srgbClr val="0070C0"/>
                </a:solidFill>
              </a:rPr>
              <a:t>коррупционных правонарушений (%).</a:t>
            </a:r>
            <a:br>
              <a:rPr lang="ru-RU" sz="2000" b="1" dirty="0" smtClean="0">
                <a:solidFill>
                  <a:srgbClr val="0070C0"/>
                </a:solidFill>
              </a:rPr>
            </a:br>
            <a:r>
              <a:rPr lang="ru-RU" sz="2000" b="1" dirty="0" smtClean="0">
                <a:solidFill>
                  <a:srgbClr val="0070C0"/>
                </a:solidFill>
              </a:rPr>
              <a:t>3. Доля проектов нормативных правовых актов, прошедших </a:t>
            </a:r>
            <a:r>
              <a:rPr lang="ru-RU" sz="2000" b="1" dirty="0" err="1" smtClean="0">
                <a:solidFill>
                  <a:srgbClr val="0070C0"/>
                </a:solidFill>
              </a:rPr>
              <a:t>антикоррупционную</a:t>
            </a:r>
            <a:r>
              <a:rPr lang="ru-RU" sz="2000" b="1" dirty="0" smtClean="0">
                <a:solidFill>
                  <a:srgbClr val="0070C0"/>
                </a:solidFill>
              </a:rPr>
              <a:t> экспертизу в отчетном периоде, от общего количества проектов нормативных правовых актов, подлежащих </a:t>
            </a:r>
            <a:r>
              <a:rPr lang="ru-RU" sz="2000" b="1" dirty="0" err="1" smtClean="0">
                <a:solidFill>
                  <a:srgbClr val="0070C0"/>
                </a:solidFill>
              </a:rPr>
              <a:t>антикоррупционной</a:t>
            </a:r>
            <a:r>
              <a:rPr lang="ru-RU" sz="2000" b="1" dirty="0" smtClean="0">
                <a:solidFill>
                  <a:srgbClr val="0070C0"/>
                </a:solidFill>
              </a:rPr>
              <a:t> экспертизе в отчетном периоде.</a:t>
            </a:r>
            <a:br>
              <a:rPr lang="ru-RU" sz="2000" b="1" dirty="0" smtClean="0">
                <a:solidFill>
                  <a:srgbClr val="0070C0"/>
                </a:solidFill>
              </a:rPr>
            </a:br>
            <a:r>
              <a:rPr lang="ru-RU" sz="2000" b="1" dirty="0" smtClean="0">
                <a:solidFill>
                  <a:srgbClr val="0070C0"/>
                </a:solidFill>
              </a:rPr>
              <a:t>4. Доля проектов нормативных правовых актов, к которым контрольно-надзорными органами предъявлены обоснованные требования об исключении </a:t>
            </a:r>
            <a:r>
              <a:rPr lang="ru-RU" sz="2000" b="1" dirty="0" err="1" smtClean="0">
                <a:solidFill>
                  <a:srgbClr val="0070C0"/>
                </a:solidFill>
              </a:rPr>
              <a:t>коррупциогенных</a:t>
            </a:r>
            <a:r>
              <a:rPr lang="ru-RU" sz="2000" b="1" dirty="0" smtClean="0">
                <a:solidFill>
                  <a:srgbClr val="0070C0"/>
                </a:solidFill>
              </a:rPr>
              <a:t> факторов, в общем количестве проектов нормативных правовых актов, </a:t>
            </a:r>
            <a:br>
              <a:rPr lang="ru-RU" sz="2000" b="1" dirty="0" smtClean="0">
                <a:solidFill>
                  <a:srgbClr val="0070C0"/>
                </a:solidFill>
              </a:rPr>
            </a:br>
            <a:r>
              <a:rPr lang="ru-RU" sz="2000" b="1" dirty="0" smtClean="0">
                <a:solidFill>
                  <a:srgbClr val="0070C0"/>
                </a:solidFill>
              </a:rPr>
              <a:t>проходивших </a:t>
            </a:r>
            <a:r>
              <a:rPr lang="ru-RU" sz="2000" b="1" dirty="0" err="1" smtClean="0">
                <a:solidFill>
                  <a:srgbClr val="0070C0"/>
                </a:solidFill>
              </a:rPr>
              <a:t>антикоррупционную</a:t>
            </a:r>
            <a:r>
              <a:rPr lang="ru-RU" sz="2000" b="1" dirty="0" smtClean="0">
                <a:solidFill>
                  <a:srgbClr val="0070C0"/>
                </a:solidFill>
              </a:rPr>
              <a:t> экспертизу (%).</a:t>
            </a:r>
            <a:endParaRPr lang="ru-RU" sz="2000"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86874" cy="6297634"/>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3600" b="1" dirty="0" smtClean="0">
                <a:solidFill>
                  <a:srgbClr val="0070C0"/>
                </a:solidFill>
              </a:rPr>
              <a:t>Коррупция</a:t>
            </a:r>
            <a:r>
              <a:rPr lang="ru-RU" sz="2600" b="1" dirty="0" smtClean="0">
                <a:solidFill>
                  <a:srgbClr val="0070C0"/>
                </a:solidFill>
              </a:rPr>
              <a:t> – </a:t>
            </a:r>
            <a:br>
              <a:rPr lang="ru-RU" sz="2600" b="1" dirty="0" smtClean="0">
                <a:solidFill>
                  <a:srgbClr val="0070C0"/>
                </a:solidFill>
              </a:rPr>
            </a:br>
            <a:r>
              <a:rPr lang="ru-RU" sz="2600" b="1" dirty="0" smtClean="0">
                <a:solidFill>
                  <a:srgbClr val="0070C0"/>
                </a:solidFill>
              </a:rPr>
              <a:t>это   злоупотребление служебным положением, </a:t>
            </a:r>
            <a:br>
              <a:rPr lang="ru-RU" sz="2600" b="1" dirty="0" smtClean="0">
                <a:solidFill>
                  <a:srgbClr val="0070C0"/>
                </a:solidFill>
              </a:rPr>
            </a:br>
            <a:r>
              <a:rPr lang="ru-RU" sz="2600" b="1" dirty="0" smtClean="0">
                <a:solidFill>
                  <a:srgbClr val="0070C0"/>
                </a:solidFill>
              </a:rPr>
              <a:t>дача взятки, получение взятки, злоупотребление полномочиями, коммерческий подкуп либо иное незаконное использование физическим лицом </a:t>
            </a:r>
            <a:br>
              <a:rPr lang="ru-RU" sz="2600" b="1" dirty="0" smtClean="0">
                <a:solidFill>
                  <a:srgbClr val="0070C0"/>
                </a:solidFill>
              </a:rPr>
            </a:br>
            <a:r>
              <a:rPr lang="ru-RU" sz="2600" b="1" dirty="0" smtClean="0">
                <a:solidFill>
                  <a:srgbClr val="0070C0"/>
                </a:solidFill>
              </a:rPr>
              <a:t>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br>
              <a:rPr lang="ru-RU" sz="2600" b="1" dirty="0" smtClean="0">
                <a:solidFill>
                  <a:srgbClr val="0070C0"/>
                </a:solidFill>
              </a:rPr>
            </a:br>
            <a:r>
              <a:rPr lang="ru-RU" sz="2600" b="1" dirty="0" smtClean="0">
                <a:solidFill>
                  <a:srgbClr val="0070C0"/>
                </a:solidFill>
              </a:rPr>
              <a:t> </a:t>
            </a:r>
            <a:br>
              <a:rPr lang="ru-RU" sz="2600" b="1" dirty="0" smtClean="0">
                <a:solidFill>
                  <a:srgbClr val="0070C0"/>
                </a:solidFill>
              </a:rPr>
            </a:br>
            <a:r>
              <a:rPr lang="ru-RU" sz="1800" b="1" dirty="0" smtClean="0">
                <a:solidFill>
                  <a:srgbClr val="7030A0"/>
                </a:solidFill>
              </a:rPr>
              <a:t>Федеральный закон от  25.12.2008 года № 273-ФЗ </a:t>
            </a:r>
            <a:br>
              <a:rPr lang="ru-RU" sz="1800" b="1" dirty="0" smtClean="0">
                <a:solidFill>
                  <a:srgbClr val="7030A0"/>
                </a:solidFill>
              </a:rPr>
            </a:br>
            <a:r>
              <a:rPr lang="ru-RU" sz="1800" b="1" dirty="0" smtClean="0">
                <a:solidFill>
                  <a:srgbClr val="7030A0"/>
                </a:solidFill>
              </a:rPr>
              <a:t>«О противодействии коррупции»</a:t>
            </a:r>
            <a:endParaRPr lang="ru-RU" sz="1800" b="1"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2844" y="142852"/>
            <a:ext cx="8858312" cy="650085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Коррупция в России имеет глубочайшие корни. </a:t>
            </a:r>
            <a:br>
              <a:rPr lang="ru-RU" sz="2000" b="1" dirty="0" smtClean="0">
                <a:solidFill>
                  <a:srgbClr val="0070C0"/>
                </a:solidFill>
              </a:rPr>
            </a:br>
            <a:r>
              <a:rPr lang="ru-RU" sz="2000" b="1" dirty="0" smtClean="0">
                <a:solidFill>
                  <a:srgbClr val="0070C0"/>
                </a:solidFill>
              </a:rPr>
              <a:t>Первые письменные упоминания о «посулах» встречаются в летописях XIV века. До 1715 года получение подношений </a:t>
            </a:r>
            <a:r>
              <a:rPr lang="ru-RU" sz="2000" b="1" dirty="0" smtClean="0">
                <a:solidFill>
                  <a:srgbClr val="0070C0"/>
                </a:solidFill>
              </a:rPr>
              <a:t>государственным служащим </a:t>
            </a:r>
            <a:r>
              <a:rPr lang="ru-RU" sz="2000" b="1" dirty="0" smtClean="0">
                <a:solidFill>
                  <a:srgbClr val="0070C0"/>
                </a:solidFill>
              </a:rPr>
              <a:t>было естественной практикой и основным их доходом. Чиновники жили «кормлениями» на средства лиц, заинтересованных в их деятельности. Государевы люди </a:t>
            </a:r>
            <a:r>
              <a:rPr lang="ru-RU" sz="2000" b="1" dirty="0" smtClean="0">
                <a:solidFill>
                  <a:srgbClr val="0070C0"/>
                </a:solidFill>
              </a:rPr>
              <a:t>не </a:t>
            </a:r>
            <a:r>
              <a:rPr lang="ru-RU" sz="2000" b="1" dirty="0" smtClean="0">
                <a:solidFill>
                  <a:srgbClr val="0070C0"/>
                </a:solidFill>
              </a:rPr>
              <a:t>имели фиксированного жалования и прокармливали себя как могли. На протяжении всей истории царской России борьба с коррупцией велась с переменным успехом. С одной стороны, принимались новые законы, ужесточались наказания, особенно в сфере оборонных заказов. С другой стороны, аппарат чиновников рос </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и </a:t>
            </a:r>
            <a:r>
              <a:rPr lang="ru-RU" sz="2000" b="1" dirty="0" smtClean="0">
                <a:solidFill>
                  <a:srgbClr val="0070C0"/>
                </a:solidFill>
              </a:rPr>
              <a:t>требовал </a:t>
            </a:r>
            <a:r>
              <a:rPr lang="ru-RU" sz="2000" b="1" dirty="0" smtClean="0">
                <a:solidFill>
                  <a:srgbClr val="0070C0"/>
                </a:solidFill>
              </a:rPr>
              <a:t>на </a:t>
            </a:r>
            <a:r>
              <a:rPr lang="ru-RU" sz="2000" b="1" dirty="0" smtClean="0">
                <a:solidFill>
                  <a:srgbClr val="0070C0"/>
                </a:solidFill>
              </a:rPr>
              <a:t>своё содержание всё больше денег, </a:t>
            </a:r>
            <a:br>
              <a:rPr lang="ru-RU" sz="2000" b="1" dirty="0" smtClean="0">
                <a:solidFill>
                  <a:srgbClr val="0070C0"/>
                </a:solidFill>
              </a:rPr>
            </a:br>
            <a:r>
              <a:rPr lang="ru-RU" sz="2000" b="1" dirty="0" smtClean="0">
                <a:solidFill>
                  <a:srgbClr val="0070C0"/>
                </a:solidFill>
              </a:rPr>
              <a:t>которых часто было  недостаточно.</a:t>
            </a:r>
            <a:br>
              <a:rPr lang="ru-RU" sz="2000" b="1" dirty="0" smtClean="0">
                <a:solidFill>
                  <a:srgbClr val="0070C0"/>
                </a:solidFill>
              </a:rPr>
            </a:br>
            <a:r>
              <a:rPr lang="ru-RU" sz="2000" b="1" dirty="0" smtClean="0">
                <a:solidFill>
                  <a:srgbClr val="0070C0"/>
                </a:solidFill>
              </a:rPr>
              <a:t>Следует заметить, что в XIX веке коррупция </a:t>
            </a:r>
            <a:br>
              <a:rPr lang="ru-RU" sz="2000" b="1" dirty="0" smtClean="0">
                <a:solidFill>
                  <a:srgbClr val="0070C0"/>
                </a:solidFill>
              </a:rPr>
            </a:br>
            <a:r>
              <a:rPr lang="ru-RU" sz="2000" b="1" dirty="0" smtClean="0">
                <a:solidFill>
                  <a:srgbClr val="0070C0"/>
                </a:solidFill>
              </a:rPr>
              <a:t>во многих других странах укоренилась гораздо сильнее. </a:t>
            </a:r>
            <a:br>
              <a:rPr lang="ru-RU" sz="2000" b="1" dirty="0" smtClean="0">
                <a:solidFill>
                  <a:srgbClr val="0070C0"/>
                </a:solidFill>
              </a:rPr>
            </a:br>
            <a:r>
              <a:rPr lang="ru-RU" sz="2000" b="1" dirty="0" smtClean="0">
                <a:solidFill>
                  <a:srgbClr val="0070C0"/>
                </a:solidFill>
              </a:rPr>
              <a:t>В России разгул мздоимства наблюдался в основном в низших слоях чиновничества, на что их начальство традиционно вынуждено было смотреть сквозь пальцы, поскольку зарплаты низшего чиновничества были на грани прожиточного минимума, </a:t>
            </a:r>
            <a:br>
              <a:rPr lang="ru-RU" sz="2000" b="1" dirty="0" smtClean="0">
                <a:solidFill>
                  <a:srgbClr val="0070C0"/>
                </a:solidFill>
              </a:rPr>
            </a:br>
            <a:r>
              <a:rPr lang="ru-RU" sz="2000" b="1" dirty="0" smtClean="0">
                <a:solidFill>
                  <a:srgbClr val="0070C0"/>
                </a:solidFill>
              </a:rPr>
              <a:t>а то и за его гранью, особенно в столицах. </a:t>
            </a:r>
            <a:br>
              <a:rPr lang="ru-RU" sz="2000" b="1" dirty="0" smtClean="0">
                <a:solidFill>
                  <a:srgbClr val="0070C0"/>
                </a:solidFill>
              </a:rPr>
            </a:br>
            <a:r>
              <a:rPr lang="ru-RU" sz="1600" dirty="0" smtClean="0"/>
              <a:t/>
            </a:r>
            <a:br>
              <a:rPr lang="ru-RU" sz="1600" dirty="0" smtClean="0"/>
            </a:br>
            <a:r>
              <a:rPr lang="ru-RU" sz="1600" dirty="0" smtClean="0"/>
              <a:t/>
            </a:r>
            <a:br>
              <a:rPr lang="ru-RU" sz="1600" dirty="0" smtClean="0"/>
            </a:br>
            <a:endParaRPr lang="ru-RU" sz="1600" dirty="0"/>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86874" cy="6500858"/>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2000" b="1" dirty="0" smtClean="0">
                <a:solidFill>
                  <a:srgbClr val="0070C0"/>
                </a:solidFill>
              </a:rPr>
              <a:t>Оценки текущего уровня коррупции в России разнятся. </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Согласно индексу восприятия  коррупции, рассчитанному  по методике </a:t>
            </a:r>
            <a:r>
              <a:rPr lang="ru-RU" sz="2000" b="1" dirty="0" err="1" smtClean="0">
                <a:solidFill>
                  <a:srgbClr val="0070C0"/>
                </a:solidFill>
              </a:rPr>
              <a:t>Transparency</a:t>
            </a:r>
            <a:r>
              <a:rPr lang="ru-RU" sz="2000" b="1" dirty="0" smtClean="0">
                <a:solidFill>
                  <a:srgbClr val="0070C0"/>
                </a:solidFill>
              </a:rPr>
              <a:t> </a:t>
            </a:r>
            <a:r>
              <a:rPr lang="ru-RU" sz="2000" b="1" dirty="0" err="1" smtClean="0">
                <a:solidFill>
                  <a:srgbClr val="0070C0"/>
                </a:solidFill>
              </a:rPr>
              <a:t>International</a:t>
            </a:r>
            <a:r>
              <a:rPr lang="ru-RU" sz="2000" b="1" dirty="0" smtClean="0">
                <a:solidFill>
                  <a:srgbClr val="0070C0"/>
                </a:solidFill>
              </a:rPr>
              <a:t> </a:t>
            </a:r>
            <a:r>
              <a:rPr lang="ru-RU" sz="2000" b="1" dirty="0" smtClean="0">
                <a:solidFill>
                  <a:srgbClr val="0070C0"/>
                </a:solidFill>
              </a:rPr>
              <a:t> </a:t>
            </a:r>
            <a:r>
              <a:rPr lang="ru-RU" sz="2000" b="1" dirty="0" smtClean="0">
                <a:solidFill>
                  <a:srgbClr val="0070C0"/>
                </a:solidFill>
              </a:rPr>
              <a:t>Россия является одним из самых коррумпированных государств </a:t>
            </a:r>
            <a:r>
              <a:rPr lang="ru-RU" sz="2000" b="1" dirty="0" smtClean="0">
                <a:solidFill>
                  <a:srgbClr val="0070C0"/>
                </a:solidFill>
              </a:rPr>
              <a:t>мира и находится </a:t>
            </a:r>
            <a:br>
              <a:rPr lang="ru-RU" sz="2000" b="1" dirty="0" smtClean="0">
                <a:solidFill>
                  <a:srgbClr val="0070C0"/>
                </a:solidFill>
              </a:rPr>
            </a:br>
            <a:r>
              <a:rPr lang="ru-RU" sz="2000" b="1" dirty="0" smtClean="0">
                <a:solidFill>
                  <a:srgbClr val="0070C0"/>
                </a:solidFill>
              </a:rPr>
              <a:t>в </a:t>
            </a:r>
            <a:r>
              <a:rPr lang="ru-RU" sz="2000" b="1" dirty="0" smtClean="0">
                <a:solidFill>
                  <a:srgbClr val="0070C0"/>
                </a:solidFill>
              </a:rPr>
              <a:t>2014 </a:t>
            </a:r>
            <a:r>
              <a:rPr lang="ru-RU" sz="2000" b="1" dirty="0" smtClean="0">
                <a:solidFill>
                  <a:srgbClr val="0070C0"/>
                </a:solidFill>
              </a:rPr>
              <a:t>году </a:t>
            </a:r>
            <a:r>
              <a:rPr lang="ru-RU" sz="2000" b="1" dirty="0" smtClean="0">
                <a:solidFill>
                  <a:srgbClr val="0070C0"/>
                </a:solidFill>
              </a:rPr>
              <a:t>на 136 месте из </a:t>
            </a:r>
            <a:r>
              <a:rPr lang="ru-RU" sz="2000" b="1" dirty="0" smtClean="0">
                <a:solidFill>
                  <a:srgbClr val="0070C0"/>
                </a:solidFill>
              </a:rPr>
              <a:t>174 .</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В </a:t>
            </a:r>
            <a:r>
              <a:rPr lang="ru-RU" sz="2000" b="1" dirty="0" smtClean="0">
                <a:solidFill>
                  <a:srgbClr val="0070C0"/>
                </a:solidFill>
              </a:rPr>
              <a:t>2006 году  подписаны законы о ратификации двух важнейших международных конвенций по противодействию коррупции: </a:t>
            </a:r>
            <a:br>
              <a:rPr lang="ru-RU" sz="2000" b="1" dirty="0" smtClean="0">
                <a:solidFill>
                  <a:srgbClr val="0070C0"/>
                </a:solidFill>
              </a:rPr>
            </a:br>
            <a:r>
              <a:rPr lang="ru-RU" sz="2000" b="1" dirty="0" smtClean="0">
                <a:solidFill>
                  <a:srgbClr val="0070C0"/>
                </a:solidFill>
              </a:rPr>
              <a:t>Конвенции ООН против коррупции </a:t>
            </a:r>
            <a:br>
              <a:rPr lang="ru-RU" sz="2000" b="1" dirty="0" smtClean="0">
                <a:solidFill>
                  <a:srgbClr val="0070C0"/>
                </a:solidFill>
              </a:rPr>
            </a:br>
            <a:r>
              <a:rPr lang="ru-RU" sz="2000" b="1" dirty="0" smtClean="0">
                <a:solidFill>
                  <a:srgbClr val="0070C0"/>
                </a:solidFill>
              </a:rPr>
              <a:t>и Конвенции Совета Европы об уголовной ответственности </a:t>
            </a:r>
            <a:br>
              <a:rPr lang="ru-RU" sz="2000" b="1" dirty="0" smtClean="0">
                <a:solidFill>
                  <a:srgbClr val="0070C0"/>
                </a:solidFill>
              </a:rPr>
            </a:br>
            <a:r>
              <a:rPr lang="ru-RU" sz="2000" b="1" dirty="0" smtClean="0">
                <a:solidFill>
                  <a:srgbClr val="0070C0"/>
                </a:solidFill>
              </a:rPr>
              <a:t>за коррупцию.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Конвенция ООН предопределяет взаимодействие правоохранительных органов различных государств в сфере борьбы с коррупцией, </a:t>
            </a:r>
            <a:br>
              <a:rPr lang="ru-RU" sz="2000" b="1" dirty="0" smtClean="0">
                <a:solidFill>
                  <a:srgbClr val="0070C0"/>
                </a:solidFill>
              </a:rPr>
            </a:br>
            <a:r>
              <a:rPr lang="ru-RU" sz="2000" b="1" dirty="0" smtClean="0">
                <a:solidFill>
                  <a:srgbClr val="0070C0"/>
                </a:solidFill>
              </a:rPr>
              <a:t>а также устанавливает ряд стандартов в </a:t>
            </a:r>
            <a:r>
              <a:rPr lang="ru-RU" sz="2000" b="1" dirty="0" err="1" smtClean="0">
                <a:solidFill>
                  <a:srgbClr val="0070C0"/>
                </a:solidFill>
              </a:rPr>
              <a:t>антикоррупционной</a:t>
            </a:r>
            <a:r>
              <a:rPr lang="ru-RU" sz="2000" b="1" dirty="0" smtClean="0">
                <a:solidFill>
                  <a:srgbClr val="0070C0"/>
                </a:solidFill>
              </a:rPr>
              <a:t> политике.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В настоящий момент к Конвенции присоединились </a:t>
            </a:r>
            <a:br>
              <a:rPr lang="ru-RU" sz="2000" b="1" dirty="0" smtClean="0">
                <a:solidFill>
                  <a:srgbClr val="0070C0"/>
                </a:solidFill>
              </a:rPr>
            </a:br>
            <a:r>
              <a:rPr lang="ru-RU" sz="2000" b="1" dirty="0" smtClean="0">
                <a:solidFill>
                  <a:srgbClr val="0070C0"/>
                </a:solidFill>
              </a:rPr>
              <a:t>172 государства. </a:t>
            </a:r>
            <a:r>
              <a:rPr lang="ru-RU" sz="1800" b="1" dirty="0" smtClean="0">
                <a:solidFill>
                  <a:srgbClr val="0070C0"/>
                </a:solidFill>
              </a:rPr>
              <a:t/>
            </a:r>
            <a:br>
              <a:rPr lang="ru-RU" sz="1800" b="1" dirty="0" smtClean="0">
                <a:solidFill>
                  <a:srgbClr val="0070C0"/>
                </a:solidFill>
              </a:rPr>
            </a:br>
            <a:r>
              <a:rPr lang="ru-RU" sz="1400" b="1" dirty="0" smtClean="0">
                <a:solidFill>
                  <a:srgbClr val="0070C0"/>
                </a:solidFill>
              </a:rPr>
              <a:t/>
            </a:r>
            <a:br>
              <a:rPr lang="ru-RU" sz="1400" b="1" dirty="0" smtClean="0">
                <a:solidFill>
                  <a:srgbClr val="0070C0"/>
                </a:solidFill>
              </a:rPr>
            </a:br>
            <a:r>
              <a:rPr lang="ru-RU" sz="1400" b="1" dirty="0" smtClean="0">
                <a:solidFill>
                  <a:srgbClr val="0070C0"/>
                </a:solidFill>
              </a:rPr>
              <a:t>.</a:t>
            </a:r>
            <a:endParaRPr lang="ru-RU" sz="1400" b="1"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14290"/>
            <a:ext cx="8858312" cy="6215106"/>
          </a:xfrm>
        </p:spPr>
        <p:style>
          <a:lnRef idx="1">
            <a:schemeClr val="accent5"/>
          </a:lnRef>
          <a:fillRef idx="2">
            <a:schemeClr val="accent5"/>
          </a:fillRef>
          <a:effectRef idx="1">
            <a:schemeClr val="accent5"/>
          </a:effectRef>
          <a:fontRef idx="minor">
            <a:schemeClr val="dk1"/>
          </a:fontRef>
        </p:style>
        <p:txBody>
          <a:bodyPr>
            <a:normAutofit/>
          </a:bodyPr>
          <a:lstStyle/>
          <a:p>
            <a:r>
              <a:rPr lang="ru-RU" sz="2200" b="1" dirty="0" smtClean="0">
                <a:solidFill>
                  <a:srgbClr val="0070C0"/>
                </a:solidFill>
              </a:rPr>
              <a:t>Государства-участники приняли на себя обязательства </a:t>
            </a:r>
            <a:br>
              <a:rPr lang="ru-RU" sz="2200" b="1" dirty="0" smtClean="0">
                <a:solidFill>
                  <a:srgbClr val="0070C0"/>
                </a:solidFill>
              </a:rPr>
            </a:br>
            <a:r>
              <a:rPr lang="ru-RU" sz="2200" b="1" dirty="0" smtClean="0">
                <a:solidFill>
                  <a:srgbClr val="0070C0"/>
                </a:solidFill>
              </a:rPr>
              <a:t>по внедрению </a:t>
            </a:r>
            <a:r>
              <a:rPr lang="ru-RU" sz="2200" b="1" dirty="0" err="1" smtClean="0">
                <a:solidFill>
                  <a:srgbClr val="0070C0"/>
                </a:solidFill>
              </a:rPr>
              <a:t>антикоррупционных</a:t>
            </a:r>
            <a:r>
              <a:rPr lang="ru-RU" sz="2200" b="1" dirty="0" smtClean="0">
                <a:solidFill>
                  <a:srgbClr val="0070C0"/>
                </a:solidFill>
              </a:rPr>
              <a:t> мер в области законодательства, государственных институтов </a:t>
            </a:r>
            <a:br>
              <a:rPr lang="ru-RU" sz="2200" b="1" dirty="0" smtClean="0">
                <a:solidFill>
                  <a:srgbClr val="0070C0"/>
                </a:solidFill>
              </a:rPr>
            </a:br>
            <a:r>
              <a:rPr lang="ru-RU" sz="2200" b="1" dirty="0" smtClean="0">
                <a:solidFill>
                  <a:srgbClr val="0070C0"/>
                </a:solidFill>
              </a:rPr>
              <a:t>и </a:t>
            </a:r>
            <a:r>
              <a:rPr lang="ru-RU" sz="2200" b="1" dirty="0" err="1" smtClean="0">
                <a:solidFill>
                  <a:srgbClr val="0070C0"/>
                </a:solidFill>
              </a:rPr>
              <a:t>правоприменения</a:t>
            </a:r>
            <a:r>
              <a:rPr lang="ru-RU" sz="2200" b="1" dirty="0" smtClean="0">
                <a:solidFill>
                  <a:srgbClr val="0070C0"/>
                </a:solidFill>
              </a:rPr>
              <a:t>. </a:t>
            </a:r>
            <a:br>
              <a:rPr lang="ru-RU" sz="2200" b="1" dirty="0" smtClean="0">
                <a:solidFill>
                  <a:srgbClr val="0070C0"/>
                </a:solidFill>
              </a:rPr>
            </a:br>
            <a:r>
              <a:rPr lang="ru-RU" sz="2200" b="1" dirty="0" smtClean="0">
                <a:solidFill>
                  <a:srgbClr val="0070C0"/>
                </a:solidFill>
              </a:rPr>
              <a:t>Каждое из государств-участников Конвенции призвано </a:t>
            </a:r>
            <a:br>
              <a:rPr lang="ru-RU" sz="2200" b="1" dirty="0" smtClean="0">
                <a:solidFill>
                  <a:srgbClr val="0070C0"/>
                </a:solidFill>
              </a:rPr>
            </a:br>
            <a:r>
              <a:rPr lang="ru-RU" sz="2200" b="1" dirty="0" smtClean="0">
                <a:solidFill>
                  <a:srgbClr val="0070C0"/>
                </a:solidFill>
              </a:rPr>
              <a:t>в соответствии с принципами честности, ответственности и прозрачности разрабатывать </a:t>
            </a:r>
            <a:br>
              <a:rPr lang="ru-RU" sz="2200" b="1" dirty="0" smtClean="0">
                <a:solidFill>
                  <a:srgbClr val="0070C0"/>
                </a:solidFill>
              </a:rPr>
            </a:br>
            <a:r>
              <a:rPr lang="ru-RU" sz="2200" b="1" dirty="0" smtClean="0">
                <a:solidFill>
                  <a:srgbClr val="0070C0"/>
                </a:solidFill>
              </a:rPr>
              <a:t>и проводить политику </a:t>
            </a:r>
            <a:br>
              <a:rPr lang="ru-RU" sz="2200" b="1" dirty="0" smtClean="0">
                <a:solidFill>
                  <a:srgbClr val="0070C0"/>
                </a:solidFill>
              </a:rPr>
            </a:br>
            <a:r>
              <a:rPr lang="ru-RU" sz="2200" b="1" dirty="0" smtClean="0">
                <a:solidFill>
                  <a:srgbClr val="0070C0"/>
                </a:solidFill>
              </a:rPr>
              <a:t>по противодействию и предупреждению коррупции, повышать эффективность работы существующих институтов, </a:t>
            </a:r>
            <a:r>
              <a:rPr lang="ru-RU" sz="2200" b="1" dirty="0" err="1" smtClean="0">
                <a:solidFill>
                  <a:srgbClr val="0070C0"/>
                </a:solidFill>
              </a:rPr>
              <a:t>антикоррупционных</a:t>
            </a:r>
            <a:r>
              <a:rPr lang="ru-RU" sz="2200" b="1" dirty="0" smtClean="0">
                <a:solidFill>
                  <a:srgbClr val="0070C0"/>
                </a:solidFill>
              </a:rPr>
              <a:t> мер, </a:t>
            </a:r>
            <a:br>
              <a:rPr lang="ru-RU" sz="2200" b="1" dirty="0" smtClean="0">
                <a:solidFill>
                  <a:srgbClr val="0070C0"/>
                </a:solidFill>
              </a:rPr>
            </a:br>
            <a:r>
              <a:rPr lang="ru-RU" sz="2200" b="1" dirty="0" smtClean="0">
                <a:solidFill>
                  <a:srgbClr val="0070C0"/>
                </a:solidFill>
              </a:rPr>
              <a:t>а также развивать сотрудничество по борьбе </a:t>
            </a:r>
            <a:br>
              <a:rPr lang="ru-RU" sz="2200" b="1" dirty="0" smtClean="0">
                <a:solidFill>
                  <a:srgbClr val="0070C0"/>
                </a:solidFill>
              </a:rPr>
            </a:br>
            <a:r>
              <a:rPr lang="ru-RU" sz="2200" b="1" dirty="0" smtClean="0">
                <a:solidFill>
                  <a:srgbClr val="0070C0"/>
                </a:solidFill>
              </a:rPr>
              <a:t>с коррупцией на международном и региональном уровне </a:t>
            </a:r>
            <a:br>
              <a:rPr lang="ru-RU" sz="2200" b="1" dirty="0" smtClean="0">
                <a:solidFill>
                  <a:srgbClr val="0070C0"/>
                </a:solidFill>
              </a:rPr>
            </a:br>
            <a:r>
              <a:rPr lang="ru-RU" sz="2200" b="1" dirty="0" smtClean="0">
                <a:solidFill>
                  <a:srgbClr val="0070C0"/>
                </a:solidFill>
              </a:rPr>
              <a:t/>
            </a:r>
            <a:br>
              <a:rPr lang="ru-RU" sz="2200" b="1" dirty="0" smtClean="0">
                <a:solidFill>
                  <a:srgbClr val="0070C0"/>
                </a:solidFill>
              </a:rPr>
            </a:br>
            <a:r>
              <a:rPr lang="ru-RU" sz="2200" b="1" u="sng" dirty="0" smtClean="0">
                <a:solidFill>
                  <a:srgbClr val="FF0000"/>
                </a:solidFill>
              </a:rPr>
              <a:t>9 декабря 2003 года  </a:t>
            </a:r>
            <a:r>
              <a:rPr lang="ru-RU" sz="2200" b="1" dirty="0" smtClean="0">
                <a:solidFill>
                  <a:srgbClr val="0070C0"/>
                </a:solidFill>
              </a:rPr>
              <a:t>- день начала работы конференции был объявлен  </a:t>
            </a:r>
            <a:br>
              <a:rPr lang="ru-RU" sz="2200" b="1" dirty="0" smtClean="0">
                <a:solidFill>
                  <a:srgbClr val="0070C0"/>
                </a:solidFill>
              </a:rPr>
            </a:br>
            <a:r>
              <a:rPr lang="ru-RU" sz="2400" b="1" u="sng" dirty="0" smtClean="0">
                <a:solidFill>
                  <a:srgbClr val="FF0000"/>
                </a:solidFill>
              </a:rPr>
              <a:t>Международным днем борьбы с коррупцией</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643998" cy="6286544"/>
          </a:xfrm>
        </p:spPr>
        <p:style>
          <a:lnRef idx="1">
            <a:schemeClr val="accent5"/>
          </a:lnRef>
          <a:fillRef idx="2">
            <a:schemeClr val="accent5"/>
          </a:fillRef>
          <a:effectRef idx="1">
            <a:schemeClr val="accent5"/>
          </a:effectRef>
          <a:fontRef idx="minor">
            <a:schemeClr val="dk1"/>
          </a:fontRef>
        </p:style>
        <p:txBody>
          <a:bodyPr>
            <a:normAutofit fontScale="90000"/>
          </a:bodyPr>
          <a:lstStyle/>
          <a:p>
            <a:pPr indent="457200"/>
            <a:r>
              <a:rPr lang="ru-RU" sz="2400" b="1" dirty="0" smtClean="0">
                <a:solidFill>
                  <a:srgbClr val="0070C0"/>
                </a:solidFill>
              </a:rPr>
              <a:t>Помимо Конвенции ООН против коррупции </a:t>
            </a:r>
            <a:br>
              <a:rPr lang="ru-RU" sz="2400" b="1" dirty="0" smtClean="0">
                <a:solidFill>
                  <a:srgbClr val="0070C0"/>
                </a:solidFill>
              </a:rPr>
            </a:br>
            <a:r>
              <a:rPr lang="ru-RU" sz="2400" b="1" dirty="0" smtClean="0">
                <a:solidFill>
                  <a:srgbClr val="0070C0"/>
                </a:solidFill>
              </a:rPr>
              <a:t>Российская Федерация участвует в различных международных и региональных организациях, группах и программах, направленных на борьбу и имплементацию механизмов противодействия коррупции. </a:t>
            </a:r>
            <a:r>
              <a:rPr lang="ru-RU" sz="2200" b="1" dirty="0" smtClean="0">
                <a:solidFill>
                  <a:srgbClr val="0070C0"/>
                </a:solidFill>
              </a:rPr>
              <a:t/>
            </a:r>
            <a:br>
              <a:rPr lang="ru-RU" sz="2200" b="1" dirty="0" smtClean="0">
                <a:solidFill>
                  <a:srgbClr val="0070C0"/>
                </a:solidFill>
              </a:rPr>
            </a:br>
            <a:r>
              <a:rPr lang="ru-RU" sz="2200" b="1" dirty="0" smtClean="0">
                <a:solidFill>
                  <a:srgbClr val="0070C0"/>
                </a:solidFill>
              </a:rPr>
              <a:t>Среди них:   </a:t>
            </a:r>
            <a:br>
              <a:rPr lang="ru-RU" sz="2200" b="1" dirty="0" smtClean="0">
                <a:solidFill>
                  <a:srgbClr val="0070C0"/>
                </a:solidFill>
              </a:rPr>
            </a:br>
            <a:r>
              <a:rPr lang="ru-RU" sz="2200" b="1" dirty="0" smtClean="0">
                <a:solidFill>
                  <a:srgbClr val="00B0F0"/>
                </a:solidFill>
                <a:hlinkClick r:id="rId2" tooltip="Группа государств по борьбе с коррупцией"/>
              </a:rPr>
              <a:t> - Группа государств по борьбе с коррупцией (ГРЕКО)</a:t>
            </a:r>
            <a:r>
              <a:rPr lang="ru-RU" sz="2200" b="1" dirty="0" smtClean="0">
                <a:solidFill>
                  <a:srgbClr val="0070C0"/>
                </a:solidFill>
              </a:rPr>
              <a:t>;</a:t>
            </a:r>
            <a:br>
              <a:rPr lang="ru-RU" sz="2200" b="1" dirty="0" smtClean="0">
                <a:solidFill>
                  <a:srgbClr val="0070C0"/>
                </a:solidFill>
              </a:rPr>
            </a:br>
            <a:r>
              <a:rPr lang="ru-RU" sz="2200" b="1" dirty="0" smtClean="0">
                <a:solidFill>
                  <a:srgbClr val="0070C0"/>
                </a:solidFill>
              </a:rPr>
              <a:t>- </a:t>
            </a:r>
            <a:r>
              <a:rPr lang="ru-RU" sz="2200" b="1" dirty="0" smtClean="0">
                <a:solidFill>
                  <a:srgbClr val="0070C0"/>
                </a:solidFill>
                <a:hlinkClick r:id="rId3" tooltip="Группа разработки финансовых мер борьбы с отмыванием денег"/>
              </a:rPr>
              <a:t>Группа разработки финансовых мер по борьбе с отмыванием денег (ФАТФ)</a:t>
            </a:r>
            <a:r>
              <a:rPr lang="ru-RU" sz="2200" b="1" dirty="0" smtClean="0">
                <a:solidFill>
                  <a:srgbClr val="0070C0"/>
                </a:solidFill>
              </a:rPr>
              <a:t>;                                  </a:t>
            </a:r>
            <a:br>
              <a:rPr lang="ru-RU" sz="2200" b="1" dirty="0" smtClean="0">
                <a:solidFill>
                  <a:srgbClr val="0070C0"/>
                </a:solidFill>
              </a:rPr>
            </a:br>
            <a:r>
              <a:rPr lang="ru-RU" sz="2200" b="1" dirty="0" smtClean="0">
                <a:solidFill>
                  <a:srgbClr val="0070C0"/>
                </a:solidFill>
              </a:rPr>
              <a:t>- Конвенция Совета Европы об отмывании, выявлении, изъятии и конфискации доходов от преступной деятельности, </a:t>
            </a:r>
            <a:br>
              <a:rPr lang="ru-RU" sz="2200" b="1" dirty="0" smtClean="0">
                <a:solidFill>
                  <a:srgbClr val="0070C0"/>
                </a:solidFill>
              </a:rPr>
            </a:br>
            <a:r>
              <a:rPr lang="ru-RU" sz="2200" b="1" dirty="0" smtClean="0">
                <a:solidFill>
                  <a:srgbClr val="0070C0"/>
                </a:solidFill>
              </a:rPr>
              <a:t>- Конвенция Совета Европы об уголовной ответственности за коррупцию, </a:t>
            </a:r>
            <a:br>
              <a:rPr lang="ru-RU" sz="2200" b="1" dirty="0" smtClean="0">
                <a:solidFill>
                  <a:srgbClr val="0070C0"/>
                </a:solidFill>
              </a:rPr>
            </a:br>
            <a:r>
              <a:rPr lang="ru-RU" sz="2200" b="1" dirty="0" smtClean="0">
                <a:solidFill>
                  <a:srgbClr val="0070C0"/>
                </a:solidFill>
              </a:rPr>
              <a:t>- Конвенция ОЭСР по борьбе с подкупом иностранных должностных лиц при осуществлении международных коммерческих сделок, </a:t>
            </a:r>
            <a:br>
              <a:rPr lang="ru-RU" sz="2200" b="1" dirty="0" smtClean="0">
                <a:solidFill>
                  <a:srgbClr val="0070C0"/>
                </a:solidFill>
              </a:rPr>
            </a:br>
            <a:r>
              <a:rPr lang="ru-RU" sz="2200" b="1" dirty="0" smtClean="0">
                <a:solidFill>
                  <a:srgbClr val="0070C0"/>
                </a:solidFill>
              </a:rPr>
              <a:t> и др.</a:t>
            </a:r>
            <a:endParaRPr lang="ru-RU" sz="2200" b="1"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6500858"/>
          </a:xfrm>
        </p:spPr>
        <p:style>
          <a:lnRef idx="1">
            <a:schemeClr val="accent3"/>
          </a:lnRef>
          <a:fillRef idx="2">
            <a:schemeClr val="accent3"/>
          </a:fillRef>
          <a:effectRef idx="1">
            <a:schemeClr val="accent3"/>
          </a:effectRef>
          <a:fontRef idx="minor">
            <a:schemeClr val="dk1"/>
          </a:fontRef>
        </p:style>
        <p:txBody>
          <a:bodyPr>
            <a:normAutofit fontScale="90000"/>
          </a:bodyPr>
          <a:lstStyle/>
          <a:p>
            <a:pPr indent="457200" defTabSz="0">
              <a:buSzPct val="100000"/>
            </a:pPr>
            <a:r>
              <a:rPr lang="ru-RU" sz="2000" b="1" dirty="0" smtClean="0">
                <a:solidFill>
                  <a:srgbClr val="0070C0"/>
                </a:solidFill>
              </a:rPr>
              <a:t>Государством проводится работа по снижению  коррупционных рисков.  В качестве стратегии борьбы с коррупцией  выбрана </a:t>
            </a:r>
            <a:r>
              <a:rPr lang="ru-RU" sz="2000" b="1" u="sng" dirty="0" smtClean="0">
                <a:solidFill>
                  <a:srgbClr val="0070C0"/>
                </a:solidFill>
              </a:rPr>
              <a:t>прозрачность</a:t>
            </a:r>
            <a:r>
              <a:rPr lang="ru-RU" sz="2000" b="1" dirty="0" smtClean="0">
                <a:solidFill>
                  <a:srgbClr val="0070C0"/>
                </a:solidFill>
              </a:rPr>
              <a:t> –  </a:t>
            </a:r>
            <a:r>
              <a:rPr lang="ru-RU" sz="2000" b="1" dirty="0" err="1" smtClean="0">
                <a:solidFill>
                  <a:srgbClr val="0070C0"/>
                </a:solidFill>
              </a:rPr>
              <a:t>прозрачность</a:t>
            </a:r>
            <a:r>
              <a:rPr lang="ru-RU" sz="2000" b="1" dirty="0" smtClean="0">
                <a:solidFill>
                  <a:srgbClr val="0070C0"/>
                </a:solidFill>
              </a:rPr>
              <a:t> закупок,  государственного  бюджета, доходов государственных (муниципальных) служащих, предоставления  муниципальных услуг </a:t>
            </a:r>
            <a:r>
              <a:rPr lang="ru-RU" sz="2000" b="1" dirty="0" smtClean="0">
                <a:solidFill>
                  <a:srgbClr val="0070C0"/>
                </a:solidFill>
              </a:rPr>
              <a:t>.</a:t>
            </a: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
            </a:r>
            <a:br>
              <a:rPr lang="ru-RU" sz="2000" b="1" dirty="0" smtClean="0">
                <a:solidFill>
                  <a:srgbClr val="0070C0"/>
                </a:solidFill>
              </a:rPr>
            </a:br>
            <a:r>
              <a:rPr lang="ru-RU" sz="2000" b="1" dirty="0" smtClean="0">
                <a:solidFill>
                  <a:srgbClr val="0070C0"/>
                </a:solidFill>
              </a:rPr>
              <a:t>Для обеспечения прозрачности деятельности  </a:t>
            </a:r>
            <a:br>
              <a:rPr lang="ru-RU" sz="2000" b="1" dirty="0" smtClean="0">
                <a:solidFill>
                  <a:srgbClr val="0070C0"/>
                </a:solidFill>
              </a:rPr>
            </a:br>
            <a:r>
              <a:rPr lang="ru-RU" sz="2000" b="1" dirty="0" smtClean="0">
                <a:solidFill>
                  <a:srgbClr val="0070C0"/>
                </a:solidFill>
              </a:rPr>
              <a:t>принят ряд  нормативно-правовых актов, таких как:</a:t>
            </a:r>
            <a:br>
              <a:rPr lang="ru-RU" sz="2000" b="1" dirty="0" smtClean="0">
                <a:solidFill>
                  <a:srgbClr val="0070C0"/>
                </a:solidFill>
              </a:rPr>
            </a:br>
            <a:r>
              <a:rPr lang="ru-RU" sz="2000" b="1" dirty="0" smtClean="0">
                <a:solidFill>
                  <a:srgbClr val="0070C0"/>
                </a:solidFill>
              </a:rPr>
              <a:t>- Федеральный закон  от 25 декабря 2015 года </a:t>
            </a:r>
            <a:br>
              <a:rPr lang="ru-RU" sz="2000" b="1" dirty="0" smtClean="0">
                <a:solidFill>
                  <a:srgbClr val="0070C0"/>
                </a:solidFill>
              </a:rPr>
            </a:br>
            <a:r>
              <a:rPr lang="ru-RU" sz="2000" b="1" dirty="0" smtClean="0">
                <a:solidFill>
                  <a:srgbClr val="0070C0"/>
                </a:solidFill>
              </a:rPr>
              <a:t>«О противодействии коррупции»,</a:t>
            </a:r>
            <a:br>
              <a:rPr lang="ru-RU" sz="2000" b="1" dirty="0" smtClean="0">
                <a:solidFill>
                  <a:srgbClr val="0070C0"/>
                </a:solidFill>
              </a:rPr>
            </a:br>
            <a:r>
              <a:rPr lang="ru-RU" sz="2000" b="1" dirty="0" smtClean="0">
                <a:solidFill>
                  <a:srgbClr val="0070C0"/>
                </a:solidFill>
              </a:rPr>
              <a:t>-   Федеральный закон от 9 февраля 2009 года № 8-ФЗ </a:t>
            </a:r>
            <a:br>
              <a:rPr lang="ru-RU" sz="2000" b="1" dirty="0" smtClean="0">
                <a:solidFill>
                  <a:srgbClr val="0070C0"/>
                </a:solidFill>
              </a:rPr>
            </a:br>
            <a:r>
              <a:rPr lang="ru-RU" sz="2000" b="1" dirty="0" smtClean="0">
                <a:solidFill>
                  <a:srgbClr val="0070C0"/>
                </a:solidFill>
              </a:rPr>
              <a:t>«Об обеспечении доступа к информации о деятельности государственных органов и органов местного самоуправления»,</a:t>
            </a:r>
            <a:br>
              <a:rPr lang="ru-RU" sz="2000" b="1" dirty="0" smtClean="0">
                <a:solidFill>
                  <a:srgbClr val="0070C0"/>
                </a:solidFill>
              </a:rPr>
            </a:br>
            <a:r>
              <a:rPr lang="ru-RU" sz="2000" b="1" dirty="0" smtClean="0">
                <a:solidFill>
                  <a:srgbClr val="0070C0"/>
                </a:solidFill>
              </a:rPr>
              <a:t>- Федеральном законе от 3 декабря 2012 года № 230-ФЗ «О контроле за соответствием расходов лиц, замещающих государственные должности, и иных лиц их доходам», </a:t>
            </a:r>
            <a:br>
              <a:rPr lang="ru-RU" sz="2000" b="1" dirty="0" smtClean="0">
                <a:solidFill>
                  <a:srgbClr val="0070C0"/>
                </a:solidFill>
              </a:rPr>
            </a:br>
            <a:r>
              <a:rPr lang="ru-RU" sz="2000" b="1" dirty="0" smtClean="0">
                <a:solidFill>
                  <a:srgbClr val="0070C0"/>
                </a:solidFill>
              </a:rPr>
              <a:t>- Федеральный закон от 5 апреля 2013 года № 44-ФЗ «О контрактной системе в сфере закупок товаров, работ, услуг для обеспечения государственных и муниципальных нужд» ,</a:t>
            </a:r>
            <a:br>
              <a:rPr lang="ru-RU" sz="2000" b="1" dirty="0" smtClean="0">
                <a:solidFill>
                  <a:srgbClr val="0070C0"/>
                </a:solidFill>
              </a:rPr>
            </a:br>
            <a:r>
              <a:rPr lang="ru-RU" sz="2000" b="1" dirty="0" smtClean="0">
                <a:solidFill>
                  <a:srgbClr val="0070C0"/>
                </a:solidFill>
              </a:rPr>
              <a:t>- ряд других законодательных актов.</a:t>
            </a:r>
            <a:endParaRPr lang="ru-RU" sz="2000" b="1"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74638"/>
            <a:ext cx="8858312" cy="6226196"/>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800" b="1" dirty="0" smtClean="0">
                <a:solidFill>
                  <a:srgbClr val="0070C0"/>
                </a:solidFill>
              </a:rPr>
              <a:t>Администрацией Красновишерского муниципального района, во исполнение  Федерального законодательства,  разработан и принят ряд  нормативно-правовых актов:</a:t>
            </a:r>
            <a:br>
              <a:rPr lang="ru-RU" sz="1800" b="1" dirty="0" smtClean="0">
                <a:solidFill>
                  <a:srgbClr val="0070C0"/>
                </a:solidFill>
              </a:rPr>
            </a:br>
            <a:r>
              <a:rPr lang="ru-RU" sz="1800" b="1" dirty="0" smtClean="0">
                <a:solidFill>
                  <a:srgbClr val="0070C0"/>
                </a:solidFill>
              </a:rPr>
              <a:t/>
            </a:r>
            <a:br>
              <a:rPr lang="ru-RU" sz="1800" b="1" dirty="0" smtClean="0">
                <a:solidFill>
                  <a:srgbClr val="0070C0"/>
                </a:solidFill>
              </a:rPr>
            </a:br>
            <a:r>
              <a:rPr lang="ru-RU" sz="1800" b="1" dirty="0" smtClean="0">
                <a:solidFill>
                  <a:srgbClr val="0070C0"/>
                </a:solidFill>
              </a:rPr>
              <a:t>-  постановление от 10.01.2012 № 4 «Об утверждении Положения о Межведомственном совете по противодействию  коррупции при главе муниципального района – главе администрации Красновишерского муниципального района,</a:t>
            </a:r>
            <a:br>
              <a:rPr lang="ru-RU" sz="1800" b="1" dirty="0" smtClean="0">
                <a:solidFill>
                  <a:srgbClr val="0070C0"/>
                </a:solidFill>
              </a:rPr>
            </a:br>
            <a:r>
              <a:rPr lang="ru-RU" sz="1800" b="1" dirty="0" smtClean="0">
                <a:solidFill>
                  <a:srgbClr val="0070C0"/>
                </a:solidFill>
              </a:rPr>
              <a:t>-  постановление от 21.08.2009  № 1270 «Об утверждении Положения о служебном поведении муниципальных служащих администрации района и её структурных подразделений и урегулированию конфликта  интересов»,</a:t>
            </a:r>
            <a:br>
              <a:rPr lang="ru-RU" sz="1800" b="1" dirty="0" smtClean="0">
                <a:solidFill>
                  <a:srgbClr val="0070C0"/>
                </a:solidFill>
              </a:rPr>
            </a:br>
            <a:r>
              <a:rPr lang="ru-RU" sz="1800" b="1" dirty="0" smtClean="0">
                <a:solidFill>
                  <a:srgbClr val="0070C0"/>
                </a:solidFill>
              </a:rPr>
              <a:t>-  О порядке уведомления представителя нанимателя (работодателя) о фактах обращения в целях склонения муниципального служащего к совершению </a:t>
            </a:r>
            <a:r>
              <a:rPr lang="ru-RU" sz="1800" b="1" dirty="0" err="1" smtClean="0">
                <a:solidFill>
                  <a:srgbClr val="0070C0"/>
                </a:solidFill>
              </a:rPr>
              <a:t>коррупционнных</a:t>
            </a:r>
            <a:r>
              <a:rPr lang="ru-RU" sz="1800" b="1" dirty="0" smtClean="0">
                <a:solidFill>
                  <a:srgbClr val="0070C0"/>
                </a:solidFill>
              </a:rPr>
              <a:t> правонарушений», </a:t>
            </a:r>
            <a:br>
              <a:rPr lang="ru-RU" sz="1800" b="1" dirty="0" smtClean="0">
                <a:solidFill>
                  <a:srgbClr val="0070C0"/>
                </a:solidFill>
              </a:rPr>
            </a:br>
            <a:r>
              <a:rPr lang="ru-RU" sz="1800" b="1" dirty="0" smtClean="0">
                <a:solidFill>
                  <a:srgbClr val="0070C0"/>
                </a:solidFill>
              </a:rPr>
              <a:t>от 01.03.2011  № 284 «Об утверждении Кодекса этики и служебного поведения муниципальных служащих Красновишерского муниципального района;</a:t>
            </a:r>
            <a:br>
              <a:rPr lang="ru-RU" sz="1800" b="1" dirty="0" smtClean="0">
                <a:solidFill>
                  <a:srgbClr val="0070C0"/>
                </a:solidFill>
              </a:rPr>
            </a:br>
            <a:r>
              <a:rPr lang="ru-RU" sz="1800" b="1" dirty="0" smtClean="0">
                <a:solidFill>
                  <a:srgbClr val="0070C0"/>
                </a:solidFill>
              </a:rPr>
              <a:t>- от 01.04.2015  № 394 «Об утверждении Положения о предоставлении гражданами, претендующими на замещение должностей муниципальной службы  в администрации Красновишерского муниципального района, и гражданами, замещающими должности муниципальной службы в администрации Красновишерского муниципального района сведений о доходах,  об имуществе и обязательствах имущественного характера»,</a:t>
            </a:r>
            <a:br>
              <a:rPr lang="ru-RU" sz="1800" b="1" dirty="0" smtClean="0">
                <a:solidFill>
                  <a:srgbClr val="0070C0"/>
                </a:solidFill>
              </a:rPr>
            </a:br>
            <a:r>
              <a:rPr lang="ru-RU" sz="1800" b="1" dirty="0" smtClean="0">
                <a:solidFill>
                  <a:srgbClr val="0070C0"/>
                </a:solidFill>
              </a:rPr>
              <a:t/>
            </a:r>
            <a:br>
              <a:rPr lang="ru-RU" sz="1800" b="1" dirty="0" smtClean="0">
                <a:solidFill>
                  <a:srgbClr val="0070C0"/>
                </a:solidFill>
              </a:rPr>
            </a:br>
            <a:r>
              <a:rPr lang="ru-RU" sz="1600" dirty="0" smtClean="0">
                <a:solidFill>
                  <a:srgbClr val="0070C0"/>
                </a:solidFill>
              </a:rPr>
              <a:t/>
            </a:r>
            <a:br>
              <a:rPr lang="ru-RU" sz="1600" dirty="0" smtClean="0">
                <a:solidFill>
                  <a:srgbClr val="0070C0"/>
                </a:solidFill>
              </a:rPr>
            </a:br>
            <a:r>
              <a:rPr lang="ru-RU" sz="1600" dirty="0" smtClean="0"/>
              <a:t/>
            </a:r>
            <a:br>
              <a:rPr lang="ru-RU" sz="1600" dirty="0" smtClean="0"/>
            </a:br>
            <a:r>
              <a:rPr lang="ru-RU" sz="1600" dirty="0" smtClean="0"/>
              <a:t/>
            </a:r>
            <a:br>
              <a:rPr lang="ru-RU" sz="1600" dirty="0" smtClean="0"/>
            </a:br>
            <a:endParaRPr lang="ru-RU" sz="16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4796</TotalTime>
  <Words>397</Words>
  <PresentationFormat>Экран (4:3)</PresentationFormat>
  <Paragraphs>67</Paragraphs>
  <Slides>26</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Коррупция - социальное явление которое является серьезной проблемой для любого общества и характерно для всех государств мира,  в том числе с развитой экономикой и давними демократическими традициями</vt:lpstr>
      <vt:lpstr>Слайд 2</vt:lpstr>
      <vt:lpstr>Коррупция –  это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Федеральный закон от  25.12.2008 года № 273-ФЗ  «О противодействии коррупции»</vt:lpstr>
      <vt:lpstr>  Коррупция в России имеет глубочайшие корни.  Первые письменные упоминания о «посулах» встречаются в летописях XIV века. До 1715 года получение подношений государственным служащим было естественной практикой и основным их доходом. Чиновники жили «кормлениями» на средства лиц, заинтересованных в их деятельности. Государевы люди не имели фиксированного жалования и прокармливали себя как могли. На протяжении всей истории царской России борьба с коррупцией велась с переменным успехом. С одной стороны, принимались новые законы, ужесточались наказания, особенно в сфере оборонных заказов. С другой стороны, аппарат чиновников рос  и требовал на своё содержание всё больше денег,  которых часто было  недостаточно. Следует заметить, что в XIX веке коррупция  во многих других странах укоренилась гораздо сильнее.  В России разгул мздоимства наблюдался в основном в низших слоях чиновничества, на что их начальство традиционно вынуждено было смотреть сквозь пальцы, поскольку зарплаты низшего чиновничества были на грани прожиточного минимума,  а то и за его гранью, особенно в столицах.    </vt:lpstr>
      <vt:lpstr>Оценки текущего уровня коррупции в России разнятся.  Согласно индексу восприятия  коррупции, рассчитанному  по методике Transparency International  Россия является одним из самых коррумпированных государств мира и находится  в 2014 году на 136 месте из 174 .  В 2006 году  подписаны законы о ратификации двух важнейших международных конвенций по противодействию коррупции:  Конвенции ООН против коррупции  и Конвенции Совета Европы об уголовной ответственности  за коррупцию.   Конвенция ООН предопределяет взаимодействие правоохранительных органов различных государств в сфере борьбы с коррупцией,  а также устанавливает ряд стандартов в антикоррупционной политике.   В настоящий момент к Конвенции присоединились  172 государства.   .</vt:lpstr>
      <vt:lpstr>Государства-участники приняли на себя обязательства  по внедрению антикоррупционных мер в области законодательства, государственных институтов  и правоприменения.  Каждое из государств-участников Конвенции призвано  в соответствии с принципами честности, ответственности и прозрачности разрабатывать  и проводить политику  по противодействию и предупреждению коррупции, повышать эффективность работы существующих институтов, антикоррупционных мер,  а также развивать сотрудничество по борьбе  с коррупцией на международном и региональном уровне   9 декабря 2003 года  - день начала работы конференции был объявлен   Международным днем борьбы с коррупцией</vt:lpstr>
      <vt:lpstr>Помимо Конвенции ООН против коррупции  Российская Федерация участвует в различных международных и региональных организациях, группах и программах, направленных на борьбу и имплементацию механизмов противодействия коррупции.  Среди них:     - Группа государств по борьбе с коррупцией (ГРЕКО); - Группа разработки финансовых мер по борьбе с отмыванием денег (ФАТФ);                                   - Конвенция Совета Европы об отмывании, выявлении, изъятии и конфискации доходов от преступной деятельности,  - Конвенция Совета Европы об уголовной ответственности за коррупцию,  - Конвенция ОЭСР по борьбе с подкупом иностранных должностных лиц при осуществлении международных коммерческих сделок,   и др.</vt:lpstr>
      <vt:lpstr>Государством проводится работа по снижению  коррупционных рисков.  В качестве стратегии борьбы с коррупцией  выбрана прозрачность –  прозрачность закупок,  государственного  бюджета, доходов государственных (муниципальных) служащих, предоставления  муниципальных услуг .  Для обеспечения прозрачности деятельности   принят ряд  нормативно-правовых актов, таких как: - Федеральный закон  от 25 декабря 2015 года  «О противодействии коррупции», -   Федеральный закон от 9 февраля 2009 года № 8-ФЗ  «Об обеспечении доступа к информации о деятельности государственных органов и органов местного самоуправления», - Федеральном законе от 3 декабря 2012 года № 230-ФЗ «О контроле за соответствием расходов лиц, замещающих государственные должности, и иных лиц их доходам»,  - Федеральный закон от 5 апреля 2013 года № 44-ФЗ «О контрактной системе в сфере закупок товаров, работ, услуг для обеспечения государственных и муниципальных нужд» , - ряд других законодательных актов.</vt:lpstr>
      <vt:lpstr>     Администрацией Красновишерского муниципального района, во исполнение  Федерального законодательства,  разработан и принят ряд  нормативно-правовых актов:  -  постановление от 10.01.2012 № 4 «Об утверждении Положения о Межведомственном совете по противодействию  коррупции при главе муниципального района – главе администрации Красновишерского муниципального района, -  постановление от 21.08.2009  № 1270 «Об утверждении Положения о служебном поведении муниципальных служащих администрации района и её структурных подразделений и урегулированию конфликта  интересов», -  О порядке уведомления представителя нанимателя (работодателя) о фактах обращения в целях склонения муниципального служащего к совершению коррупционнных правонарушений»,  от 01.03.2011  № 284 «Об утверждении Кодекса этики и служебного поведения муниципальных служащих Красновишерского муниципального района; - от 01.04.2015  № 394 «Об утверждении Положения о предоставлении гражданами, претендующими на замещение должностей муниципальной службы  в администрации Красновишерского муниципального района, и гражданами, замещающими должности муниципальной службы в администрации Красновишерского муниципального района сведений о доходах,  об имуществе и обязательствах имущественного характера»,     </vt:lpstr>
      <vt:lpstr>- от 08.07.2015 № 669 «Об утверждении Порядка размещения о доходах, расходах, об имуществе и обязательствах имущественного характера  отдельных категорий лиц и членов их семей на официальных сайтах в информационно-телекоммуникационной сети «Интернет», а также предоставления этих сведений средствам массовой информации для опубликования»,  -  постановление от 28.01.2011 № 118»Об утверждении  Положения о порядке проведения антикоррупционной  экспертизы проектов нормативных правовых актов администрации Красновишерского муниципального района»,  - от 23.05.2013 № 793 «Об утверждении порядка сдачи, оценки и выкупа подарков, полученных в связи с официальными мероприятиями», -  от 01.04.2013 «Об утверждении Перечня должностей муниципальной службы администрации Красновишерского муниципального района, замещение которых связано с коррупционными рисками», - от 12.02.2014 № 174 «Об утверждении Плана мероприятий по противодействию коррупции в Красновишерском муниципальном районе на 2014-2016 годы»,  - от 07.05.2013 № 671 «Об утверждении Правил проверки достоверности и полноты сведений о доходах, об имуществе и обязательствах имущественного характера , предоставляемых гражданами, претендующими на замещение должностей руководителей муниципальных учреждений Красновишерского муниципального района, и лицами, замещающими эти должности», -- от 26.03.2013 №  464 «Об утверждении Положения о предоставлении гражданами, претендующими на замещение должностей муниципальной службы  в администрации Красновишерского муниципального района, и гражданами, замещающими должности муниципальной службы в администрации Красновишерского муниципального района сведений о доходах,  об имуществе и обязательствах имущественного характера», </vt:lpstr>
      <vt:lpstr>В рамках реализации антикоррупционной деятельности  администрацией  Красновишерского муниципального района:  - утвержден План мероприятий по противодействию коррупции в Красновишерском муниципальном районе на 2014 - 2016 годы; - образована   комиссия по соблюдению требований к служебному поведению муниципальных служащих и урегулированию конфликта интересов;  - создан раздел «Противодействие коррупции»  на официальном сайте  Красновишерского муниципального района;  - производится антикоррупционная экспертиза нормативно-правовых актов,  принимаемых администрацией района, - подписано соглашение о взаимодействии между администрацией Красновишерского муниципального района и прокуратурой Красновишерского района в сфере обеспечения единого правового  пространства, в том числе по проведению антикоррупционной экспертизы  проектов муниципальных правовых актов;  - утверждены административные регламенты предоставления  муниципальных услуг в рамках реализации Федерального закона от 27.07.2010 № 210-ФЗ «Об организации предоставления государственных и муниципальных услуг». </vt:lpstr>
      <vt:lpstr>План мероприятий по противодействию коррупции в Красновишерском муниципальном районе на 2014 - 2016 годы  утвержден постановлением  администрации Красновишерского муниципального района  № 174 от 12.02.2014 План  содержит следующие разделы: 1. Организационное обеспечение реализации антикоррупционной политики. 2. Противодействие коррупции при прохождении муниципальной службы. 3. Проведение антикоррупционной экспертизщы нормативных правовых актов и их проектов. 4. Выявление и профилактика коррупции в экономической и социальной сферах. 5. Обеспечение доступа граждан  и организаций к информации о деятельности администрации Красновишерского муниципального района. 6. Антикоррупционное образование. 7. Реализация поддержки общественной антикоррупционной деятельности. </vt:lpstr>
      <vt:lpstr> Утверждено в новое  Положение о Комиссии по соблюдению требований к служебному поведению муниципальных служащих администрации Красновишерского муниципального района, её структурных подразделений  урегулированию конфликта интересов  ( постановление от 20.03.2015 № 355)  Проведено 5 заседаний Комиссии,  на которых рассмотрены такие вопросы, как: - информация ИФНС об участии муниципальных служащих в управлении хозяйствующими субъектами;  -  заявления муниципальных служащих о невозможности представить по объективным причинам сведения о доходах, имуществе  и обязательствах имущественного характера, - заявления муниципальных служащих, замещавших должности, включенные в Перечень должностей, замещение которых связано с коррупционными рисками, о заключении с ними трудовых договоров    </vt:lpstr>
      <vt:lpstr>Заполнение Раздела «Противодействие коррупции» :  на официальном сайте  Красновишерского муниципального района указанный раздел заполнен   в соответствии с требованиями  Приказа  министерства труда и социальной защиты  Российской Федерации  от 07 октября  2013 года № 530н    и содержит  следующие  подразделы (вкладки):  - нормативно-правовые акты, - антикоррупционная экспертиза, - методические материалы, - сведения о доходах, - сообщить о коррупции, - муниципальные правовые акты. </vt:lpstr>
      <vt:lpstr> В соответствии с Положением  о порядке проведения антикоррупционной экспертизы проектов НПА  и НПА администрации Красновишерского муниципального района, утвержденным постановлением  от 28.01.2011 №  118 с 01.01.2015 года  правовым отделом  администрации района производится   внутренняя антикоррупционная экспертиза всех проектов нормативно-правовых актов,  а также ранее принятых нормативно-правовых актов администрации района.   За первое полугодие 2015 года произведена антикоррупционная экспертиза  52  проектов НПА, выявлен  1 коррупциогенный фактор.  </vt:lpstr>
      <vt:lpstr>05.06.2015   в целях укрепления законности и правопорядка  в сфере местного самоуправления  подписано соглашение о взаимодействии  между администрацией Красновишерского муниципального района и прокуратурой Красновишерского района в сфере обеспечения единого правового  пространства   Соглашением предусматривается  проведение правовой экспертизы НПА,  в том числе  на отсутствие в них коррупциогенных факторов</vt:lpstr>
      <vt:lpstr> - проведена проверка соблюдения муниципальными служащими ограничений и запретов, связанных с муниципальной службой; -рассмотрена информация ИФНС об участии муниципальных служащих в управлении хозяйствующими субъектами; - проведена декларационная кампания:  в установленный срок сведения о доходах, расходах, об имуществе и обязательствах имущественного характера за 2014 год сдали 135 муниципальных служащих и 36 руководителей муниципальных учреждений, произведено размещение Сведений на официальном сайте района; - ведется работа по организации предоставления муниципальных услуг в электронном виде – разработано 35 регламентов</vt:lpstr>
      <vt:lpstr>ПРОГРАММА «Противодействие коррупции  в администрации Красновишерского муниципального района  на  2015 - 2017 годы»   </vt:lpstr>
      <vt:lpstr>Программа определяет:   Сроки реализации:  2015 - 2017 годы   Цели: обеспечение реализации мер профилактики коррупционных правонарушений  в администрации Красновишерского муниципального района,   минимизация и ликвидация коррупционных рисков   </vt:lpstr>
      <vt:lpstr>Программа определяет:   перечень программных мероприятий,    целевые показатели (индикаторы) программы и их значение по годам,   оптимальное значение показателей,   ответственных исполнителей  форму отчета о ходе выполнения мероприятий программы</vt:lpstr>
      <vt:lpstr> Задачи программы :   1. Обеспечение организационно-правовых условий предупреждения коррупционных правонарушений  в администрации Красновишерского  муниципального района,  минимизация и ликвидация коррупционных рисков.  2. Повышение профессионального уровня муниципальных служащих в сфере противодействия коррупции.  3. Организация антикоррупционной деятельности  в экономической сфере.  4. Проведение антикоррупционной экспертизы проектов нормативных правовых актов администрации Красновишерского муниципального района ,  а также действующих нормативных правовых актов</vt:lpstr>
      <vt:lpstr>Слайд 22</vt:lpstr>
      <vt:lpstr>Слайд 23</vt:lpstr>
      <vt:lpstr>Слайд 24</vt:lpstr>
      <vt:lpstr>Слайд 25</vt:lpstr>
      <vt:lpstr> Целевые показатели программы:  1. Доля исполненных мероприятий программы  к общему количеству мероприятий программы (%). 2. Доля обращений граждан, содержащих достоверную информацию о совершении муниципальными служащими коррупционных правонарушений, по которым приняты меры реагирования,  от общего количества обращений граждан, содержащих подтвержденную информацию о совершении муниципальными служащими администрации района  коррупционных правонарушений (%). 3. Доля проектов нормативных правовых актов, прошедших антикоррупционную экспертизу в отчетном периоде, от общего количества проектов нормативных правовых актов, подлежащих антикоррупционной экспертизе в отчетном периоде. 4. Доля проектов нормативных правовых актов, к которым контрольно-надзорными органами предъявлены обоснованные требования об исключении коррупциогенных факторов, в общем количестве проектов нормативных правовых актов,  проходивших антикоррупционную экспертизу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Группа государств против коррупции (ГРЕКО) – международная организация, созданная Советом Европы для мониторинга соответствия законодательства и правоприменительной практики государств-участников  антитикоррупционным стандартам Совета Европы. </dc:title>
  <dc:creator>Хохлова Наталья Анатольевна</dc:creator>
  <cp:lastModifiedBy>nach_kadr</cp:lastModifiedBy>
  <cp:revision>464</cp:revision>
  <dcterms:created xsi:type="dcterms:W3CDTF">2015-08-25T11:12:04Z</dcterms:created>
  <dcterms:modified xsi:type="dcterms:W3CDTF">2015-09-30T04:19:00Z</dcterms:modified>
</cp:coreProperties>
</file>