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5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263" r:id="rId2"/>
    <p:sldId id="262" r:id="rId3"/>
    <p:sldId id="298" r:id="rId4"/>
    <p:sldId id="257" r:id="rId5"/>
    <p:sldId id="286" r:id="rId6"/>
    <p:sldId id="258" r:id="rId7"/>
    <p:sldId id="261" r:id="rId8"/>
    <p:sldId id="294" r:id="rId9"/>
    <p:sldId id="302" r:id="rId10"/>
    <p:sldId id="267" r:id="rId11"/>
    <p:sldId id="273" r:id="rId12"/>
    <p:sldId id="299" r:id="rId13"/>
    <p:sldId id="279" r:id="rId14"/>
    <p:sldId id="287" r:id="rId15"/>
    <p:sldId id="288" r:id="rId16"/>
    <p:sldId id="272" r:id="rId17"/>
    <p:sldId id="290" r:id="rId18"/>
    <p:sldId id="295" r:id="rId19"/>
    <p:sldId id="297" r:id="rId20"/>
    <p:sldId id="300" r:id="rId21"/>
    <p:sldId id="296" r:id="rId22"/>
    <p:sldId id="303" r:id="rId23"/>
    <p:sldId id="301" r:id="rId24"/>
    <p:sldId id="304" r:id="rId25"/>
    <p:sldId id="29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9C50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C80D0-290B-445C-B8D3-7699892975D1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CCD33-BDD7-4D14-B618-AC78C461FB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54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8625-3174-4E5C-A817-2A55CC530164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ED03-1DE6-451D-871D-8928C8685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233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8625-3174-4E5C-A817-2A55CC530164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ED03-1DE6-451D-871D-8928C8685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24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8625-3174-4E5C-A817-2A55CC530164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ED03-1DE6-451D-871D-8928C8685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64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8625-3174-4E5C-A817-2A55CC530164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ED03-1DE6-451D-871D-8928C8685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394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8625-3174-4E5C-A817-2A55CC530164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ED03-1DE6-451D-871D-8928C8685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47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8625-3174-4E5C-A817-2A55CC530164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ED03-1DE6-451D-871D-8928C8685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394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8625-3174-4E5C-A817-2A55CC530164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ED03-1DE6-451D-871D-8928C8685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087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8625-3174-4E5C-A817-2A55CC530164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ED03-1DE6-451D-871D-8928C8685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076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8625-3174-4E5C-A817-2A55CC530164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ED03-1DE6-451D-871D-8928C8685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64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8625-3174-4E5C-A817-2A55CC530164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ED03-1DE6-451D-871D-8928C8685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88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8625-3174-4E5C-A817-2A55CC530164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ED03-1DE6-451D-871D-8928C8685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65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48625-3174-4E5C-A817-2A55CC530164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2ED03-1DE6-451D-871D-8928C8685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74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0" y="1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«Семейный клуб, как одна    из форм эффективного взаимодействия с семьёй»</a:t>
            </a:r>
            <a:endParaRPr lang="ru-RU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95" y="3789040"/>
            <a:ext cx="2915864" cy="269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66916"/>
            <a:ext cx="3394472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888165"/>
            <a:ext cx="4932040" cy="36990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0" y="192173"/>
            <a:ext cx="8700459" cy="6525344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979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6545700" cy="4909275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83" y="961611"/>
            <a:ext cx="6906407" cy="5179805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5" y="691440"/>
            <a:ext cx="7626861" cy="5720146"/>
          </a:xfrm>
          <a:prstGeom prst="rect">
            <a:avLst/>
          </a:prstGeom>
          <a:ln w="88900" cap="sq" cmpd="thickThin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84904"/>
            <a:ext cx="8177624" cy="61332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2" y="382281"/>
            <a:ext cx="8314452" cy="62358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9" y="201524"/>
            <a:ext cx="8796469" cy="65973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36501"/>
            <a:ext cx="2890416" cy="38538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6632"/>
            <a:ext cx="3291830" cy="43891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780927"/>
            <a:ext cx="2834564" cy="377941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6804248" y="1700808"/>
            <a:ext cx="2040872" cy="792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Победители викторины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7747" y="1375081"/>
            <a:ext cx="2160240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cs typeface="Aharoni" panose="02010803020104030203" pitchFamily="2" charset="-79"/>
              </a:rPr>
              <a:t>Мастер-класс</a:t>
            </a:r>
            <a:endParaRPr lang="ru-RU" sz="24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2" name="32-конечная звезда 1"/>
          <p:cNvSpPr/>
          <p:nvPr/>
        </p:nvSpPr>
        <p:spPr>
          <a:xfrm>
            <a:off x="3121214" y="4346808"/>
            <a:ext cx="3004161" cy="2235630"/>
          </a:xfrm>
          <a:prstGeom prst="star32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Совместный досуг в кафе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«Фиеста»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752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02" y="188641"/>
            <a:ext cx="4128459" cy="30963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09" y="3667369"/>
            <a:ext cx="4127943" cy="30959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25" y="3582649"/>
            <a:ext cx="4196135" cy="3147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7" y="198660"/>
            <a:ext cx="4196135" cy="31471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7" y="120314"/>
            <a:ext cx="8821669" cy="66162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8" y="103420"/>
            <a:ext cx="8922605" cy="66919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8" y="90480"/>
            <a:ext cx="8983581" cy="67376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1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169436" cy="312707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0" y="3451644"/>
            <a:ext cx="4175751" cy="31318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0222"/>
            <a:ext cx="4155692" cy="31167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51644"/>
            <a:ext cx="4175751" cy="3131813"/>
          </a:xfrm>
          <a:prstGeom prst="rect">
            <a:avLst/>
          </a:prstGeom>
        </p:spPr>
      </p:pic>
      <p:sp>
        <p:nvSpPr>
          <p:cNvPr id="3" name="32-конечная звезда 2"/>
          <p:cNvSpPr/>
          <p:nvPr/>
        </p:nvSpPr>
        <p:spPr>
          <a:xfrm>
            <a:off x="2987823" y="2708919"/>
            <a:ext cx="3024336" cy="1512167"/>
          </a:xfrm>
          <a:prstGeom prst="star32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фотовыставки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4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30" y="260648"/>
            <a:ext cx="4025420" cy="301906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02979"/>
            <a:ext cx="3936437" cy="2952328"/>
          </a:xfrm>
          <a:prstGeom prst="rect">
            <a:avLst/>
          </a:prstGeom>
        </p:spPr>
      </p:pic>
      <p:sp>
        <p:nvSpPr>
          <p:cNvPr id="3" name="32-конечная звезда 2"/>
          <p:cNvSpPr/>
          <p:nvPr/>
        </p:nvSpPr>
        <p:spPr>
          <a:xfrm>
            <a:off x="5617968" y="2365210"/>
            <a:ext cx="2852612" cy="1556792"/>
          </a:xfrm>
          <a:prstGeom prst="star32">
            <a:avLst/>
          </a:prstGeom>
          <a:ln>
            <a:solidFill>
              <a:srgbClr val="FFC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Акция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7030A0"/>
                </a:solidFill>
              </a:rPr>
              <a:t>«День птиц»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29631"/>
            <a:ext cx="3834557" cy="291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06" y="3922002"/>
            <a:ext cx="3792286" cy="284421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48" y="2629817"/>
            <a:ext cx="2877530" cy="188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89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03" y="0"/>
            <a:ext cx="4283968" cy="3212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87" y="3384065"/>
            <a:ext cx="4283968" cy="3212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84065"/>
            <a:ext cx="4283968" cy="3212976"/>
          </a:xfrm>
          <a:prstGeom prst="rect">
            <a:avLst/>
          </a:prstGeom>
        </p:spPr>
      </p:pic>
      <p:sp>
        <p:nvSpPr>
          <p:cNvPr id="8" name="32-конечная звезда 7"/>
          <p:cNvSpPr/>
          <p:nvPr/>
        </p:nvSpPr>
        <p:spPr>
          <a:xfrm>
            <a:off x="6156176" y="188640"/>
            <a:ext cx="2987824" cy="1872208"/>
          </a:xfrm>
          <a:prstGeom prst="star32">
            <a:avLst/>
          </a:prstGeom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Акция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«Покормите птиц»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4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4035"/>
            <a:ext cx="2458368" cy="32778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65" y="188640"/>
            <a:ext cx="4231017" cy="3173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65" y="3495716"/>
            <a:ext cx="4315026" cy="32362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22398"/>
            <a:ext cx="3443875" cy="25829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676456" cy="6507342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32-конечная звезда 2"/>
          <p:cNvSpPr/>
          <p:nvPr/>
        </p:nvSpPr>
        <p:spPr>
          <a:xfrm>
            <a:off x="4024429" y="332656"/>
            <a:ext cx="3744416" cy="1656184"/>
          </a:xfrm>
          <a:prstGeom prst="star32">
            <a:avLst/>
          </a:prstGeom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Трудовой десант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«Сделаем участок красивым»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62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02" y="878454"/>
            <a:ext cx="4737793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3395255" y="911246"/>
            <a:ext cx="2592288" cy="1260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80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</a:rPr>
              <a:t>Стенд</a:t>
            </a:r>
            <a:r>
              <a:rPr lang="ru-RU" sz="4000" dirty="0">
                <a:solidFill>
                  <a:prstClr val="black"/>
                </a:solidFill>
              </a:rPr>
              <a:t> </a:t>
            </a:r>
            <a:r>
              <a:rPr lang="ru-RU" sz="4000" dirty="0">
                <a:solidFill>
                  <a:srgbClr val="FF0000"/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</a:effectLst>
              </a:rPr>
              <a:t>«Наши добрые дела»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6984775" cy="5238581"/>
          </a:xfrm>
          <a:prstGeom prst="rect">
            <a:avLst/>
          </a:prstGeom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09" y="1196752"/>
            <a:ext cx="7308304" cy="5481228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5551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1"/>
            <a:ext cx="9144000" cy="6825953"/>
          </a:xfrm>
        </p:spPr>
      </p:pic>
      <p:sp>
        <p:nvSpPr>
          <p:cNvPr id="13" name="Прямоугольник 12"/>
          <p:cNvSpPr/>
          <p:nvPr/>
        </p:nvSpPr>
        <p:spPr>
          <a:xfrm>
            <a:off x="2890130" y="260648"/>
            <a:ext cx="6120680" cy="614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    </a:t>
            </a:r>
            <a:r>
              <a:rPr lang="ru-RU" sz="2400" u="sng" dirty="0" smtClean="0">
                <a:solidFill>
                  <a:srgbClr val="7030A0"/>
                </a:solidFill>
              </a:rPr>
              <a:t>Министерство образования и науки РФ </a:t>
            </a:r>
          </a:p>
          <a:p>
            <a:pPr lvl="0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      </a:t>
            </a:r>
            <a:r>
              <a:rPr lang="ru-RU" sz="2400" b="1" dirty="0" smtClean="0">
                <a:solidFill>
                  <a:srgbClr val="002060"/>
                </a:solidFill>
              </a:rPr>
              <a:t>Приказ от 17 октября 2013г.</a:t>
            </a:r>
            <a:r>
              <a:rPr lang="ru-RU" sz="2800" b="1" dirty="0" smtClean="0">
                <a:solidFill>
                  <a:srgbClr val="002060"/>
                </a:solidFill>
              </a:rPr>
              <a:t>№ 1155 </a:t>
            </a:r>
            <a:r>
              <a:rPr lang="ru-RU" sz="2800" dirty="0" smtClean="0">
                <a:solidFill>
                  <a:srgbClr val="7030A0"/>
                </a:solidFill>
              </a:rPr>
              <a:t/>
            </a:r>
            <a:br>
              <a:rPr lang="ru-RU" sz="2800" dirty="0" smtClean="0">
                <a:solidFill>
                  <a:srgbClr val="7030A0"/>
                </a:solidFill>
              </a:rPr>
            </a:br>
            <a:r>
              <a:rPr lang="ru-RU" sz="2800" dirty="0" smtClean="0">
                <a:solidFill>
                  <a:srgbClr val="7030A0"/>
                </a:solidFill>
              </a:rPr>
              <a:t>        </a:t>
            </a:r>
            <a:r>
              <a:rPr lang="ru-RU" sz="2800" dirty="0" smtClean="0">
                <a:solidFill>
                  <a:srgbClr val="FF0000"/>
                </a:solidFill>
              </a:rPr>
              <a:t>«Об утверждении ФГОС ДО»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002060"/>
                </a:solidFill>
              </a:rPr>
              <a:t>«</a:t>
            </a:r>
            <a:r>
              <a:rPr lang="ru-RU" sz="2800" dirty="0">
                <a:solidFill>
                  <a:srgbClr val="002060"/>
                </a:solidFill>
              </a:rPr>
              <a:t>Взаимодействие с родителями (законными представителями) по вопросам образования ребёнка, непосредственного вовлечения их в образовательную деятельность, в том числе посредством создания образовательных проектов совместно с семьёй на основе выявления потребностей и поддержки образовательных инициатив семьи»</a:t>
            </a:r>
          </a:p>
        </p:txBody>
      </p:sp>
    </p:spTree>
    <p:extLst>
      <p:ext uri="{BB962C8B-B14F-4D97-AF65-F5344CB8AC3E}">
        <p14:creationId xmlns:p14="http://schemas.microsoft.com/office/powerpoint/2010/main" val="129695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68760"/>
            <a:ext cx="6401684" cy="48012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17" y="620688"/>
            <a:ext cx="7668344" cy="57512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3645"/>
            <a:ext cx="8700459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2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772816"/>
            <a:ext cx="6768752" cy="172819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+mj-lt"/>
              </a:rPr>
              <a:t>Семейный клуб </a:t>
            </a: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– перспективная и эффективная форма взаимодействия с родителями.</a:t>
            </a:r>
            <a:endParaRPr lang="ru-RU" sz="32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32037"/>
            <a:ext cx="3666108" cy="4525963"/>
          </a:xfrm>
        </p:spPr>
      </p:pic>
    </p:spTree>
    <p:extLst>
      <p:ext uri="{BB962C8B-B14F-4D97-AF65-F5344CB8AC3E}">
        <p14:creationId xmlns:p14="http://schemas.microsoft.com/office/powerpoint/2010/main" val="132408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Педагогические идеи для повышения родительской активности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193" y="2204864"/>
            <a:ext cx="3469652" cy="346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6" y="1660523"/>
            <a:ext cx="1979690" cy="2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357" y="1556792"/>
            <a:ext cx="2621330" cy="199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15" y="3662893"/>
            <a:ext cx="2294472" cy="3059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0" y="4795146"/>
            <a:ext cx="2673508" cy="2005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62" y="2822794"/>
            <a:ext cx="2092114" cy="2233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903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955" y="1916832"/>
            <a:ext cx="460851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827583" y="260648"/>
            <a:ext cx="7264843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«Моя работа приносит людям пользу, потому что…»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7584" y="1010482"/>
            <a:ext cx="7281255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/>
                <a:ea typeface="Calibri"/>
              </a:rPr>
              <a:t>«Я </a:t>
            </a:r>
            <a:r>
              <a:rPr lang="ru-RU" sz="2400" dirty="0">
                <a:solidFill>
                  <a:srgbClr val="C00000"/>
                </a:solidFill>
                <a:latin typeface="Times New Roman"/>
                <a:ea typeface="Calibri"/>
              </a:rPr>
              <a:t>испытываю радость от своей работы, когда…»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60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Педагогические идеи для повышения родительской активности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204864"/>
            <a:ext cx="5189092" cy="3888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234" y="3356992"/>
            <a:ext cx="2162080" cy="241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3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691237" y="548680"/>
            <a:ext cx="7794523" cy="5976664"/>
          </a:xfrm>
          <a:prstGeom prst="horizontalScroll">
            <a:avLst/>
          </a:prstGeom>
          <a:ln w="6350"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3600" dirty="0">
              <a:solidFill>
                <a:srgbClr val="FF0000"/>
              </a:solidFill>
              <a:effectLst>
                <a:glow rad="101600">
                  <a:srgbClr val="4F81BD">
                    <a:satMod val="175000"/>
                    <a:alpha val="40000"/>
                  </a:srgbClr>
                </a:glo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2439" y="2398699"/>
            <a:ext cx="68407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cs typeface="Aharoni" panose="02010803020104030203" pitchFamily="2" charset="-79"/>
              </a:rPr>
              <a:t>«</a:t>
            </a:r>
            <a:r>
              <a:rPr lang="ru-RU" sz="4800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Л</a:t>
            </a:r>
            <a:r>
              <a:rPr lang="ru-RU" sz="4000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cs typeface="Aharoni" panose="02010803020104030203" pitchFamily="2" charset="-79"/>
              </a:rPr>
              <a:t>юбая работа эффективна тогда, когда она правильно организована»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9" y="4005064"/>
            <a:ext cx="2027613" cy="1522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022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2088232"/>
          </a:xfr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4000" b="1" spc="50" dirty="0" smtClean="0">
                <a:ln w="1143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Сотрудничество,</a:t>
            </a:r>
            <a:r>
              <a:rPr lang="ru-RU" sz="4000" b="1" spc="50" dirty="0" smtClean="0">
                <a:ln w="1143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ru-RU" sz="4000" b="1" spc="50" dirty="0" smtClean="0">
                <a:ln w="1143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не наставничество </a:t>
            </a:r>
          </a:p>
          <a:p>
            <a:pPr marL="0" indent="0" algn="ctr">
              <a:buNone/>
            </a:pPr>
            <a:r>
              <a:rPr lang="ru-RU" sz="4000" b="1" spc="50" dirty="0" smtClean="0">
                <a:ln w="1143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работе с родителями</a:t>
            </a:r>
            <a:endParaRPr lang="ru-RU" sz="4000" b="1" spc="50" dirty="0">
              <a:ln w="1143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98681"/>
            <a:ext cx="2588456" cy="418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Семейный клуб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</a:b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68760"/>
            <a:ext cx="5198080" cy="3960440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67544" y="5589240"/>
            <a:ext cx="8496944" cy="11521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Цель:</a:t>
            </a:r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создание благоприятной атмосферы для общения, способствующей сплочённости коллектива.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74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6632"/>
            <a:ext cx="4680520" cy="6618785"/>
          </a:xfrm>
        </p:spPr>
      </p:pic>
    </p:spTree>
    <p:extLst>
      <p:ext uri="{BB962C8B-B14F-4D97-AF65-F5344CB8AC3E}">
        <p14:creationId xmlns:p14="http://schemas.microsoft.com/office/powerpoint/2010/main" val="33380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 Педагогический марафон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56" y="1726285"/>
            <a:ext cx="910794" cy="167701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926" y="1419834"/>
            <a:ext cx="3467100" cy="2171700"/>
          </a:xfrm>
          <a:prstGeom prst="rect">
            <a:avLst/>
          </a:prstGeom>
        </p:spPr>
      </p:pic>
      <p:sp>
        <p:nvSpPr>
          <p:cNvPr id="27" name="Стрелка вниз 26"/>
          <p:cNvSpPr/>
          <p:nvPr/>
        </p:nvSpPr>
        <p:spPr>
          <a:xfrm>
            <a:off x="7589667" y="1448670"/>
            <a:ext cx="1556826" cy="2232248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старт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300"/>
            <a:ext cx="1572766" cy="104851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527" y="1447005"/>
            <a:ext cx="1117885" cy="195629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106" y="494356"/>
            <a:ext cx="1087029" cy="7246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965" y="1973040"/>
            <a:ext cx="797674" cy="797674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" y="1447006"/>
            <a:ext cx="2149554" cy="143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131" y="4406311"/>
            <a:ext cx="3623323" cy="231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116" y="5373216"/>
            <a:ext cx="1309833" cy="1208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Блок-схема: типовой процесс 5"/>
          <p:cNvSpPr/>
          <p:nvPr/>
        </p:nvSpPr>
        <p:spPr>
          <a:xfrm>
            <a:off x="6691660" y="4800453"/>
            <a:ext cx="1416284" cy="504056"/>
          </a:xfrm>
          <a:prstGeom prst="flowChartPredefinedProcess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2019 год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9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320" y="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2124942" y="1844824"/>
            <a:ext cx="4896544" cy="3168352"/>
          </a:xfrm>
          <a:prstGeom prst="triangl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Блок-схема: решение 4"/>
          <p:cNvSpPr/>
          <p:nvPr/>
        </p:nvSpPr>
        <p:spPr>
          <a:xfrm>
            <a:off x="3488238" y="800231"/>
            <a:ext cx="2208246" cy="986439"/>
          </a:xfrm>
          <a:prstGeom prst="flowChartDecisi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cs typeface="Aharoni" pitchFamily="2" charset="-79"/>
              </a:rPr>
              <a:t>ребёнок</a:t>
            </a:r>
            <a:endParaRPr lang="ru-RU" b="1" dirty="0">
              <a:solidFill>
                <a:srgbClr val="FF0000"/>
              </a:solidFill>
              <a:cs typeface="Aharoni" pitchFamily="2" charset="-79"/>
            </a:endParaRPr>
          </a:p>
        </p:txBody>
      </p:sp>
      <p:sp>
        <p:nvSpPr>
          <p:cNvPr id="6" name="Ромб 5"/>
          <p:cNvSpPr/>
          <p:nvPr/>
        </p:nvSpPr>
        <p:spPr>
          <a:xfrm>
            <a:off x="107504" y="4476650"/>
            <a:ext cx="2046751" cy="972108"/>
          </a:xfrm>
          <a:prstGeom prst="diamond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родители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7" name="Блок-схема: решение 6"/>
          <p:cNvSpPr/>
          <p:nvPr/>
        </p:nvSpPr>
        <p:spPr>
          <a:xfrm>
            <a:off x="7021486" y="4507353"/>
            <a:ext cx="2072355" cy="1011646"/>
          </a:xfrm>
          <a:prstGeom prst="flowChartDecision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педагоги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3198846"/>
            <a:ext cx="932182" cy="16343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90" y="3164391"/>
            <a:ext cx="865946" cy="176385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237661"/>
            <a:ext cx="626144" cy="1690588"/>
          </a:xfrm>
          <a:prstGeom prst="rect">
            <a:avLst/>
          </a:prstGeom>
        </p:spPr>
      </p:pic>
      <p:pic>
        <p:nvPicPr>
          <p:cNvPr id="1026" name="Picture 2" descr="D:\User\Desktop\методработа\дети\devochk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943" y="3694185"/>
            <a:ext cx="564835" cy="113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93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8229600" cy="331236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Оригинальность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Востребованность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Интерактивность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26627" y="-149613"/>
            <a:ext cx="4352130" cy="6862184"/>
          </a:xfrm>
        </p:spPr>
      </p:pic>
    </p:spTree>
    <p:extLst>
      <p:ext uri="{BB962C8B-B14F-4D97-AF65-F5344CB8AC3E}">
        <p14:creationId xmlns:p14="http://schemas.microsoft.com/office/powerpoint/2010/main" val="299611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Встречи в семейном клубе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573016"/>
            <a:ext cx="2947289" cy="294728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45" y="2110457"/>
            <a:ext cx="4348812" cy="4346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Волна 7"/>
          <p:cNvSpPr/>
          <p:nvPr/>
        </p:nvSpPr>
        <p:spPr>
          <a:xfrm>
            <a:off x="3049401" y="1708308"/>
            <a:ext cx="5976664" cy="2016224"/>
          </a:xfrm>
          <a:prstGeom prst="wave">
            <a:avLst/>
          </a:prstGeom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«Порыв к творчеству может так же легко угаснуть, как и возник, если оставить его без пищи»</a:t>
            </a:r>
            <a:endParaRPr lang="ru-RU" sz="24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8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1373</TotalTime>
  <Words>156</Words>
  <Application>Microsoft Office PowerPoint</Application>
  <PresentationFormat>Экран (4:3)</PresentationFormat>
  <Paragraphs>35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Batang</vt:lpstr>
      <vt:lpstr>Aharoni</vt:lpstr>
      <vt:lpstr>Arial</vt:lpstr>
      <vt:lpstr>Arial Black</vt:lpstr>
      <vt:lpstr>Arial Narrow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 Семейный клуб </vt:lpstr>
      <vt:lpstr>Презентация PowerPoint</vt:lpstr>
      <vt:lpstr>  Педагогический марафон</vt:lpstr>
      <vt:lpstr>Презентация PowerPoint</vt:lpstr>
      <vt:lpstr>Оригинальность Востребованность Интерактивность</vt:lpstr>
      <vt:lpstr>Встречи в семейном клубе</vt:lpstr>
      <vt:lpstr>Презентация PowerPoint</vt:lpstr>
      <vt:lpstr>    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Стенд «Наши добрые дела»</vt:lpstr>
      <vt:lpstr>Презентация PowerPoint</vt:lpstr>
      <vt:lpstr>Семейный клуб – перспективная и эффективная форма взаимодействия с родителями.</vt:lpstr>
      <vt:lpstr>Педагогические идеи для повышения родительской активности</vt:lpstr>
      <vt:lpstr>Презентация PowerPoint</vt:lpstr>
      <vt:lpstr>Педагогические идеи для повышения родительской активности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Ильиных Светлана Геннадьевна</cp:lastModifiedBy>
  <cp:revision>212</cp:revision>
  <dcterms:created xsi:type="dcterms:W3CDTF">2014-08-15T17:48:42Z</dcterms:created>
  <dcterms:modified xsi:type="dcterms:W3CDTF">2016-11-01T06:31:22Z</dcterms:modified>
</cp:coreProperties>
</file>