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68" r:id="rId6"/>
    <p:sldId id="269" r:id="rId7"/>
    <p:sldId id="266" r:id="rId8"/>
    <p:sldId id="271" r:id="rId9"/>
    <p:sldId id="273" r:id="rId10"/>
    <p:sldId id="274" r:id="rId11"/>
    <p:sldId id="270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2E0CFC"/>
    <a:srgbClr val="CC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дети</a:t>
          </a:r>
          <a:endParaRPr lang="ru-RU" sz="2400" b="1" dirty="0">
            <a:solidFill>
              <a:srgbClr val="0000FF"/>
            </a:solidFill>
          </a:endParaRPr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</a:rPr>
            <a:t>ОДО, школы, ДОУ, культура, спорт, ИП и т.д.</a:t>
          </a:r>
          <a:endParaRPr lang="ru-RU" sz="1400" b="1" dirty="0">
            <a:solidFill>
              <a:srgbClr val="0000FF"/>
            </a:solidFill>
          </a:endParaRPr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2000" b="1" dirty="0" smtClean="0"/>
            <a:t>МОЦ 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2000" b="1" dirty="0" smtClean="0"/>
            <a:t>РМЦ</a:t>
          </a:r>
          <a:endParaRPr lang="ru-RU" sz="20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 custScaleY="11158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 custScaleX="116803" custScaleY="117861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 custScaleX="107077" custScaleY="112856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 custScaleX="118413" custScaleY="108736" custLinFactNeighborX="-740" custLinFactNeighborY="1513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01E72-A187-400E-8307-EC463D32991F}" type="presOf" srcId="{48686CB1-3648-4ECA-B26D-9A9BE457AFDB}" destId="{864960AA-F2F7-4C7B-9ACC-CFE0BF12AF85}" srcOrd="0" destOrd="0" presId="urn:microsoft.com/office/officeart/2005/8/layout/venn2"/>
    <dgm:cxn modelId="{5323C694-0E9B-47E3-9B65-3D70854E2256}" type="presOf" srcId="{8F000AF3-9752-4CEA-B862-11AFF6768DAD}" destId="{15D1C8E3-921D-4ECF-8648-B646F08945F5}" srcOrd="0" destOrd="0" presId="urn:microsoft.com/office/officeart/2005/8/layout/venn2"/>
    <dgm:cxn modelId="{5AD6992F-A267-400B-A412-85C3ACB1F1B6}" type="presOf" srcId="{49086158-C8B1-411A-8CA2-DA18314A8923}" destId="{B212D744-9F02-4CB7-932A-A9639FCB216C}" srcOrd="0" destOrd="0" presId="urn:microsoft.com/office/officeart/2005/8/layout/venn2"/>
    <dgm:cxn modelId="{96982928-DF64-46CC-A4BC-13B6E15D257B}" type="presOf" srcId="{8F000AF3-9752-4CEA-B862-11AFF6768DAD}" destId="{252D0D5C-3E33-4D25-99DF-495A2A53F47A}" srcOrd="1" destOrd="0" presId="urn:microsoft.com/office/officeart/2005/8/layout/venn2"/>
    <dgm:cxn modelId="{BF1F669F-27CF-41E9-9970-204D08F8FE35}" type="presOf" srcId="{3F8155D9-94E5-4B2D-89CF-4E603AF24B82}" destId="{4EC3F34D-3107-4F36-92BC-3037C3B2B7D9}" srcOrd="0" destOrd="0" presId="urn:microsoft.com/office/officeart/2005/8/layout/venn2"/>
    <dgm:cxn modelId="{DC5051CD-56DB-44F5-A6FE-CD10F0B80539}" type="presOf" srcId="{F4901BD7-79D0-4B31-84F3-B14935C279B5}" destId="{DFD3D26A-30CE-4F2C-94A3-54ADC24F39B4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7DE8A88F-BC88-46DB-BD2D-E7F5C454DD52}" type="presOf" srcId="{48686CB1-3648-4ECA-B26D-9A9BE457AFDB}" destId="{723C2572-EAA8-4EEB-8F89-B2DDF6CE8710}" srcOrd="1" destOrd="0" presId="urn:microsoft.com/office/officeart/2005/8/layout/venn2"/>
    <dgm:cxn modelId="{B37B58CF-51C4-4674-A000-48B737E67062}" type="presOf" srcId="{F4901BD7-79D0-4B31-84F3-B14935C279B5}" destId="{CA45AE03-282E-4AED-B172-32101DBC36A2}" srcOrd="1" destOrd="0" presId="urn:microsoft.com/office/officeart/2005/8/layout/venn2"/>
    <dgm:cxn modelId="{7001009F-B4CF-4AD4-B6A5-5E97EF6EA36D}" type="presOf" srcId="{49086158-C8B1-411A-8CA2-DA18314A8923}" destId="{942CCC83-144B-4BB2-A53C-DBE333B86596}" srcOrd="1" destOrd="0" presId="urn:microsoft.com/office/officeart/2005/8/layout/venn2"/>
    <dgm:cxn modelId="{9D2E7CD4-4AE9-4D32-903F-379B395CCF2D}" type="presParOf" srcId="{4EC3F34D-3107-4F36-92BC-3037C3B2B7D9}" destId="{5B874628-7ED2-4556-A7D0-D9132D2FC934}" srcOrd="0" destOrd="0" presId="urn:microsoft.com/office/officeart/2005/8/layout/venn2"/>
    <dgm:cxn modelId="{C2F4129A-0B66-4EDE-A8B9-045D6B26EA9C}" type="presParOf" srcId="{5B874628-7ED2-4556-A7D0-D9132D2FC934}" destId="{B212D744-9F02-4CB7-932A-A9639FCB216C}" srcOrd="0" destOrd="0" presId="urn:microsoft.com/office/officeart/2005/8/layout/venn2"/>
    <dgm:cxn modelId="{20ECFDD9-0B25-4B1E-ACC6-98E05C177CBD}" type="presParOf" srcId="{5B874628-7ED2-4556-A7D0-D9132D2FC934}" destId="{942CCC83-144B-4BB2-A53C-DBE333B86596}" srcOrd="1" destOrd="0" presId="urn:microsoft.com/office/officeart/2005/8/layout/venn2"/>
    <dgm:cxn modelId="{5681D70A-5514-4891-AD09-8D40A1B771E8}" type="presParOf" srcId="{4EC3F34D-3107-4F36-92BC-3037C3B2B7D9}" destId="{8D6E008C-3C0F-4976-8778-1B20880E042C}" srcOrd="1" destOrd="0" presId="urn:microsoft.com/office/officeart/2005/8/layout/venn2"/>
    <dgm:cxn modelId="{7F23C2A0-C661-45EF-853B-457EE8B79DD0}" type="presParOf" srcId="{8D6E008C-3C0F-4976-8778-1B20880E042C}" destId="{DFD3D26A-30CE-4F2C-94A3-54ADC24F39B4}" srcOrd="0" destOrd="0" presId="urn:microsoft.com/office/officeart/2005/8/layout/venn2"/>
    <dgm:cxn modelId="{A566BEFF-A39D-4019-A9B5-2D96F5245B52}" type="presParOf" srcId="{8D6E008C-3C0F-4976-8778-1B20880E042C}" destId="{CA45AE03-282E-4AED-B172-32101DBC36A2}" srcOrd="1" destOrd="0" presId="urn:microsoft.com/office/officeart/2005/8/layout/venn2"/>
    <dgm:cxn modelId="{412FB984-17B9-404B-BA1E-9A49DEDB241F}" type="presParOf" srcId="{4EC3F34D-3107-4F36-92BC-3037C3B2B7D9}" destId="{FE58D5DB-1293-467A-B8F4-1D45525A3C42}" srcOrd="2" destOrd="0" presId="urn:microsoft.com/office/officeart/2005/8/layout/venn2"/>
    <dgm:cxn modelId="{311F6137-919C-4509-B115-D4C46679AD2B}" type="presParOf" srcId="{FE58D5DB-1293-467A-B8F4-1D45525A3C42}" destId="{15D1C8E3-921D-4ECF-8648-B646F08945F5}" srcOrd="0" destOrd="0" presId="urn:microsoft.com/office/officeart/2005/8/layout/venn2"/>
    <dgm:cxn modelId="{E768A260-7BA2-4869-9B95-A62236DD682A}" type="presParOf" srcId="{FE58D5DB-1293-467A-B8F4-1D45525A3C42}" destId="{252D0D5C-3E33-4D25-99DF-495A2A53F47A}" srcOrd="1" destOrd="0" presId="urn:microsoft.com/office/officeart/2005/8/layout/venn2"/>
    <dgm:cxn modelId="{4DC997DE-3A2D-4B37-92DA-46CC04764570}" type="presParOf" srcId="{4EC3F34D-3107-4F36-92BC-3037C3B2B7D9}" destId="{C8499E27-5FA5-4F46-B6E7-BE9AEF65A6F5}" srcOrd="3" destOrd="0" presId="urn:microsoft.com/office/officeart/2005/8/layout/venn2"/>
    <dgm:cxn modelId="{54494716-0A9C-4B2E-A5A9-9E152362912C}" type="presParOf" srcId="{C8499E27-5FA5-4F46-B6E7-BE9AEF65A6F5}" destId="{864960AA-F2F7-4C7B-9ACC-CFE0BF12AF85}" srcOrd="0" destOrd="0" presId="urn:microsoft.com/office/officeart/2005/8/layout/venn2"/>
    <dgm:cxn modelId="{53D53AA0-B91B-40A3-BECD-32B07B381CE7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2D744-9F02-4CB7-932A-A9639FCB216C}">
      <dsp:nvSpPr>
        <dsp:cNvPr id="0" name=""/>
        <dsp:cNvSpPr/>
      </dsp:nvSpPr>
      <dsp:spPr>
        <a:xfrm>
          <a:off x="0" y="-128713"/>
          <a:ext cx="4392488" cy="4901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дети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1582174" y="116352"/>
        <a:ext cx="1228139" cy="735197"/>
      </dsp:txXfrm>
    </dsp:sp>
    <dsp:sp modelId="{DFD3D26A-30CE-4F2C-94A3-54ADC24F39B4}">
      <dsp:nvSpPr>
        <dsp:cNvPr id="0" name=""/>
        <dsp:cNvSpPr/>
      </dsp:nvSpPr>
      <dsp:spPr>
        <a:xfrm>
          <a:off x="144020" y="690380"/>
          <a:ext cx="4104446" cy="4141624"/>
        </a:xfrm>
        <a:prstGeom prst="ellipse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</a:rPr>
            <a:t>ОДО, школы, ДОУ, культура, спорт, ИП и т.д.</a:t>
          </a:r>
          <a:endParaRPr lang="ru-RU" sz="1400" b="1" kern="1200" dirty="0">
            <a:solidFill>
              <a:srgbClr val="0000FF"/>
            </a:solidFill>
          </a:endParaRPr>
        </a:p>
      </dsp:txBody>
      <dsp:txXfrm>
        <a:off x="1478992" y="938877"/>
        <a:ext cx="1434503" cy="745492"/>
      </dsp:txXfrm>
    </dsp:sp>
    <dsp:sp modelId="{15D1C8E3-921D-4ECF-8648-B646F08945F5}">
      <dsp:nvSpPr>
        <dsp:cNvPr id="0" name=""/>
        <dsp:cNvSpPr/>
      </dsp:nvSpPr>
      <dsp:spPr>
        <a:xfrm>
          <a:off x="785240" y="1713285"/>
          <a:ext cx="2822006" cy="2974311"/>
        </a:xfrm>
        <a:prstGeom prst="ellipse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МОЦ </a:t>
          </a:r>
          <a:endParaRPr lang="ru-RU" sz="2000" b="1" kern="1200" dirty="0"/>
        </a:p>
      </dsp:txBody>
      <dsp:txXfrm>
        <a:off x="1538716" y="1936358"/>
        <a:ext cx="1315055" cy="669220"/>
      </dsp:txXfrm>
    </dsp:sp>
    <dsp:sp modelId="{864960AA-F2F7-4C7B-9ACC-CFE0BF12AF85}">
      <dsp:nvSpPr>
        <dsp:cNvPr id="0" name=""/>
        <dsp:cNvSpPr/>
      </dsp:nvSpPr>
      <dsp:spPr>
        <a:xfrm>
          <a:off x="1142986" y="2711030"/>
          <a:ext cx="2080510" cy="1910486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РМЦ</a:t>
          </a:r>
          <a:endParaRPr lang="ru-RU" sz="2000" b="1" kern="1200" dirty="0"/>
        </a:p>
      </dsp:txBody>
      <dsp:txXfrm>
        <a:off x="1447670" y="3188651"/>
        <a:ext cx="1471143" cy="95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729F-6D1C-4B08-807F-291ABC8EB3AF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D2B9-818D-49B9-B112-36FFDEB47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3/12/11/obr-dok.html#comment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ru-RU" altLang="ru-RU" sz="1000" smtClean="0"/>
              <a:t>Список основных нормативно-законодательных и рекомендательных документов:</a:t>
            </a:r>
          </a:p>
          <a:p>
            <a:pPr marL="228600" indent="-228600" eaLnBrk="1" hangingPunct="1"/>
            <a:r>
              <a:rPr lang="ru-RU" altLang="ru-RU" sz="1000" smtClean="0"/>
              <a:t>Федеральный закон Российской Федерации от 29 декабря 2012 г. № 273-ФЗ «Об образовании в Российской Федерации»;</a:t>
            </a:r>
          </a:p>
          <a:p>
            <a:pPr marL="228600" indent="-228600" eaLnBrk="1" hangingPunct="1"/>
            <a:r>
              <a:rPr lang="ru-RU" altLang="ru-RU" sz="1000" smtClean="0"/>
              <a:t>Приказ Министерства образования и науки Российской Федерации (Минобрнауки России) от 29 августа 2013 г. N 1008 «Об утверждении Порядка организации и осуществления образовательной деятельности по дополнительным общеобразовательным программам»; </a:t>
            </a:r>
            <a:r>
              <a:rPr lang="ru-RU" altLang="ru-RU" sz="1000" smtClean="0">
                <a:hlinkClick r:id="rId3"/>
              </a:rPr>
              <a:t>http://www.rg.ru/2013/12/11/obr-dok.html - comments</a:t>
            </a:r>
            <a:endParaRPr lang="ru-RU" altLang="ru-RU" sz="1000" smtClean="0"/>
          </a:p>
          <a:p>
            <a:pPr marL="228600" indent="-228600" eaLnBrk="1" hangingPunct="1"/>
            <a:r>
              <a:rPr lang="ru-RU" altLang="ru-RU" sz="1000" smtClean="0"/>
              <a:t>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 (Санитарно-эпидемиологические правила СанПин 2.4.4.3172-14);</a:t>
            </a:r>
          </a:p>
          <a:p>
            <a:pPr marL="228600" indent="-228600" eaLnBrk="1" hangingPunct="1"/>
            <a:r>
              <a:rPr lang="ru-RU" altLang="ru-RU" sz="1000" smtClean="0"/>
              <a:t>Методические рекомендации по проектированию дополнительных общеразвивающих программ (письмо Минобрнауки РФ от 18.11.2015 № 09-3242);</a:t>
            </a:r>
          </a:p>
          <a:p>
            <a:pPr marL="228600" indent="-228600" eaLnBrk="1" hangingPunct="1"/>
            <a:r>
              <a:rPr lang="ru-RU" altLang="ru-RU" sz="1000" smtClean="0"/>
              <a:t>Согласно пункту 4 статьи 12 Закона к дополнительным образовательным программам отнесены:</a:t>
            </a:r>
          </a:p>
          <a:p>
            <a:pPr marL="228600" indent="-228600" eaLnBrk="1" hangingPunct="1"/>
            <a:r>
              <a:rPr lang="ru-RU" altLang="ru-RU" sz="1000" smtClean="0"/>
              <a:t>1) дополнительные общеобразовательные программы - дополнительные общеразвивающие программы, дополнительные предпрофессиональные программы;</a:t>
            </a:r>
          </a:p>
          <a:p>
            <a:pPr marL="228600" indent="-228600" eaLnBrk="1" hangingPunct="1"/>
            <a:r>
              <a:rPr lang="ru-RU" altLang="ru-RU" sz="1000" smtClean="0"/>
              <a:t>2) дополнительные профессиональные программы - программы повышения квалификации, программы профессиональной переподготовки.</a:t>
            </a:r>
          </a:p>
          <a:p>
            <a:pPr marL="228600" indent="-228600" eaLnBrk="1" hangingPunct="1"/>
            <a:r>
              <a:rPr lang="ru-RU" altLang="ru-RU" sz="1000" smtClean="0"/>
              <a:t>Программа в текстовом оформлении - это документ, представляющий содержательно-организационную модель деятельности.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Отражена в законе «Об образовании». Структурные элементы обозначены как структурные элементы любой самостоятельной образовательной программы.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400" smtClean="0"/>
              <a:t>В работе объединений при наличии условий и согласия руководителя объединения могут участвовать совместно с несовершеннолетними учащимися их родители (законные представители) без включения в основной состав.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Организации, осуществляющие образовательную деятельность, формы обучения по дополнительным общеобразовательным программам, а также формы, порядок и периодичность проведения промежуточной аттестации учащихся определяют самостоятельно.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При реализации дополнительных общеобразовательных программ могут предусматриваться как аудиторные, так и внеаудиторные (самостоятельные) занятия, которые проводятся по группам или индивидуально. </a:t>
            </a:r>
          </a:p>
          <a:p>
            <a:pPr eaLnBrk="1" hangingPunct="1"/>
            <a:endParaRPr lang="ru-RU" altLang="ru-RU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867600" cy="4464496"/>
          </a:xfrm>
        </p:spPr>
        <p:txBody>
          <a:bodyPr>
            <a:noAutofit/>
          </a:bodyPr>
          <a:lstStyle/>
          <a:p>
            <a:pPr algn="ctr"/>
            <a:r>
              <a:rPr lang="ru-RU" sz="1100" b="1" dirty="0" smtClean="0"/>
              <a:t>ДЕПАРТАМЕНТ МУНИЦИЦИПАЛЬНЫХ</a:t>
            </a:r>
            <a:br>
              <a:rPr lang="ru-RU" sz="1100" b="1" dirty="0" smtClean="0"/>
            </a:br>
            <a:r>
              <a:rPr lang="ru-RU" sz="1100" b="1" dirty="0" smtClean="0"/>
              <a:t> УЧРЕЖДЕНИЙ АДМИНИСТРАЦИИ </a:t>
            </a:r>
            <a:br>
              <a:rPr lang="ru-RU" sz="1100" b="1" dirty="0" smtClean="0"/>
            </a:br>
            <a:r>
              <a:rPr lang="ru-RU" sz="1100" b="1" dirty="0" smtClean="0"/>
              <a:t>КРАСНОВИШЕРСКОГО МУНИЦИПАЛЬНОГО </a:t>
            </a:r>
            <a:br>
              <a:rPr lang="ru-RU" sz="1100" b="1" dirty="0" smtClean="0"/>
            </a:br>
            <a:r>
              <a:rPr lang="ru-RU" sz="1100" b="1" dirty="0" smtClean="0"/>
              <a:t>РАЙОНА ПЕРМСКОГО КРАЯ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</a:t>
            </a:r>
            <a:r>
              <a:rPr lang="ru-RU" sz="3000" b="1" dirty="0" smtClean="0"/>
              <a:t>еализация приоритетного проекта «ДОСТУПНОЕ ДОПОЛНИТЕЛЬНОЕ ОБРАЗОВАНИЕ ДЛЯ ДЕТЕЙ» </a:t>
            </a:r>
            <a:br>
              <a:rPr lang="ru-RU" sz="3000" b="1" dirty="0" smtClean="0"/>
            </a:br>
            <a:r>
              <a:rPr lang="ru-RU" sz="3000" b="1" dirty="0" smtClean="0"/>
              <a:t>в Красновишерском муниципальном районе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301208"/>
            <a:ext cx="7406640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реализации: 2017-2021 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972"/>
            <a:ext cx="1368151" cy="15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488" t="18634" r="38382" b="11367"/>
          <a:stretch>
            <a:fillRect/>
          </a:stretch>
        </p:blipFill>
        <p:spPr bwMode="auto">
          <a:xfrm>
            <a:off x="6343065" y="0"/>
            <a:ext cx="2736303" cy="262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7813"/>
            <a:ext cx="6705600" cy="865187"/>
          </a:xfrm>
        </p:spPr>
        <p:txBody>
          <a:bodyPr/>
          <a:lstStyle/>
          <a:p>
            <a:pPr algn="r" eaLnBrk="1" hangingPunct="1"/>
            <a:r>
              <a:rPr lang="ru-RU" altLang="ru-RU" sz="1600" b="1" smtClean="0">
                <a:solidFill>
                  <a:schemeClr val="hlink"/>
                </a:solidFill>
                <a:effectLst/>
              </a:rPr>
              <a:t>ПОРЯДОК ОРГАНИЗАЦИИ И ОСУЩЕСТВЛЕНИЯ ОБРАЗОВАТЕЛЬНОЙ ДЕЯТЕЛЬНОСТИ ПО ДОПОЛНИТЕЛЬНЫМ ОБЩЕОБРАЗОВАТЕЛЬНЫМ ПРОГРАММАМ</a:t>
            </a:r>
          </a:p>
        </p:txBody>
      </p:sp>
      <p:graphicFrame>
        <p:nvGraphicFramePr>
          <p:cNvPr id="5191" name="Group 7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135696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1188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Занятия в объединениях могут проводиться по группам, индивидуально или всем составом объединения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Допускается сочетание различных форм обучения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6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Направленности дополнительных общеобразовательных программ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Художественная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Социально-педагогическая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Техническая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Естественнонаучная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Физкультурно-спортивная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Туристско-краеведческая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5" name="Рисунок 1" descr="&amp;Icy;&amp;ncy;&amp;scy;&amp;tcy;&amp;icy;&amp;tcy;&amp;ucy;&amp;tcy; &amp;rcy;&amp;acy;&amp;zcy;&amp;vcy;&amp;icy;&amp;tcy;&amp;icy;&amp;yacy; &amp;ocy;&amp;bcy;&amp;rcy;&amp;acy;&amp;zcy;&amp;ocy;&amp;vcy;&amp;acy;&amp;ncy;&amp;icy;&amp;yacy; &amp;Pcy;&amp;iecy;&amp;rcy;&amp;mcy;&amp;scy;&amp;kcy;&amp;ocy;&amp;gcy;&amp;ocy; &amp;kcy;&amp;rcy;&amp;acy;&amp;yacy; (&amp;lcy;&amp;ocy;&amp;gcy;&amp;ocy;&amp;tcy;&amp;icy;&amp;p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0" y="8382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Brush Script MT" pitchFamily="66" charset="0"/>
              </a:rPr>
              <a:t>ГАУ ДПО «ИРО ПК»</a:t>
            </a:r>
          </a:p>
        </p:txBody>
      </p:sp>
    </p:spTree>
    <p:extLst>
      <p:ext uri="{BB962C8B-B14F-4D97-AF65-F5344CB8AC3E}">
        <p14:creationId xmlns:p14="http://schemas.microsoft.com/office/powerpoint/2010/main" val="11494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Ц</a:t>
            </a:r>
            <a:r>
              <a:rPr lang="ru-RU" sz="3200" b="1" dirty="0" smtClean="0"/>
              <a:t>ЕЛИ ПРОЕКТА: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052736"/>
            <a:ext cx="6552728" cy="5195664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в Красновишерском муниципальном районе конкурентоспособной системы дополнительного образования детей, соответствующей интересам детей и их родителей;</a:t>
            </a: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 равной доступности и регулярного получения услуги дополнительного образования детьми в возрасте от 5 до 18 лет;</a:t>
            </a: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Обеспечение охвата детей в возрасте от 5 до 18 лет качественными программами дополнительного образования   не менее 75 %;</a:t>
            </a: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Обеспечение охвата детей дополнительными общеобразовательными программами </a:t>
            </a:r>
            <a:r>
              <a:rPr lang="ru-RU" sz="2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направленности не менее 8%.</a:t>
            </a:r>
          </a:p>
          <a:p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управленческих  и педагогических кадров в сфере дополнительного образования детей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384" y="3212976"/>
            <a:ext cx="1008386" cy="834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19" y="4293096"/>
            <a:ext cx="1093637" cy="749344"/>
          </a:xfrm>
          <a:prstGeom prst="rect">
            <a:avLst/>
          </a:prstGeom>
        </p:spPr>
      </p:pic>
      <p:pic>
        <p:nvPicPr>
          <p:cNvPr id="6" name="Picture 2" descr="C:\Users\ovvankova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57" y="2060848"/>
            <a:ext cx="1036429" cy="10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5085"/>
          <p:cNvPicPr>
            <a:picLocks noChangeAspect="1" noChangeArrowheads="1"/>
          </p:cNvPicPr>
          <p:nvPr/>
        </p:nvPicPr>
        <p:blipFill rotWithShape="1">
          <a:blip r:embed="rId5"/>
          <a:srcRect t="35751" b="11596"/>
          <a:stretch/>
        </p:blipFill>
        <p:spPr bwMode="auto">
          <a:xfrm>
            <a:off x="1040819" y="991460"/>
            <a:ext cx="1135876" cy="8640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vvankova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9" y="5229200"/>
            <a:ext cx="1227659" cy="7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62088" cy="10126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800" b="1" dirty="0" smtClean="0"/>
              <a:t>Приоритетный проект</a:t>
            </a:r>
            <a:br>
              <a:rPr lang="ru-RU" sz="3800" b="1" dirty="0" smtClean="0"/>
            </a:br>
            <a:r>
              <a:rPr lang="ru-RU" sz="3800" b="1" dirty="0" smtClean="0"/>
              <a:t> </a:t>
            </a:r>
            <a:r>
              <a:rPr lang="ru-RU" sz="3800" b="1" dirty="0"/>
              <a:t>«Доступное дополнительное образование для детей»</a:t>
            </a:r>
            <a:br>
              <a:rPr lang="ru-RU" sz="3800" b="1" dirty="0"/>
            </a:br>
            <a:endParaRPr lang="ru-RU" sz="3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99592" y="1844825"/>
            <a:ext cx="8244408" cy="23042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президиумом Совета при Президенте Российской Федерации по стратегическому развитию и приоритетным проектам (протокол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30.11.2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016 г.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18634" r="38382" b="11367"/>
          <a:stretch>
            <a:fillRect/>
          </a:stretch>
        </p:blipFill>
        <p:spPr bwMode="auto">
          <a:xfrm>
            <a:off x="1043608" y="3933056"/>
            <a:ext cx="2855589" cy="26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ovvankova\Desktop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7" y="3807368"/>
            <a:ext cx="5039465" cy="28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ФИНАНСОВОЕ ОБЕСПЕЧЕНИЕ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32859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ПЕРСОНИФИЦИРОВАННОЕ ФИНАНСИРОВАНИЕ </a:t>
            </a:r>
            <a:r>
              <a:rPr lang="ru-RU" sz="2600" dirty="0" smtClean="0"/>
              <a:t>– это финансово-управленческая система, в рамках которой провозглашается приоритет </a:t>
            </a:r>
            <a:r>
              <a:rPr lang="ru-RU" sz="2600" b="1" dirty="0" smtClean="0"/>
              <a:t>ВЫБОРА</a:t>
            </a:r>
            <a:r>
              <a:rPr lang="ru-RU" sz="2600" dirty="0" smtClean="0"/>
              <a:t> ребенка и семьи. Предполагает закрепление определенного количества средств за определенной категорией потребителей услуги.</a:t>
            </a:r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 smtClean="0"/>
              <a:t>Местный Бюджет </a:t>
            </a:r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 smtClean="0"/>
              <a:t>по нормативу </a:t>
            </a:r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 smtClean="0"/>
              <a:t>местного бюджета</a:t>
            </a:r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82296" indent="0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82296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Ключевой принцип финансирования – деньги следуют за обучающимся!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00622" y="3518351"/>
            <a:ext cx="2376264" cy="179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трелка вниз 6"/>
          <p:cNvSpPr>
            <a:spLocks noChangeArrowheads="1"/>
          </p:cNvSpPr>
          <p:nvPr/>
        </p:nvSpPr>
        <p:spPr bwMode="auto">
          <a:xfrm rot="16200000">
            <a:off x="3409470" y="3220552"/>
            <a:ext cx="504056" cy="1704975"/>
          </a:xfrm>
          <a:prstGeom prst="downArrow">
            <a:avLst>
              <a:gd name="adj1" fmla="val 50000"/>
              <a:gd name="adj2" fmla="val 165203"/>
            </a:avLst>
          </a:prstGeom>
          <a:solidFill>
            <a:srgbClr val="DA0000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 rot="-6127529">
            <a:off x="7615352" y="2968523"/>
            <a:ext cx="493712" cy="1704975"/>
          </a:xfrm>
          <a:prstGeom prst="downArrow">
            <a:avLst>
              <a:gd name="adj1" fmla="val 50000"/>
              <a:gd name="adj2" fmla="val 165203"/>
            </a:avLst>
          </a:prstGeom>
          <a:solidFill>
            <a:srgbClr val="DA0000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Стрелка вниз 8"/>
          <p:cNvSpPr>
            <a:spLocks noChangeArrowheads="1"/>
          </p:cNvSpPr>
          <p:nvPr/>
        </p:nvSpPr>
        <p:spPr bwMode="auto">
          <a:xfrm rot="-4198750">
            <a:off x="7635454" y="3912862"/>
            <a:ext cx="492125" cy="1746305"/>
          </a:xfrm>
          <a:prstGeom prst="downArrow">
            <a:avLst>
              <a:gd name="adj1" fmla="val 50000"/>
              <a:gd name="adj2" fmla="val 191352"/>
            </a:avLst>
          </a:prstGeom>
          <a:solidFill>
            <a:srgbClr val="DA0000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ПОСТАВЩИКИ УСЛУГ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5882" y="1160594"/>
            <a:ext cx="2756157" cy="507671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200" dirty="0" smtClean="0"/>
              <a:t>Государственные                                 (муниципальные)                                     организации</a:t>
            </a:r>
          </a:p>
          <a:p>
            <a:pPr marL="82296" indent="0">
              <a:buNone/>
            </a:pPr>
            <a:endParaRPr lang="ru-RU" sz="2200" dirty="0" smtClean="0"/>
          </a:p>
          <a:p>
            <a:endParaRPr lang="ru-RU" sz="2200" dirty="0"/>
          </a:p>
          <a:p>
            <a:pPr marL="82296" indent="0">
              <a:buNone/>
            </a:pPr>
            <a:r>
              <a:rPr lang="ru-RU" sz="2200" dirty="0" smtClean="0"/>
              <a:t>Негосударственные                     (немуниципальные)                                организации</a:t>
            </a:r>
            <a:endParaRPr lang="ru-RU" sz="2200" dirty="0"/>
          </a:p>
          <a:p>
            <a:pPr marL="82296" indent="0">
              <a:buNone/>
            </a:pPr>
            <a:endParaRPr lang="ru-RU" sz="2200" dirty="0" smtClean="0"/>
          </a:p>
          <a:p>
            <a:endParaRPr lang="ru-RU" sz="2200" dirty="0"/>
          </a:p>
          <a:p>
            <a:pPr marL="82296" indent="0">
              <a:buNone/>
            </a:pPr>
            <a:r>
              <a:rPr lang="ru-RU" sz="2200" dirty="0" smtClean="0"/>
              <a:t>Индивидуальные                                         предприниматели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4001648" cy="511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Наличие юридического лица.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Наличие лицензии на осуществление образовательной деятельности на право оказывать образовательные услуги по реализации дополнительных общеобразовательных программ.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Наличие возможности персонифицированного учета детей через портал «Навигатор дополнительного образования Пермского края».</a:t>
            </a:r>
          </a:p>
          <a:p>
            <a:endParaRPr lang="ru-RU" dirty="0"/>
          </a:p>
        </p:txBody>
      </p:sp>
      <p:pic>
        <p:nvPicPr>
          <p:cNvPr id="6" name="Picture 4" descr="DSC05085"/>
          <p:cNvPicPr>
            <a:picLocks noChangeAspect="1" noChangeArrowheads="1"/>
          </p:cNvPicPr>
          <p:nvPr/>
        </p:nvPicPr>
        <p:blipFill rotWithShape="1">
          <a:blip r:embed="rId2"/>
          <a:srcRect t="35751" b="11596"/>
          <a:stretch/>
        </p:blipFill>
        <p:spPr bwMode="auto">
          <a:xfrm>
            <a:off x="390400" y="1124743"/>
            <a:ext cx="1869329" cy="14220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070418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57" y="2852936"/>
            <a:ext cx="20408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ovvankova\Desktop\35B49636_097D_4F08_B4E0_EB0CBB8C2880_700x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5" y="4797152"/>
            <a:ext cx="1854210" cy="12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56247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02"/>
            <a:ext cx="45720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3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418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АПРОБАЦИЯ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30128" cy="5616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Обладатели сертификата ≈ 10%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Учащихся 5-х классов – 246 чел.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05861"/>
              </p:ext>
            </p:extLst>
          </p:nvPr>
        </p:nvGraphicFramePr>
        <p:xfrm>
          <a:off x="1187623" y="2276872"/>
          <a:ext cx="7704857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578"/>
                <a:gridCol w="2370726"/>
                <a:gridCol w="2222553"/>
              </a:tblGrid>
              <a:tr h="111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учреждения (13)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Дошкольные образовательные учреждения (8)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 (2)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4409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0" descr="20161007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9458" y="3573016"/>
            <a:ext cx="3822085" cy="25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>
            <a:spLocks noChangeArrowheads="1"/>
          </p:cNvSpPr>
          <p:nvPr/>
        </p:nvSpPr>
        <p:spPr bwMode="auto">
          <a:xfrm rot="12985858">
            <a:off x="7329675" y="3207166"/>
            <a:ext cx="493712" cy="1704975"/>
          </a:xfrm>
          <a:prstGeom prst="downArrow">
            <a:avLst>
              <a:gd name="adj1" fmla="val 50000"/>
              <a:gd name="adj2" fmla="val 165203"/>
            </a:avLst>
          </a:prstGeom>
          <a:solidFill>
            <a:srgbClr val="DA0000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8784190">
            <a:off x="2338188" y="3207166"/>
            <a:ext cx="493712" cy="1704975"/>
          </a:xfrm>
          <a:prstGeom prst="downArrow">
            <a:avLst>
              <a:gd name="adj1" fmla="val 50000"/>
              <a:gd name="adj2" fmla="val 165203"/>
            </a:avLst>
          </a:prstGeom>
          <a:solidFill>
            <a:srgbClr val="DA0000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850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МУНИЦИПАЛЬНЫЙ ОПОРНЫЙ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(МОЦ)</a:t>
            </a:r>
            <a:endParaRPr lang="ru-RU" sz="2800" dirty="0"/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6293845"/>
              </p:ext>
            </p:extLst>
          </p:nvPr>
        </p:nvGraphicFramePr>
        <p:xfrm>
          <a:off x="755576" y="1484784"/>
          <a:ext cx="4392488" cy="470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076056" y="980728"/>
            <a:ext cx="3857632" cy="4824536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dirty="0" smtClean="0"/>
          </a:p>
          <a:p>
            <a:pPr marL="82296" lvl="0" indent="0" algn="ctr">
              <a:buNone/>
            </a:pPr>
            <a:r>
              <a:rPr lang="ru-RU" sz="3600" b="1" dirty="0" smtClean="0">
                <a:solidFill>
                  <a:srgbClr val="CC0000"/>
                </a:solidFill>
              </a:rPr>
              <a:t>ОСНОВНЫЕ НАПРАВЛЕНИЯ ДЕЯТЕЛЬНОСТИ МОЦ:</a:t>
            </a:r>
          </a:p>
          <a:p>
            <a:pPr marL="82296" lvl="0" indent="0" algn="ctr">
              <a:buNone/>
            </a:pPr>
            <a:endParaRPr lang="ru-RU" b="1" dirty="0" smtClean="0">
              <a:solidFill>
                <a:srgbClr val="CC0000"/>
              </a:solidFill>
            </a:endParaRPr>
          </a:p>
          <a:p>
            <a:pPr lvl="0"/>
            <a:r>
              <a:rPr lang="ru-RU" sz="3300" dirty="0" smtClean="0"/>
              <a:t>Взаимодействие с РМЦ;</a:t>
            </a:r>
          </a:p>
          <a:p>
            <a:pPr lvl="0"/>
            <a:r>
              <a:rPr lang="ru-RU" sz="3300" dirty="0" smtClean="0"/>
              <a:t>Работа </a:t>
            </a:r>
            <a:r>
              <a:rPr lang="ru-RU" sz="3300" dirty="0"/>
              <a:t>на портале «Навигатор дополнительного образования»;</a:t>
            </a:r>
          </a:p>
          <a:p>
            <a:pPr lvl="0"/>
            <a:r>
              <a:rPr lang="ru-RU" sz="3300" dirty="0"/>
              <a:t>Внедрение и контроль работы модели персонифицированного финансирования услуги;</a:t>
            </a:r>
          </a:p>
          <a:p>
            <a:pPr lvl="0"/>
            <a:r>
              <a:rPr lang="ru-RU" sz="3300" dirty="0"/>
              <a:t>Независимая оценка качества образовательных услуг;</a:t>
            </a:r>
          </a:p>
          <a:p>
            <a:pPr lvl="0"/>
            <a:r>
              <a:rPr lang="ru-RU" sz="3300" dirty="0"/>
              <a:t>Экспертиза дополнительных общеобразовательных программ;</a:t>
            </a:r>
          </a:p>
          <a:p>
            <a:pPr lvl="0"/>
            <a:r>
              <a:rPr lang="ru-RU" sz="3300" dirty="0" smtClean="0"/>
              <a:t>Создание </a:t>
            </a:r>
            <a:r>
              <a:rPr lang="ru-RU" sz="3300" dirty="0"/>
              <a:t>банка лучших программ и практик дополнительного образования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96336" y="5483178"/>
            <a:ext cx="1367895" cy="1367895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711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6934200" cy="7127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Нормативные документы </a:t>
            </a:r>
          </a:p>
        </p:txBody>
      </p:sp>
      <p:graphicFrame>
        <p:nvGraphicFramePr>
          <p:cNvPr id="6175" name="Group 3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460242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09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Дополнительные общеразвивающие программы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26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Закон РФ «Об образовании в Российской Федерации»                 № 273 –ФЗ от 29.12.2012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Концепция развития дополнительного образования детей (Распоряжение Правительства РФ от 04.09.2014 № 1726-р)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Приказ Минобрнауки РФ № 1008 от 29.08.2013                                  «Об утверждении Порядка организации и осуществления образовательной деятельности по дополнительным общеразвивающим программам»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СанПин 2.4.4.3172-14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Методические рекомендации по проектированию дополнительных общеразвивающих программ                         (письмо Минобрнауки РФ от 18.11.2015 № 09-3242)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7" name="Рисунок 1" descr="&amp;Icy;&amp;ncy;&amp;scy;&amp;tcy;&amp;icy;&amp;tcy;&amp;ucy;&amp;tcy; &amp;rcy;&amp;acy;&amp;zcy;&amp;vcy;&amp;icy;&amp;tcy;&amp;icy;&amp;yacy; &amp;ocy;&amp;bcy;&amp;rcy;&amp;acy;&amp;zcy;&amp;ocy;&amp;vcy;&amp;acy;&amp;ncy;&amp;icy;&amp;yacy; &amp;Pcy;&amp;iecy;&amp;rcy;&amp;mcy;&amp;scy;&amp;kcy;&amp;ocy;&amp;gcy;&amp;ocy; &amp;kcy;&amp;rcy;&amp;acy;&amp;yacy; (&amp;lcy;&amp;ocy;&amp;gcy;&amp;ocy;&amp;tcy;&amp;icy;&amp;p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37"/>
          <p:cNvSpPr txBox="1">
            <a:spLocks noChangeArrowheads="1"/>
          </p:cNvSpPr>
          <p:nvPr/>
        </p:nvSpPr>
        <p:spPr bwMode="auto">
          <a:xfrm>
            <a:off x="0" y="8382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Brush Script MT" pitchFamily="66" charset="0"/>
              </a:rPr>
              <a:t>ГАУ ДПО «ИРО ПК»</a:t>
            </a:r>
          </a:p>
        </p:txBody>
      </p:sp>
    </p:spTree>
    <p:extLst>
      <p:ext uri="{BB962C8B-B14F-4D97-AF65-F5344CB8AC3E}">
        <p14:creationId xmlns:p14="http://schemas.microsoft.com/office/powerpoint/2010/main" val="2277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6934200" cy="712787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дополнительных общеразвивающих программ</a:t>
            </a:r>
          </a:p>
        </p:txBody>
      </p:sp>
      <p:graphicFrame>
        <p:nvGraphicFramePr>
          <p:cNvPr id="9252" name="Group 3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305800" cy="4907286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4906963"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Титульный лист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Пояснительная записка (актуальность, цель, задачи, планируемые результаты)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Содержание программы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   Учебный план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   Календарный учебный график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   Рабочие программы учебных модулей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Формы аттестации, оценивания, методы (методики) оценки, оценочные материалы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Обеспечение программы (организационно-педагогические условия, материально-технические условия)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6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Список источников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6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Методические материалы (приложение)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3" name="Рисунок 1" descr="&amp;Icy;&amp;ncy;&amp;scy;&amp;tcy;&amp;icy;&amp;tcy;&amp;ucy;&amp;tcy; &amp;rcy;&amp;acy;&amp;zcy;&amp;vcy;&amp;icy;&amp;tcy;&amp;icy;&amp;yacy; &amp;ocy;&amp;bcy;&amp;rcy;&amp;acy;&amp;zcy;&amp;ocy;&amp;vcy;&amp;acy;&amp;ncy;&amp;icy;&amp;yacy; &amp;Pcy;&amp;iecy;&amp;rcy;&amp;mcy;&amp;scy;&amp;kcy;&amp;ocy;&amp;gcy;&amp;ocy; &amp;kcy;&amp;rcy;&amp;acy;&amp;yacy; (&amp;lcy;&amp;ocy;&amp;gcy;&amp;ocy;&amp;tcy;&amp;icy;&amp;p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0" y="8382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Brush Script MT" pitchFamily="66" charset="0"/>
              </a:rPr>
              <a:t>ГАУ ДПО «ИРО ПК»</a:t>
            </a:r>
          </a:p>
        </p:txBody>
      </p:sp>
    </p:spTree>
    <p:extLst>
      <p:ext uri="{BB962C8B-B14F-4D97-AF65-F5344CB8AC3E}">
        <p14:creationId xmlns:p14="http://schemas.microsoft.com/office/powerpoint/2010/main" val="136040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756</Words>
  <Application>Microsoft Office PowerPoint</Application>
  <PresentationFormat>Экран (4:3)</PresentationFormat>
  <Paragraphs>108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ДЕПАРТАМЕНТ МУНИЦИЦИПАЛЬНЫХ  УЧРЕЖДЕНИЙ АДМИНИСТРАЦИИ  КРАСНОВИШЕРСКОГО МУНИЦИПАЛЬНОГО  РАЙОНА ПЕРМСКОГО КРАЯ        Реализация приоритетного проекта «ДОСТУПНОЕ ДОПОЛНИТЕЛЬНОЕ ОБРАЗОВАНИЕ ДЛЯ ДЕТЕЙ»  в Красновишерском муниципальном районе</vt:lpstr>
      <vt:lpstr> Приоритетный проект  «Доступное дополнительное образование для детей» </vt:lpstr>
      <vt:lpstr>ФИНАНСОВОЕ ОБЕСПЕЧЕНИЕ</vt:lpstr>
      <vt:lpstr>ПОСТАВЩИКИ УСЛУГ  ДОПОЛНИТЕЛЬНОГО ОБРАЗОВАНИЯ</vt:lpstr>
      <vt:lpstr>Презентация PowerPoint</vt:lpstr>
      <vt:lpstr>АПРОБАЦИЯ</vt:lpstr>
      <vt:lpstr>МУНИЦИПАЛЬНЫЙ ОПОРНЫЙ ЦЕНТР (МОЦ)</vt:lpstr>
      <vt:lpstr>Нормативные документы </vt:lpstr>
      <vt:lpstr>Структура дополнительных общеразвивающих программ</vt:lpstr>
      <vt:lpstr>ПОРЯДОК ОРГАНИЗАЦИИ И ОСУЩЕСТВЛЕНИЯ ОБРАЗОВАТЕЛЬНОЙ ДЕЯТЕЛЬНОСТИ ПО ДОПОЛНИТЕЛЬНЫМ ОБЩЕОБРАЗОВАТЕЛЬНЫМ ПРОГРАММАМ</vt:lpstr>
      <vt:lpstr>ЦЕЛИ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МУНИЦИЦИПАЛЬНЫХ  УЧРЕЖДЕНИЙ АДМИНИСТРАЦИИ  КРАСНОВИШЕРСКОГО МУНИЦИПАЛЬНОГО  РАЙОНА ПЕРМСКОГО КРАЯ        О реализации приоритетного проекта «ДОСТУПНОЕ ДОПОЛНИТЕЛЬНОЕ ОБРАЗОВАНИЕ ДЛЯ ДЕТЕЙ»  в Красновишерском муниципальном районе</dc:title>
  <dc:creator>Ольга Варяговна Ванькова</dc:creator>
  <cp:lastModifiedBy>Ольга Варяговна Ванькова</cp:lastModifiedBy>
  <cp:revision>50</cp:revision>
  <cp:lastPrinted>2017-09-27T05:29:52Z</cp:lastPrinted>
  <dcterms:created xsi:type="dcterms:W3CDTF">2017-08-22T05:29:02Z</dcterms:created>
  <dcterms:modified xsi:type="dcterms:W3CDTF">2017-09-27T06:02:04Z</dcterms:modified>
</cp:coreProperties>
</file>