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7" r:id="rId2"/>
    <p:sldId id="258" r:id="rId3"/>
    <p:sldId id="262" r:id="rId4"/>
    <p:sldId id="261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9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E5D6FF-0044-4AF2-815C-BFCB7260ED15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71EDB7-7965-48CE-9A47-DE840FC7C5DF}" type="pres">
      <dgm:prSet presAssocID="{C8E5D6FF-0044-4AF2-815C-BFCB7260ED15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41AA6AC-3BDD-4C61-AA94-D03A72705465}" type="pres">
      <dgm:prSet presAssocID="{C8E5D6FF-0044-4AF2-815C-BFCB7260ED15}" presName="hierFlow" presStyleCnt="0"/>
      <dgm:spPr/>
    </dgm:pt>
    <dgm:pt modelId="{562638D7-E9BA-4252-BE8E-C921E1B9D549}" type="pres">
      <dgm:prSet presAssocID="{C8E5D6FF-0044-4AF2-815C-BFCB7260ED15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B3B7B773-3148-48CC-9667-503383D1E4E4}" type="pres">
      <dgm:prSet presAssocID="{C8E5D6FF-0044-4AF2-815C-BFCB7260ED15}" presName="bgShapesFlow" presStyleCnt="0"/>
      <dgm:spPr/>
    </dgm:pt>
  </dgm:ptLst>
  <dgm:cxnLst>
    <dgm:cxn modelId="{F89E115B-F47F-4623-9D1D-26D2FE81FE4D}" type="presOf" srcId="{C8E5D6FF-0044-4AF2-815C-BFCB7260ED15}" destId="{3E71EDB7-7965-48CE-9A47-DE840FC7C5DF}" srcOrd="0" destOrd="0" presId="urn:microsoft.com/office/officeart/2005/8/layout/hierarchy5"/>
    <dgm:cxn modelId="{715B443F-EE6F-40AF-839A-4C1864FBCA5B}" type="presParOf" srcId="{3E71EDB7-7965-48CE-9A47-DE840FC7C5DF}" destId="{541AA6AC-3BDD-4C61-AA94-D03A72705465}" srcOrd="0" destOrd="0" presId="urn:microsoft.com/office/officeart/2005/8/layout/hierarchy5"/>
    <dgm:cxn modelId="{265450ED-809B-4E81-96C1-4EED06655994}" type="presParOf" srcId="{541AA6AC-3BDD-4C61-AA94-D03A72705465}" destId="{562638D7-E9BA-4252-BE8E-C921E1B9D549}" srcOrd="0" destOrd="0" presId="urn:microsoft.com/office/officeart/2005/8/layout/hierarchy5"/>
    <dgm:cxn modelId="{89069D5E-1573-46F0-A553-49087A9963FE}" type="presParOf" srcId="{3E71EDB7-7965-48CE-9A47-DE840FC7C5DF}" destId="{B3B7B773-3148-48CC-9667-503383D1E4E4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74466-16B5-4CAC-AF71-5D688BCE5ACB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3B944F5-1AAE-4658-A78B-C26CB6DACCF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74466-16B5-4CAC-AF71-5D688BCE5ACB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944F5-1AAE-4658-A78B-C26CB6DACC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74466-16B5-4CAC-AF71-5D688BCE5ACB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944F5-1AAE-4658-A78B-C26CB6DACC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74466-16B5-4CAC-AF71-5D688BCE5ACB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944F5-1AAE-4658-A78B-C26CB6DACC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74466-16B5-4CAC-AF71-5D688BCE5ACB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944F5-1AAE-4658-A78B-C26CB6DACCF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74466-16B5-4CAC-AF71-5D688BCE5ACB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944F5-1AAE-4658-A78B-C26CB6DACC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74466-16B5-4CAC-AF71-5D688BCE5ACB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944F5-1AAE-4658-A78B-C26CB6DACC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74466-16B5-4CAC-AF71-5D688BCE5ACB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944F5-1AAE-4658-A78B-C26CB6DACC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74466-16B5-4CAC-AF71-5D688BCE5ACB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944F5-1AAE-4658-A78B-C26CB6DACC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74466-16B5-4CAC-AF71-5D688BCE5ACB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944F5-1AAE-4658-A78B-C26CB6DACCF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74466-16B5-4CAC-AF71-5D688BCE5ACB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944F5-1AAE-4658-A78B-C26CB6DACCF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6C74466-16B5-4CAC-AF71-5D688BCE5ACB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3B944F5-1AAE-4658-A78B-C26CB6DACCF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44" y="188640"/>
            <a:ext cx="8685543" cy="640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78945" y="476672"/>
            <a:ext cx="8496944" cy="32624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man Old Style" pitchFamily="18" charset="0"/>
                <a:cs typeface="Courier New" pitchFamily="49" charset="0"/>
              </a:rPr>
              <a:t>Красновишерский</a:t>
            </a:r>
            <a:r>
              <a:rPr lang="ru-RU" sz="32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man Old Style" pitchFamily="18" charset="0"/>
                <a:cs typeface="Courier New" pitchFamily="49" charset="0"/>
              </a:rPr>
              <a:t> городской округ</a:t>
            </a:r>
          </a:p>
          <a:p>
            <a:pPr algn="ctr"/>
            <a:endParaRPr lang="ru-RU" sz="4000" b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Bookman Old Style" pitchFamily="18" charset="0"/>
              <a:cs typeface="Courier New" pitchFamily="49" charset="0"/>
            </a:endParaRPr>
          </a:p>
          <a:p>
            <a:pPr algn="ctr"/>
            <a:r>
              <a:rPr lang="ru-RU" sz="4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man Old Style" pitchFamily="18" charset="0"/>
                <a:cs typeface="Courier New" pitchFamily="49" charset="0"/>
              </a:rPr>
              <a:t>Добровольная народная дружина </a:t>
            </a:r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man Old Style" pitchFamily="18" charset="0"/>
                <a:cs typeface="Courier New" pitchFamily="49" charset="0"/>
              </a:rPr>
              <a:t>«ПРАВОПОРЯДОК»</a:t>
            </a:r>
          </a:p>
        </p:txBody>
      </p:sp>
    </p:spTree>
    <p:extLst>
      <p:ext uri="{BB962C8B-B14F-4D97-AF65-F5344CB8AC3E}">
        <p14:creationId xmlns:p14="http://schemas.microsoft.com/office/powerpoint/2010/main" val="2492949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dirty="0" err="1" smtClean="0">
                <a:latin typeface="Courier New" pitchFamily="49" charset="0"/>
                <a:cs typeface="Courier New" pitchFamily="49" charset="0"/>
              </a:rPr>
              <a:t>Красновишерский</a:t>
            </a:r>
            <a:r>
              <a:rPr lang="ru-RU" sz="2800" dirty="0" smtClean="0">
                <a:latin typeface="Courier New" pitchFamily="49" charset="0"/>
                <a:cs typeface="Courier New" pitchFamily="49" charset="0"/>
              </a:rPr>
              <a:t> городской округ</a:t>
            </a:r>
            <a:br>
              <a:rPr lang="ru-RU" sz="2800" dirty="0" smtClean="0">
                <a:latin typeface="Courier New" pitchFamily="49" charset="0"/>
                <a:cs typeface="Courier New" pitchFamily="49" charset="0"/>
              </a:rPr>
            </a:br>
            <a:r>
              <a:rPr lang="ru-RU" sz="2800" dirty="0" smtClean="0">
                <a:latin typeface="Courier New" pitchFamily="49" charset="0"/>
                <a:cs typeface="Courier New" pitchFamily="49" charset="0"/>
              </a:rPr>
              <a:t>ДНД «ПРАВОПОРЯДОК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spcAft>
                <a:spcPts val="1200"/>
              </a:spcAft>
            </a:pPr>
            <a:r>
              <a:rPr lang="ru-RU" dirty="0">
                <a:latin typeface="Courier New" pitchFamily="49" charset="0"/>
                <a:cs typeface="Courier New" pitchFamily="49" charset="0"/>
              </a:rPr>
              <a:t>Добровольная народная дружина 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«Правопорядок»  внесена 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в региональный реестр народных дружин или общественных объединений правоохранительной направленности Пермского края 25 мая 2015 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г.</a:t>
            </a:r>
          </a:p>
          <a:p>
            <a:pPr algn="just">
              <a:spcAft>
                <a:spcPts val="1200"/>
              </a:spcAft>
            </a:pPr>
            <a:r>
              <a:rPr lang="ru-RU" dirty="0" smtClean="0">
                <a:latin typeface="Courier New" pitchFamily="49" charset="0"/>
                <a:cs typeface="Courier New" pitchFamily="49" charset="0"/>
              </a:rPr>
              <a:t>В 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составе добровольной народной дружины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Красновишерского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городского поселения «Правопорядок» 8 народных 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дружинников.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  <a:p>
            <a:pPr algn="just">
              <a:spcAft>
                <a:spcPts val="1200"/>
              </a:spcAft>
            </a:pPr>
            <a:r>
              <a:rPr lang="ru-RU" dirty="0">
                <a:latin typeface="Courier New" pitchFamily="49" charset="0"/>
                <a:cs typeface="Courier New" pitchFamily="49" charset="0"/>
              </a:rPr>
              <a:t>Командир народной дружины – Михайлов Валерий Викторович.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5318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93A299">
                    <a:lumMod val="75000"/>
                  </a:srgbClr>
                </a:solidFill>
                <a:latin typeface="Courier New" pitchFamily="49" charset="0"/>
                <a:cs typeface="Courier New" pitchFamily="49" charset="0"/>
              </a:rPr>
              <a:t>В целях обеспечения общественного порядка За </a:t>
            </a:r>
            <a:r>
              <a:rPr lang="ru-RU" sz="2800" dirty="0">
                <a:solidFill>
                  <a:srgbClr val="93A299">
                    <a:lumMod val="75000"/>
                  </a:srgbClr>
                </a:solidFill>
                <a:latin typeface="Courier New" pitchFamily="49" charset="0"/>
                <a:cs typeface="Courier New" pitchFamily="49" charset="0"/>
              </a:rPr>
              <a:t>9 месяцев 2019 года </a:t>
            </a:r>
            <a:br>
              <a:rPr lang="ru-RU" sz="2800" dirty="0">
                <a:solidFill>
                  <a:srgbClr val="93A299">
                    <a:lumMod val="75000"/>
                  </a:srgbClr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sz="2800" dirty="0">
                <a:solidFill>
                  <a:srgbClr val="93A299">
                    <a:lumMod val="75000"/>
                  </a:srgbClr>
                </a:solidFill>
                <a:latin typeface="Courier New" pitchFamily="49" charset="0"/>
                <a:cs typeface="Courier New" pitchFamily="49" charset="0"/>
              </a:rPr>
              <a:t>народные </a:t>
            </a:r>
            <a:r>
              <a:rPr lang="ru-RU" sz="2800" dirty="0" smtClean="0">
                <a:solidFill>
                  <a:srgbClr val="93A299">
                    <a:lumMod val="75000"/>
                  </a:srgbClr>
                </a:solidFill>
                <a:latin typeface="Courier New" pitchFamily="49" charset="0"/>
                <a:cs typeface="Courier New" pitchFamily="49" charset="0"/>
              </a:rPr>
              <a:t>дружинники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39952" y="1724040"/>
            <a:ext cx="4680520" cy="4876180"/>
          </a:xfrm>
        </p:spPr>
        <p:txBody>
          <a:bodyPr>
            <a:normAutofit fontScale="85000" lnSpcReduction="20000"/>
          </a:bodyPr>
          <a:lstStyle/>
          <a:p>
            <a:pPr algn="just">
              <a:spcAft>
                <a:spcPts val="1200"/>
              </a:spcAft>
            </a:pPr>
            <a:r>
              <a:rPr lang="ru-RU" dirty="0" smtClean="0">
                <a:latin typeface="Courier New" pitchFamily="49" charset="0"/>
                <a:cs typeface="Courier New" pitchFamily="49" charset="0"/>
              </a:rPr>
              <a:t>приняли участие в патрулировании улиц и общественных мест в г. Красновишерске для пресечения правонарушений 33 раза;</a:t>
            </a:r>
          </a:p>
          <a:p>
            <a:pPr algn="just">
              <a:spcAft>
                <a:spcPts val="1200"/>
              </a:spcAft>
            </a:pPr>
            <a:r>
              <a:rPr lang="ru-RU" dirty="0">
                <a:latin typeface="Courier New" pitchFamily="49" charset="0"/>
                <a:cs typeface="Courier New" pitchFamily="49" charset="0"/>
              </a:rPr>
              <a:t>приняли 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участие в проведении совместно с Отделением МВД России по </a:t>
            </a:r>
            <a:r>
              <a:rPr lang="ru-RU" dirty="0" err="1" smtClean="0">
                <a:latin typeface="Courier New" pitchFamily="49" charset="0"/>
                <a:cs typeface="Courier New" pitchFamily="49" charset="0"/>
              </a:rPr>
              <a:t>Красновишерскому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 району оперативно профилактических мероприятий, в том числе в проведении закупок алкогольной и спиртосодержащей продукции, поиске </a:t>
            </a:r>
            <a:r>
              <a:rPr lang="ru-RU" dirty="0" err="1" smtClean="0">
                <a:latin typeface="Courier New" pitchFamily="49" charset="0"/>
                <a:cs typeface="Courier New" pitchFamily="49" charset="0"/>
              </a:rPr>
              <a:t>наркосодержащих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  растений, проведении обыска.</a:t>
            </a:r>
          </a:p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88" y="1724040"/>
            <a:ext cx="3668946" cy="4876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6525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18749505"/>
              </p:ext>
            </p:extLst>
          </p:nvPr>
        </p:nvGraphicFramePr>
        <p:xfrm>
          <a:off x="425450" y="1719263"/>
          <a:ext cx="4038600" cy="440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Текст 12"/>
          <p:cNvSpPr>
            <a:spLocks noGrp="1"/>
          </p:cNvSpPr>
          <p:nvPr>
            <p:ph sz="half" idx="2"/>
          </p:nvPr>
        </p:nvSpPr>
        <p:spPr>
          <a:xfrm>
            <a:off x="267504" y="5301208"/>
            <a:ext cx="8624976" cy="1296144"/>
          </a:xfrm>
        </p:spPr>
        <p:txBody>
          <a:bodyPr>
            <a:normAutofit lnSpcReduction="10000"/>
          </a:bodyPr>
          <a:lstStyle/>
          <a:p>
            <a:pPr lvl="0" algn="just">
              <a:spcBef>
                <a:spcPts val="0"/>
              </a:spcBef>
              <a:buClrTx/>
            </a:pPr>
            <a:r>
              <a:rPr lang="ru-RU" sz="2000" cap="none" spc="0" dirty="0">
                <a:latin typeface="Courier New" pitchFamily="49" charset="0"/>
                <a:cs typeface="Courier New" pitchFamily="49" charset="0"/>
              </a:rPr>
              <a:t>обеспечивали  охрану общественного порядка при проведении 12 культурно-массовых и 20 спортивно-массовых </a:t>
            </a:r>
            <a:r>
              <a:rPr lang="ru-RU" sz="2000" cap="none" spc="0" dirty="0" smtClean="0">
                <a:latin typeface="Courier New" pitchFamily="49" charset="0"/>
                <a:cs typeface="Courier New" pitchFamily="49" charset="0"/>
              </a:rPr>
              <a:t>мероприятий муниципального, межмуниципального и краевого уровней;</a:t>
            </a:r>
            <a:endParaRPr lang="ru-RU" sz="2000" cap="none" spc="0" dirty="0">
              <a:latin typeface="Courier New" pitchFamily="49" charset="0"/>
              <a:cs typeface="Courier New" pitchFamily="49" charset="0"/>
            </a:endParaRPr>
          </a:p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04" y="260648"/>
            <a:ext cx="8712968" cy="46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3078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5157192"/>
            <a:ext cx="8712968" cy="1584176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Courier New" pitchFamily="49" charset="0"/>
                <a:cs typeface="Courier New" pitchFamily="49" charset="0"/>
              </a:rPr>
              <a:t>приняли участие в рейдах по профилактике правонарушений на воде совместно с Соликамским участком ФКУ «Центр ГИМС МЧС России по Пермскому краю» и Отделением МВД России по </a:t>
            </a:r>
            <a:r>
              <a:rPr lang="ru-RU" sz="2000" dirty="0" err="1" smtClean="0">
                <a:latin typeface="Courier New" pitchFamily="49" charset="0"/>
                <a:cs typeface="Courier New" pitchFamily="49" charset="0"/>
              </a:rPr>
              <a:t>Красновишерскому</a:t>
            </a:r>
            <a:r>
              <a:rPr lang="ru-RU" sz="2000" dirty="0" smtClean="0">
                <a:latin typeface="Courier New" pitchFamily="49" charset="0"/>
                <a:cs typeface="Courier New" pitchFamily="49" charset="0"/>
              </a:rPr>
              <a:t> району 2 раза.</a:t>
            </a:r>
            <a:endParaRPr lang="ru-RU" sz="20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" name="Рисунок 4" descr="C:\Users\User\Desktop\DSCF301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5747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В результате проделанной работы за истекший период народными дружинниками</a:t>
            </a:r>
            <a:endParaRPr lang="ru-RU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выявлено 31 административное правонарушение;</a:t>
            </a:r>
          </a:p>
          <a:p>
            <a:endParaRPr lang="ru-RU" dirty="0" smtClean="0"/>
          </a:p>
          <a:p>
            <a:r>
              <a:rPr lang="ru-RU" dirty="0" smtClean="0"/>
              <a:t>проведено 287 профилактических бесед;</a:t>
            </a:r>
          </a:p>
          <a:p>
            <a:endParaRPr lang="ru-RU" dirty="0" smtClean="0"/>
          </a:p>
          <a:p>
            <a:pPr algn="just"/>
            <a:r>
              <a:rPr lang="ru-RU" dirty="0" smtClean="0"/>
              <a:t>выявлено 6 случаев нарушений рыбной ловли в нерестовый период;</a:t>
            </a:r>
          </a:p>
          <a:p>
            <a:endParaRPr lang="ru-RU" dirty="0" smtClean="0"/>
          </a:p>
          <a:p>
            <a:pPr algn="just"/>
            <a:r>
              <a:rPr lang="ru-RU" dirty="0" smtClean="0"/>
              <a:t>уменьшилось количество несчастных случаев на воде с гибелью людей с 12 за 7 месяцев 2018 года до 2 за аналогичный период 2019 года.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7102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60672" cy="1224136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Courier New" pitchFamily="49" charset="0"/>
                <a:cs typeface="Courier New" pitchFamily="49" charset="0"/>
              </a:rPr>
              <a:t>Члены ДНД «Правопорядок» активно участвуют в общественной жизни города, принимают участие в спортивных мероприятиях, экологических акциях, других социально значимых мероприятиях</a:t>
            </a:r>
            <a:r>
              <a:rPr lang="ru-RU" sz="2800" dirty="0" smtClean="0">
                <a:latin typeface="Courier New" pitchFamily="49" charset="0"/>
                <a:cs typeface="Courier New" pitchFamily="49" charset="0"/>
              </a:rPr>
              <a:t> </a:t>
            </a:r>
            <a:endParaRPr lang="ru-RU" sz="28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3796"/>
            <a:ext cx="3606877" cy="481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894" y="1844824"/>
            <a:ext cx="461099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15444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412</TotalTime>
  <Words>251</Words>
  <Application>Microsoft Office PowerPoint</Application>
  <PresentationFormat>Экран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Аптека</vt:lpstr>
      <vt:lpstr>Презентация PowerPoint</vt:lpstr>
      <vt:lpstr>Красновишерский городской округ ДНД «ПРАВОПОРЯДОК»</vt:lpstr>
      <vt:lpstr>В целях обеспечения общественного порядка За 9 месяцев 2019 года  народные дружинники</vt:lpstr>
      <vt:lpstr>Презентация PowerPoint</vt:lpstr>
      <vt:lpstr>Презентация PowerPoint</vt:lpstr>
      <vt:lpstr>В результате проделанной работы за истекший период народными дружинниками</vt:lpstr>
      <vt:lpstr>Члены ДНД «Правопорядок» активно участвуют в общественной жизни города, принимают участие в спортивных мероприятиях, экологических акциях, других социально значимых мероприятиях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26</cp:revision>
  <dcterms:created xsi:type="dcterms:W3CDTF">2019-10-11T03:55:30Z</dcterms:created>
  <dcterms:modified xsi:type="dcterms:W3CDTF">2019-10-11T10:48:00Z</dcterms:modified>
</cp:coreProperties>
</file>