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6.xml" ContentType="application/vnd.openxmlformats-officedocument.drawingml.chartshapes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6" r:id="rId2"/>
    <p:sldId id="310" r:id="rId3"/>
    <p:sldId id="307" r:id="rId4"/>
    <p:sldId id="311" r:id="rId5"/>
    <p:sldId id="364" r:id="rId6"/>
    <p:sldId id="365" r:id="rId7"/>
    <p:sldId id="367" r:id="rId8"/>
    <p:sldId id="369" r:id="rId9"/>
    <p:sldId id="373" r:id="rId10"/>
    <p:sldId id="366" r:id="rId11"/>
    <p:sldId id="374" r:id="rId12"/>
    <p:sldId id="390" r:id="rId13"/>
    <p:sldId id="376" r:id="rId14"/>
    <p:sldId id="388" r:id="rId15"/>
    <p:sldId id="387" r:id="rId16"/>
    <p:sldId id="378" r:id="rId17"/>
    <p:sldId id="325" r:id="rId18"/>
    <p:sldId id="377" r:id="rId19"/>
    <p:sldId id="379" r:id="rId20"/>
    <p:sldId id="380" r:id="rId21"/>
    <p:sldId id="382" r:id="rId22"/>
    <p:sldId id="381" r:id="rId23"/>
    <p:sldId id="383" r:id="rId24"/>
    <p:sldId id="384" r:id="rId25"/>
    <p:sldId id="385" r:id="rId26"/>
    <p:sldId id="389" r:id="rId27"/>
    <p:sldId id="386" r:id="rId28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9900"/>
    <a:srgbClr val="FFE285"/>
    <a:srgbClr val="CCFFFF"/>
    <a:srgbClr val="008A3E"/>
    <a:srgbClr val="CCCCFF"/>
    <a:srgbClr val="268E78"/>
    <a:srgbClr val="FFDE75"/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9" autoAdjust="0"/>
    <p:restoredTop sz="90720" autoAdjust="0"/>
  </p:normalViewPr>
  <p:slideViewPr>
    <p:cSldViewPr>
      <p:cViewPr>
        <p:scale>
          <a:sx n="100" d="100"/>
          <a:sy n="100" d="100"/>
        </p:scale>
        <p:origin x="-19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2;&#1086;&#1080;%20&#1076;&#1086;&#1082;&#1091;&#1084;&#1077;&#1085;&#1090;&#1099;\&#1041;&#1102;&#1076;&#1078;&#1077;&#1090;%202015-2017\&#1050;&#1085;&#1080;&#1075;&#1072;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336152425391272E-2"/>
          <c:y val="3.5353535353535352E-2"/>
          <c:w val="0.93397248954991741"/>
          <c:h val="0.8255716614968583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numRef>
              <c:f>Лист1!$B$1:$J$1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Лист1!$B$3:$J$3</c:f>
              <c:numCache>
                <c:formatCode>General</c:formatCode>
                <c:ptCount val="9"/>
                <c:pt idx="0">
                  <c:v>20.399999999999999</c:v>
                </c:pt>
                <c:pt idx="1">
                  <c:v>17.2</c:v>
                </c:pt>
                <c:pt idx="2">
                  <c:v>23.9</c:v>
                </c:pt>
                <c:pt idx="3">
                  <c:v>35.799999999999997</c:v>
                </c:pt>
                <c:pt idx="4">
                  <c:v>30.7</c:v>
                </c:pt>
                <c:pt idx="5">
                  <c:v>26.8</c:v>
                </c:pt>
                <c:pt idx="6">
                  <c:v>26</c:v>
                </c:pt>
                <c:pt idx="7">
                  <c:v>26.8</c:v>
                </c:pt>
                <c:pt idx="8">
                  <c:v>27.6</c:v>
                </c:pt>
              </c:numCache>
            </c:numRef>
          </c:val>
        </c:ser>
        <c:ser>
          <c:idx val="1"/>
          <c:order val="1"/>
          <c:tx>
            <c:strRef>
              <c:f>Лист1!$A$2</c:f>
              <c:strCache>
                <c:ptCount val="1"/>
                <c:pt idx="0">
                  <c:v>Налоговые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numRef>
              <c:f>Лист1!$B$1:$J$1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Лист1!$B$2:$J$2</c:f>
              <c:numCache>
                <c:formatCode>General</c:formatCode>
                <c:ptCount val="9"/>
                <c:pt idx="0">
                  <c:v>100.2</c:v>
                </c:pt>
                <c:pt idx="1">
                  <c:v>121.1</c:v>
                </c:pt>
                <c:pt idx="2">
                  <c:v>147.19999999999999</c:v>
                </c:pt>
                <c:pt idx="3">
                  <c:v>64.3</c:v>
                </c:pt>
                <c:pt idx="4">
                  <c:v>83</c:v>
                </c:pt>
                <c:pt idx="5">
                  <c:v>59.4</c:v>
                </c:pt>
                <c:pt idx="6">
                  <c:v>61.3</c:v>
                </c:pt>
                <c:pt idx="7">
                  <c:v>64.599999999999994</c:v>
                </c:pt>
                <c:pt idx="8">
                  <c:v>67.900000000000006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733056"/>
        <c:axId val="30734592"/>
        <c:axId val="0"/>
      </c:bar3DChart>
      <c:catAx>
        <c:axId val="3073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30734592"/>
        <c:crosses val="autoZero"/>
        <c:auto val="1"/>
        <c:lblAlgn val="ctr"/>
        <c:lblOffset val="100"/>
        <c:noMultiLvlLbl val="0"/>
      </c:catAx>
      <c:valAx>
        <c:axId val="30734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07330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schemeClr val="accent3">
                  <a:lumMod val="90000"/>
                </a:schemeClr>
              </a:solidFill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544.5</c:v>
                </c:pt>
                <c:pt idx="1">
                  <c:v>518.20000000000005</c:v>
                </c:pt>
                <c:pt idx="2">
                  <c:v>524.79999999999995</c:v>
                </c:pt>
                <c:pt idx="3">
                  <c:v>502.3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5090944"/>
        <c:axId val="94769152"/>
        <c:axId val="0"/>
      </c:bar3DChart>
      <c:catAx>
        <c:axId val="9509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94769152"/>
        <c:crosses val="autoZero"/>
        <c:auto val="1"/>
        <c:lblAlgn val="ctr"/>
        <c:lblOffset val="100"/>
        <c:noMultiLvlLbl val="0"/>
      </c:catAx>
      <c:valAx>
        <c:axId val="94769152"/>
        <c:scaling>
          <c:orientation val="minMax"/>
          <c:max val="545"/>
          <c:min val="300"/>
        </c:scaling>
        <c:delete val="1"/>
        <c:axPos val="l"/>
        <c:numFmt formatCode="General" sourceLinked="0"/>
        <c:majorTickMark val="out"/>
        <c:minorTickMark val="none"/>
        <c:tickLblPos val="nextTo"/>
        <c:crossAx val="95090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974409448818897E-2"/>
          <c:y val="7.1535015639131571E-3"/>
          <c:w val="0.96604938271604934"/>
          <c:h val="0.7910879488772700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2014 (перв.)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403.9</c:v>
                </c:pt>
                <c:pt idx="2">
                  <c:v>415.2</c:v>
                </c:pt>
                <c:pt idx="3">
                  <c:v>403.3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2014 (перв.)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544.5</c:v>
                </c:pt>
                <c:pt idx="1">
                  <c:v>115.1</c:v>
                </c:pt>
                <c:pt idx="2">
                  <c:v>110.1</c:v>
                </c:pt>
                <c:pt idx="3">
                  <c:v>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851712"/>
        <c:axId val="104853504"/>
        <c:axId val="0"/>
      </c:bar3DChart>
      <c:catAx>
        <c:axId val="10485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4853504"/>
        <c:crosses val="autoZero"/>
        <c:auto val="1"/>
        <c:lblAlgn val="ctr"/>
        <c:lblOffset val="100"/>
        <c:noMultiLvlLbl val="0"/>
      </c:catAx>
      <c:valAx>
        <c:axId val="104853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48517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1576607611548558E-2"/>
          <c:w val="0.95409604519774016"/>
          <c:h val="0.9299925516067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CC99FF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0.27723975531284395"/>
                  <c:y val="-3.7499999999999999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4124293785310734E-3"/>
                  <c:y val="0.2623979658792651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2575565151130305E-2"/>
                  <c:y val="6.463057742782152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3925789518245705E-2"/>
                  <c:y val="-9.7154471544715452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7389922529845059"/>
                  <c:y val="0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2546355092710184E-2"/>
                  <c:y val="-1.041666666666666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948252688172043E-2"/>
                  <c:y val="-6.911368110236219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Развитие образования</c:v>
                </c:pt>
                <c:pt idx="1">
                  <c:v>Развитие культуры</c:v>
                </c:pt>
                <c:pt idx="2">
                  <c:v>Семья и дети Вишеры</c:v>
                </c:pt>
                <c:pt idx="3">
                  <c:v>Экономическое развитие</c:v>
                </c:pt>
                <c:pt idx="4">
                  <c:v>Развитие транспортной системы</c:v>
                </c:pt>
                <c:pt idx="5">
                  <c:v>Непрограммные </c:v>
                </c:pt>
                <c:pt idx="6">
                  <c:v>Прочие программы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316.2</c:v>
                </c:pt>
                <c:pt idx="1">
                  <c:v>31.3</c:v>
                </c:pt>
                <c:pt idx="2">
                  <c:v>24.7</c:v>
                </c:pt>
                <c:pt idx="3">
                  <c:v>2.4</c:v>
                </c:pt>
                <c:pt idx="4">
                  <c:v>24.5</c:v>
                </c:pt>
                <c:pt idx="5">
                  <c:v>115.1</c:v>
                </c:pt>
                <c:pt idx="6">
                  <c:v>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10.5</c:v>
                </c:pt>
                <c:pt idx="2">
                  <c:v>10.5</c:v>
                </c:pt>
                <c:pt idx="3">
                  <c:v>10.5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5.9</c:v>
                </c:pt>
                <c:pt idx="1">
                  <c:v>1.2</c:v>
                </c:pt>
                <c:pt idx="2">
                  <c:v>14.1</c:v>
                </c:pt>
                <c:pt idx="3">
                  <c:v>7.1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Реконструкция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8.8000000000000007</c:v>
                </c:pt>
                <c:pt idx="1">
                  <c:v>9.9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Переправы</c:v>
                </c:pt>
              </c:strCache>
            </c:strRef>
          </c:tx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0.6</c:v>
                </c:pt>
                <c:pt idx="1">
                  <c:v>0.6</c:v>
                </c:pt>
                <c:pt idx="2">
                  <c:v>0.6</c:v>
                </c:pt>
                <c:pt idx="3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821376"/>
        <c:axId val="94934144"/>
        <c:axId val="0"/>
      </c:bar3DChart>
      <c:catAx>
        <c:axId val="9482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4934144"/>
        <c:crosses val="autoZero"/>
        <c:auto val="1"/>
        <c:lblAlgn val="ctr"/>
        <c:lblOffset val="100"/>
        <c:noMultiLvlLbl val="0"/>
      </c:catAx>
      <c:valAx>
        <c:axId val="949341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48213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764367816091954E-2"/>
          <c:y val="4.0277690288713919E-2"/>
          <c:w val="0.90804597701149425"/>
          <c:h val="0.888333508311461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00"/>
            </a:solidFill>
            <a:effectLst/>
            <a:scene3d>
              <a:camera prst="orthographicFront"/>
              <a:lightRig rig="threePt" dir="t"/>
            </a:scene3d>
            <a:sp3d>
              <a:bevelT w="101600" h="101600"/>
              <a:bevelB w="101600" h="101600"/>
            </a:sp3d>
          </c:spPr>
          <c:explosion val="25"/>
          <c:dPt>
            <c:idx val="1"/>
            <c:bubble3D val="0"/>
            <c:spPr>
              <a:solidFill>
                <a:srgbClr val="00B050"/>
              </a:solidFill>
              <a:effectLst/>
              <a:scene3d>
                <a:camera prst="orthographicFront"/>
                <a:lightRig rig="threePt" dir="t"/>
              </a:scene3d>
              <a:sp3d>
                <a:bevelT w="101600" h="101600"/>
                <a:bevelB w="101600" h="101600"/>
              </a:sp3d>
            </c:spPr>
          </c:dPt>
          <c:dLbls>
            <c:dLbl>
              <c:idx val="0"/>
              <c:layout>
                <c:manualLayout>
                  <c:x val="-2.1357113346942742E-2"/>
                  <c:y val="-0.610810340252450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1772747156605421E-2"/>
                  <c:y val="0.42330527227023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Расходы социальной направленности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0.73</c:v>
                </c:pt>
                <c:pt idx="1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7.716049382716049E-3"/>
                  <c:y val="-0.41314553990610325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-0.42253521126760563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48148148148147E-2"/>
                  <c:y val="-0.43427230046948356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02469135802469E-2"/>
                  <c:y val="-0.44366197183098594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25.6</c:v>
                </c:pt>
                <c:pt idx="1">
                  <c:v>27.2</c:v>
                </c:pt>
                <c:pt idx="2">
                  <c:v>27.2</c:v>
                </c:pt>
                <c:pt idx="3">
                  <c:v>27.6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4985216"/>
        <c:axId val="94987008"/>
        <c:axId val="0"/>
      </c:bar3DChart>
      <c:catAx>
        <c:axId val="9498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4987008"/>
        <c:crosses val="autoZero"/>
        <c:auto val="1"/>
        <c:lblAlgn val="ctr"/>
        <c:lblOffset val="100"/>
        <c:noMultiLvlLbl val="0"/>
      </c:catAx>
      <c:valAx>
        <c:axId val="9498700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949852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CC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23555555555555555"/>
                </c:manualLayout>
              </c:layout>
              <c:numFmt formatCode="#,##0" sourceLinked="0"/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3"/>
                  <c:y val="0.17333333333333334"/>
                </c:manualLayout>
              </c:layout>
              <c:tx>
                <c:rich>
                  <a:bodyPr rot="-5400000" vert="horz" anchor="ctr" anchorCtr="0"/>
                  <a:lstStyle/>
                  <a:p>
                    <a:pPr>
                      <a:defRPr b="1"/>
                    </a:pPr>
                    <a:r>
                      <a:rPr lang="en-US" b="1" dirty="0"/>
                      <a:t>6293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02469135802526E-2"/>
                  <c:y val="0.10444444444444445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0.13555555555555557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160493827159362E-3"/>
                  <c:y val="0.1111111111111111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 anchor="ctr" anchorCtr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9980</c:v>
                </c:pt>
                <c:pt idx="1">
                  <c:v>6293</c:v>
                </c:pt>
                <c:pt idx="2">
                  <c:v>2159</c:v>
                </c:pt>
                <c:pt idx="3">
                  <c:v>4022</c:v>
                </c:pt>
                <c:pt idx="4">
                  <c:v>3160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26444444444444443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0.2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0.1266666666666666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864197530864196E-3"/>
                  <c:y val="0.1488888888888888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02469135802356E-2"/>
                  <c:y val="0.1377777777777777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10369</c:v>
                </c:pt>
                <c:pt idx="1">
                  <c:v>6472</c:v>
                </c:pt>
                <c:pt idx="2">
                  <c:v>2512</c:v>
                </c:pt>
                <c:pt idx="3">
                  <c:v>4473</c:v>
                </c:pt>
                <c:pt idx="4">
                  <c:v>3373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4165376"/>
        <c:axId val="104166912"/>
        <c:axId val="0"/>
      </c:bar3DChart>
      <c:catAx>
        <c:axId val="104165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020000"/>
          <a:lstStyle/>
          <a:p>
            <a:pPr>
              <a:defRPr/>
            </a:pPr>
            <a:endParaRPr lang="ru-RU"/>
          </a:p>
        </c:txPr>
        <c:crossAx val="104166912"/>
        <c:crosses val="autoZero"/>
        <c:auto val="1"/>
        <c:lblAlgn val="ctr"/>
        <c:lblOffset val="100"/>
        <c:noMultiLvlLbl val="0"/>
      </c:catAx>
      <c:valAx>
        <c:axId val="1041669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41653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CC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23555555555555555"/>
                </c:manualLayout>
              </c:layout>
              <c:numFmt formatCode="#,##0" sourceLinked="0"/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3"/>
                  <c:y val="0.17333333333333334"/>
                </c:manualLayout>
              </c:layout>
              <c:tx>
                <c:rich>
                  <a:bodyPr rot="-5400000" vert="horz" anchor="ctr" anchorCtr="0"/>
                  <a:lstStyle/>
                  <a:p>
                    <a:pPr>
                      <a:defRPr b="1"/>
                    </a:pPr>
                    <a:r>
                      <a:rPr lang="en-US" b="1" dirty="0"/>
                      <a:t>6293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02469135802526E-2"/>
                  <c:y val="0.10444444444444445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0.13555555555555557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160493827159362E-3"/>
                  <c:y val="0.1111111111111111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 anchor="ctr" anchorCtr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13892</c:v>
                </c:pt>
                <c:pt idx="1">
                  <c:v>6900</c:v>
                </c:pt>
                <c:pt idx="2">
                  <c:v>2285</c:v>
                </c:pt>
                <c:pt idx="3">
                  <c:v>4343</c:v>
                </c:pt>
                <c:pt idx="4">
                  <c:v>3348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26444444444444443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0.2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0.1266666666666666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864197530864196E-3"/>
                  <c:y val="0.1488888888888888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02469135802356E-2"/>
                  <c:y val="0.1377777777777777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14450</c:v>
                </c:pt>
                <c:pt idx="1">
                  <c:v>7104</c:v>
                </c:pt>
                <c:pt idx="2">
                  <c:v>2644</c:v>
                </c:pt>
                <c:pt idx="3">
                  <c:v>4808</c:v>
                </c:pt>
                <c:pt idx="4">
                  <c:v>3569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4206720"/>
        <c:axId val="104208256"/>
        <c:axId val="0"/>
      </c:bar3DChart>
      <c:catAx>
        <c:axId val="104206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020000"/>
          <a:lstStyle/>
          <a:p>
            <a:pPr>
              <a:defRPr/>
            </a:pPr>
            <a:endParaRPr lang="ru-RU"/>
          </a:p>
        </c:txPr>
        <c:crossAx val="104208256"/>
        <c:crosses val="autoZero"/>
        <c:auto val="1"/>
        <c:lblAlgn val="ctr"/>
        <c:lblOffset val="100"/>
        <c:noMultiLvlLbl val="0"/>
      </c:catAx>
      <c:valAx>
        <c:axId val="104208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42067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99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8501</c:v>
                </c:pt>
                <c:pt idx="1">
                  <c:v>1000</c:v>
                </c:pt>
                <c:pt idx="2">
                  <c:v>285</c:v>
                </c:pt>
                <c:pt idx="3">
                  <c:v>374</c:v>
                </c:pt>
                <c:pt idx="4">
                  <c:v>227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4172</c:v>
                </c:pt>
                <c:pt idx="1">
                  <c:v>632</c:v>
                </c:pt>
                <c:pt idx="2">
                  <c:v>134</c:v>
                </c:pt>
                <c:pt idx="3">
                  <c:v>355</c:v>
                </c:pt>
                <c:pt idx="4">
                  <c:v>194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293120"/>
        <c:axId val="104294656"/>
      </c:barChart>
      <c:catAx>
        <c:axId val="10429312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 rot="0"/>
          <a:lstStyle/>
          <a:p>
            <a:pPr>
              <a:defRPr b="1"/>
            </a:pPr>
            <a:endParaRPr lang="ru-RU"/>
          </a:p>
        </c:txPr>
        <c:crossAx val="104294656"/>
        <c:crosses val="autoZero"/>
        <c:auto val="1"/>
        <c:lblAlgn val="ctr"/>
        <c:lblOffset val="100"/>
        <c:noMultiLvlLbl val="0"/>
      </c:catAx>
      <c:valAx>
        <c:axId val="10429465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042931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3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Единая субсидия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11476.4</c:v>
                </c:pt>
                <c:pt idx="1">
                  <c:v>16672.7</c:v>
                </c:pt>
                <c:pt idx="2">
                  <c:v>18755.900000000001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Переселение их ветхого и аварийного жилья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 prstMaterial="matte">
              <a:bevelT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4854</c:v>
                </c:pt>
                <c:pt idx="1">
                  <c:v>966.3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445056"/>
        <c:axId val="104446592"/>
        <c:axId val="0"/>
      </c:bar3DChart>
      <c:catAx>
        <c:axId val="10444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4446592"/>
        <c:crosses val="autoZero"/>
        <c:auto val="1"/>
        <c:lblAlgn val="ctr"/>
        <c:lblOffset val="100"/>
        <c:noMultiLvlLbl val="0"/>
      </c:catAx>
      <c:valAx>
        <c:axId val="104446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44450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68845596886596"/>
          <c:y val="2.6666666666666668E-2"/>
          <c:w val="0.60509955652095215"/>
          <c:h val="0.951111111111111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(оценка)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Аренда имущества</c:v>
                </c:pt>
                <c:pt idx="2">
                  <c:v>Аренда земли</c:v>
                </c:pt>
                <c:pt idx="3">
                  <c:v>Транспортный налог</c:v>
                </c:pt>
                <c:pt idx="4">
                  <c:v>ЕНВД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35.700000000000003</c:v>
                </c:pt>
                <c:pt idx="1">
                  <c:v>2</c:v>
                </c:pt>
                <c:pt idx="2">
                  <c:v>19.399999999999999</c:v>
                </c:pt>
                <c:pt idx="3">
                  <c:v>7.3</c:v>
                </c:pt>
                <c:pt idx="4">
                  <c:v>8.3000000000000007</c:v>
                </c:pt>
                <c:pt idx="5">
                  <c:v>13.5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Аренда имущества</c:v>
                </c:pt>
                <c:pt idx="2">
                  <c:v>Аренда земли</c:v>
                </c:pt>
                <c:pt idx="3">
                  <c:v>Транспортный налог</c:v>
                </c:pt>
                <c:pt idx="4">
                  <c:v>ЕНВД</c:v>
                </c:pt>
                <c:pt idx="5">
                  <c:v>Прочие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38.299999999999997</c:v>
                </c:pt>
                <c:pt idx="1">
                  <c:v>2.1</c:v>
                </c:pt>
                <c:pt idx="2">
                  <c:v>21</c:v>
                </c:pt>
                <c:pt idx="3">
                  <c:v>7.3</c:v>
                </c:pt>
                <c:pt idx="4">
                  <c:v>8.8000000000000007</c:v>
                </c:pt>
                <c:pt idx="5">
                  <c:v>9.6999999999999993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558208"/>
        <c:axId val="69010560"/>
      </c:barChart>
      <c:catAx>
        <c:axId val="68558208"/>
        <c:scaling>
          <c:orientation val="maxMin"/>
        </c:scaling>
        <c:delete val="0"/>
        <c:axPos val="l"/>
        <c:majorTickMark val="out"/>
        <c:minorTickMark val="none"/>
        <c:tickLblPos val="nextTo"/>
        <c:crossAx val="69010560"/>
        <c:crosses val="autoZero"/>
        <c:auto val="1"/>
        <c:lblAlgn val="ctr"/>
        <c:lblOffset val="100"/>
        <c:noMultiLvlLbl val="0"/>
      </c:catAx>
      <c:valAx>
        <c:axId val="69010560"/>
        <c:scaling>
          <c:orientation val="minMax"/>
        </c:scaling>
        <c:delete val="1"/>
        <c:axPos val="t"/>
        <c:majorGridlines/>
        <c:numFmt formatCode="General" sourceLinked="1"/>
        <c:majorTickMark val="out"/>
        <c:minorTickMark val="none"/>
        <c:tickLblPos val="nextTo"/>
        <c:crossAx val="68558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492753623188406E-3"/>
                  <c:y val="0.36036036036036034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985507246376812E-3"/>
                  <c:y val="0.36711711711711703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478260869565218E-3"/>
                  <c:y val="0.35585585585585588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969873331051008E-3"/>
                  <c:y val="0.33333315599063629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544460.4</c:v>
                </c:pt>
                <c:pt idx="1">
                  <c:v>518169.1</c:v>
                </c:pt>
                <c:pt idx="2">
                  <c:v>524813.1</c:v>
                </c:pt>
                <c:pt idx="3">
                  <c:v>502303.6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0.36936936936936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492753623188406E-3"/>
                  <c:y val="0.335585408242888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971014492753624E-3"/>
                  <c:y val="0.344594594594594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46376811594203E-3"/>
                  <c:y val="0.32882882882882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544460.4</c:v>
                </c:pt>
                <c:pt idx="1">
                  <c:v>518970.5</c:v>
                </c:pt>
                <c:pt idx="2">
                  <c:v>525330.30000000005</c:v>
                </c:pt>
                <c:pt idx="3">
                  <c:v>506348.2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614912"/>
        <c:axId val="104633088"/>
        <c:axId val="0"/>
      </c:bar3DChart>
      <c:catAx>
        <c:axId val="10461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4633088"/>
        <c:crosses val="autoZero"/>
        <c:auto val="1"/>
        <c:lblAlgn val="ctr"/>
        <c:lblOffset val="100"/>
        <c:noMultiLvlLbl val="0"/>
      </c:catAx>
      <c:valAx>
        <c:axId val="104633088"/>
        <c:scaling>
          <c:orientation val="minMax"/>
          <c:min val="200"/>
        </c:scaling>
        <c:delete val="1"/>
        <c:axPos val="l"/>
        <c:numFmt formatCode="General" sourceLinked="1"/>
        <c:majorTickMark val="out"/>
        <c:minorTickMark val="none"/>
        <c:tickLblPos val="nextTo"/>
        <c:crossAx val="1046149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25143384854678E-2"/>
          <c:y val="0.13776370550190711"/>
          <c:w val="0.91819954797317005"/>
          <c:h val="0.765228831567420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(оценка)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35.700000000000003</c:v>
                </c:pt>
                <c:pt idx="1">
                  <c:v>38.299999999999997</c:v>
                </c:pt>
                <c:pt idx="2">
                  <c:v>40.9</c:v>
                </c:pt>
                <c:pt idx="3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047040"/>
        <c:axId val="6904857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rgbClr val="FF0000"/>
              </a:solidFill>
              <a:ln w="41275">
                <a:solidFill>
                  <a:srgbClr val="FF3300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(оценка)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107.28291316526608</c:v>
                </c:pt>
                <c:pt idx="2">
                  <c:v>106.78851174934726</c:v>
                </c:pt>
                <c:pt idx="3">
                  <c:v>107.57946210268949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056000"/>
        <c:axId val="69054464"/>
      </c:lineChart>
      <c:catAx>
        <c:axId val="6904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69048576"/>
        <c:crosses val="autoZero"/>
        <c:auto val="1"/>
        <c:lblAlgn val="ctr"/>
        <c:lblOffset val="100"/>
        <c:noMultiLvlLbl val="0"/>
      </c:catAx>
      <c:valAx>
        <c:axId val="690485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9047040"/>
        <c:crosses val="autoZero"/>
        <c:crossBetween val="between"/>
      </c:valAx>
      <c:valAx>
        <c:axId val="69054464"/>
        <c:scaling>
          <c:orientation val="minMax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69056000"/>
        <c:crosses val="max"/>
        <c:crossBetween val="between"/>
      </c:valAx>
      <c:catAx>
        <c:axId val="69056000"/>
        <c:scaling>
          <c:orientation val="minMax"/>
        </c:scaling>
        <c:delete val="1"/>
        <c:axPos val="b"/>
        <c:majorTickMark val="out"/>
        <c:minorTickMark val="none"/>
        <c:tickLblPos val="nextTo"/>
        <c:crossAx val="6905446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3941503839797804"/>
          <c:y val="0.92845162583843688"/>
          <c:w val="0.61993523379022064"/>
          <c:h val="5.997430008748906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25143384854678E-2"/>
          <c:y val="0.29504906346933907"/>
          <c:w val="0.91819954797317005"/>
          <c:h val="0.570153006442376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(оценка)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21.4</c:v>
                </c:pt>
                <c:pt idx="1">
                  <c:v>23.3</c:v>
                </c:pt>
                <c:pt idx="2">
                  <c:v>24.1</c:v>
                </c:pt>
                <c:pt idx="3">
                  <c:v>24.7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088384"/>
        <c:axId val="6908992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50800">
              <a:solidFill>
                <a:srgbClr val="FF3300"/>
              </a:solidFill>
            </a:ln>
          </c:spPr>
          <c:marker>
            <c:symbol val="square"/>
            <c:size val="9"/>
            <c:spPr>
              <a:solidFill>
                <a:srgbClr val="FF3300"/>
              </a:solidFill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(оценка)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108.87850467289721</c:v>
                </c:pt>
                <c:pt idx="2">
                  <c:v>103.43347639484979</c:v>
                </c:pt>
                <c:pt idx="3">
                  <c:v>102.48962655601659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109632"/>
        <c:axId val="69108096"/>
      </c:lineChart>
      <c:catAx>
        <c:axId val="6908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69089920"/>
        <c:crosses val="autoZero"/>
        <c:auto val="1"/>
        <c:lblAlgn val="ctr"/>
        <c:lblOffset val="100"/>
        <c:noMultiLvlLbl val="0"/>
      </c:catAx>
      <c:valAx>
        <c:axId val="69089920"/>
        <c:scaling>
          <c:orientation val="minMax"/>
          <c:min val="15"/>
        </c:scaling>
        <c:delete val="0"/>
        <c:axPos val="l"/>
        <c:numFmt formatCode="General" sourceLinked="1"/>
        <c:majorTickMark val="out"/>
        <c:minorTickMark val="none"/>
        <c:tickLblPos val="nextTo"/>
        <c:crossAx val="69088384"/>
        <c:crosses val="autoZero"/>
        <c:crossBetween val="between"/>
      </c:valAx>
      <c:valAx>
        <c:axId val="69108096"/>
        <c:scaling>
          <c:orientation val="minMax"/>
          <c:max val="11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69109632"/>
        <c:crosses val="max"/>
        <c:crossBetween val="between"/>
      </c:valAx>
      <c:catAx>
        <c:axId val="69109632"/>
        <c:scaling>
          <c:orientation val="minMax"/>
        </c:scaling>
        <c:delete val="1"/>
        <c:axPos val="b"/>
        <c:majorTickMark val="out"/>
        <c:minorTickMark val="none"/>
        <c:tickLblPos val="nextTo"/>
        <c:crossAx val="6910809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района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8.3000000000000007</c:v>
                </c:pt>
                <c:pt idx="1">
                  <c:v>8.8000000000000007</c:v>
                </c:pt>
                <c:pt idx="2">
                  <c:v>8.9</c:v>
                </c:pt>
                <c:pt idx="3">
                  <c:v>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69477888"/>
        <c:axId val="6947942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106.02409638554218</c:v>
                </c:pt>
                <c:pt idx="2">
                  <c:v>101.13636363636363</c:v>
                </c:pt>
                <c:pt idx="3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511424"/>
        <c:axId val="69509888"/>
      </c:lineChart>
      <c:catAx>
        <c:axId val="6947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9479424"/>
        <c:crosses val="autoZero"/>
        <c:auto val="1"/>
        <c:lblAlgn val="ctr"/>
        <c:lblOffset val="100"/>
        <c:noMultiLvlLbl val="0"/>
      </c:catAx>
      <c:valAx>
        <c:axId val="69479424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69477888"/>
        <c:crosses val="autoZero"/>
        <c:crossBetween val="between"/>
      </c:valAx>
      <c:valAx>
        <c:axId val="69509888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69511424"/>
        <c:crosses val="max"/>
        <c:crossBetween val="between"/>
      </c:valAx>
      <c:catAx>
        <c:axId val="69511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950988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67956551255939E-2"/>
          <c:y val="9.3920254913998802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района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7.3</c:v>
                </c:pt>
                <c:pt idx="1">
                  <c:v>7.3</c:v>
                </c:pt>
                <c:pt idx="2">
                  <c:v>7.9</c:v>
                </c:pt>
                <c:pt idx="3">
                  <c:v>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69575424"/>
        <c:axId val="6957696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108.21917808219179</c:v>
                </c:pt>
                <c:pt idx="3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596672"/>
        <c:axId val="69595136"/>
      </c:lineChart>
      <c:catAx>
        <c:axId val="6957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9576960"/>
        <c:crosses val="autoZero"/>
        <c:auto val="1"/>
        <c:lblAlgn val="ctr"/>
        <c:lblOffset val="100"/>
        <c:noMultiLvlLbl val="0"/>
      </c:catAx>
      <c:valAx>
        <c:axId val="69576960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69575424"/>
        <c:crosses val="autoZero"/>
        <c:crossBetween val="between"/>
      </c:valAx>
      <c:valAx>
        <c:axId val="69595136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69596672"/>
        <c:crosses val="max"/>
        <c:crossBetween val="between"/>
      </c:valAx>
      <c:catAx>
        <c:axId val="69596672"/>
        <c:scaling>
          <c:orientation val="minMax"/>
        </c:scaling>
        <c:delete val="1"/>
        <c:axPos val="b"/>
        <c:majorTickMark val="out"/>
        <c:minorTickMark val="none"/>
        <c:tickLblPos val="none"/>
        <c:crossAx val="6959513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Собственные</c:v>
                </c:pt>
                <c:pt idx="1">
                  <c:v>Дотация</c:v>
                </c:pt>
                <c:pt idx="2">
                  <c:v>Субсидии </c:v>
                </c:pt>
                <c:pt idx="3">
                  <c:v>Субвенции</c:v>
                </c:pt>
                <c:pt idx="4">
                  <c:v>Всего доходов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88.7</c:v>
                </c:pt>
                <c:pt idx="1">
                  <c:v>173.2</c:v>
                </c:pt>
                <c:pt idx="2">
                  <c:v>0.4</c:v>
                </c:pt>
                <c:pt idx="3">
                  <c:v>282.2</c:v>
                </c:pt>
                <c:pt idx="4">
                  <c:v>544.5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9900">
                <a:alpha val="76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Собственные</c:v>
                </c:pt>
                <c:pt idx="1">
                  <c:v>Дотация</c:v>
                </c:pt>
                <c:pt idx="2">
                  <c:v>Субсидии </c:v>
                </c:pt>
                <c:pt idx="3">
                  <c:v>Субвенции</c:v>
                </c:pt>
                <c:pt idx="4">
                  <c:v>Всего доходов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87.3</c:v>
                </c:pt>
                <c:pt idx="1">
                  <c:v>170.9</c:v>
                </c:pt>
                <c:pt idx="2">
                  <c:v>16.3</c:v>
                </c:pt>
                <c:pt idx="3">
                  <c:v>243.6</c:v>
                </c:pt>
                <c:pt idx="4">
                  <c:v>518.1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Собственные</c:v>
                </c:pt>
                <c:pt idx="1">
                  <c:v>Дотация</c:v>
                </c:pt>
                <c:pt idx="2">
                  <c:v>Субсидии </c:v>
                </c:pt>
                <c:pt idx="3">
                  <c:v>Субвенции</c:v>
                </c:pt>
                <c:pt idx="4">
                  <c:v>Всего доходов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4">
                  <c:v>502.4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643648"/>
        <c:axId val="70718592"/>
      </c:barChart>
      <c:catAx>
        <c:axId val="69643648"/>
        <c:scaling>
          <c:orientation val="maxMin"/>
        </c:scaling>
        <c:delete val="0"/>
        <c:axPos val="l"/>
        <c:majorTickMark val="out"/>
        <c:minorTickMark val="none"/>
        <c:tickLblPos val="nextTo"/>
        <c:crossAx val="70718592"/>
        <c:crosses val="autoZero"/>
        <c:auto val="1"/>
        <c:lblAlgn val="ctr"/>
        <c:lblOffset val="100"/>
        <c:noMultiLvlLbl val="0"/>
      </c:catAx>
      <c:valAx>
        <c:axId val="70718592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69643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220934188781957"/>
          <c:y val="2.8169014084507043E-2"/>
          <c:w val="0.76235855934674834"/>
          <c:h val="0.948356807511737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Собственные</c:v>
                </c:pt>
                <c:pt idx="1">
                  <c:v>Дотация</c:v>
                </c:pt>
                <c:pt idx="2">
                  <c:v>Субсидии </c:v>
                </c:pt>
                <c:pt idx="3">
                  <c:v>Субвенции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87.3</c:v>
                </c:pt>
                <c:pt idx="1">
                  <c:v>170.9</c:v>
                </c:pt>
                <c:pt idx="2">
                  <c:v>16.3</c:v>
                </c:pt>
                <c:pt idx="3">
                  <c:v>243.6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9900">
                <a:alpha val="76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Собственные</c:v>
                </c:pt>
                <c:pt idx="1">
                  <c:v>Дотация</c:v>
                </c:pt>
                <c:pt idx="2">
                  <c:v>Субсидии </c:v>
                </c:pt>
                <c:pt idx="3">
                  <c:v>Субвенции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91.4</c:v>
                </c:pt>
                <c:pt idx="1">
                  <c:v>170.5</c:v>
                </c:pt>
                <c:pt idx="2">
                  <c:v>17.600000000000001</c:v>
                </c:pt>
                <c:pt idx="3">
                  <c:v>245.3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Собственные</c:v>
                </c:pt>
                <c:pt idx="1">
                  <c:v>Дотация</c:v>
                </c:pt>
                <c:pt idx="2">
                  <c:v>Субсидии </c:v>
                </c:pt>
                <c:pt idx="3">
                  <c:v>Субвенции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95.5</c:v>
                </c:pt>
                <c:pt idx="1">
                  <c:v>144</c:v>
                </c:pt>
                <c:pt idx="2">
                  <c:v>18.8</c:v>
                </c:pt>
                <c:pt idx="3">
                  <c:v>244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498176"/>
        <c:axId val="95036544"/>
      </c:barChart>
      <c:catAx>
        <c:axId val="9449817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95036544"/>
        <c:crosses val="autoZero"/>
        <c:auto val="1"/>
        <c:lblAlgn val="ctr"/>
        <c:lblOffset val="100"/>
        <c:noMultiLvlLbl val="0"/>
      </c:catAx>
      <c:valAx>
        <c:axId val="95036544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4498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CC99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1.7751652571206492E-2"/>
                  <c:y val="-0.1171481930143347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489865850102071E-2"/>
                  <c:y val="6.177690803040148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Субвенции</c:v>
                </c:pt>
                <c:pt idx="1">
                  <c:v>Дотация</c:v>
                </c:pt>
                <c:pt idx="2">
                  <c:v>Собственные доходы</c:v>
                </c:pt>
                <c:pt idx="3">
                  <c:v>Субсидии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0.47</c:v>
                </c:pt>
                <c:pt idx="1">
                  <c:v>0.33</c:v>
                </c:pt>
                <c:pt idx="2">
                  <c:v>0.17</c:v>
                </c:pt>
                <c:pt idx="3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absSizeAnchor xmlns:cdr="http://schemas.openxmlformats.org/drawingml/2006/chartDrawing">
    <cdr:from>
      <cdr:x>0.17593</cdr:x>
      <cdr:y>0.12121</cdr:y>
    </cdr:from>
    <cdr:ext cx="762000" cy="533400"/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447800" y="609600"/>
          <a:ext cx="7620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/>
              </a:solidFill>
            </a:rPr>
            <a:t>138,3</a:t>
          </a:r>
          <a:r>
            <a:rPr lang="ru-RU" dirty="0" smtClean="0"/>
            <a:t>6</a:t>
          </a:r>
          <a:endParaRPr lang="ru-RU" dirty="0"/>
        </a:p>
      </cdr:txBody>
    </cdr:sp>
  </cdr:absSizeAnchor>
  <cdr:relSizeAnchor xmlns:cdr="http://schemas.openxmlformats.org/drawingml/2006/chartDrawing">
    <cdr:from>
      <cdr:x>0.37037</cdr:x>
      <cdr:y>0.29356</cdr:y>
    </cdr:from>
    <cdr:to>
      <cdr:x>0.46296</cdr:x>
      <cdr:y>0.36932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047997" y="1476372"/>
          <a:ext cx="762003" cy="38101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100,1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0.46296</cdr:x>
      <cdr:y>0.24811</cdr:y>
    </cdr:from>
    <cdr:to>
      <cdr:x>0.55556</cdr:x>
      <cdr:y>0.32386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810000" y="1247775"/>
          <a:ext cx="7620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113,7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0.08333</cdr:x>
      <cdr:y>0.20707</cdr:y>
    </cdr:from>
    <cdr:to>
      <cdr:x>0.17593</cdr:x>
      <cdr:y>0.28283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685800" y="1041400"/>
          <a:ext cx="7620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 smtClean="0">
              <a:solidFill>
                <a:schemeClr val="tx1"/>
              </a:solidFill>
            </a:rPr>
            <a:t>120,6</a:t>
          </a:r>
          <a:endParaRPr lang="ru-RU" sz="18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0.08951</cdr:x>
      <cdr:y>0.20707</cdr:y>
    </cdr:from>
    <cdr:to>
      <cdr:x>0.17284</cdr:x>
      <cdr:y>0.28283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736600" y="10414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0.56481</cdr:x>
      <cdr:y>0.38447</cdr:y>
    </cdr:from>
    <cdr:to>
      <cdr:x>0.64815</cdr:x>
      <cdr:y>0.44508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648200" y="1933577"/>
          <a:ext cx="685815" cy="30481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86,2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0.66667</cdr:x>
      <cdr:y>0.36932</cdr:y>
    </cdr:from>
    <cdr:to>
      <cdr:x>0.75</cdr:x>
      <cdr:y>0.42992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5486400" y="1857375"/>
          <a:ext cx="685800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87,3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0.75926</cdr:x>
      <cdr:y>0.35417</cdr:y>
    </cdr:from>
    <cdr:to>
      <cdr:x>0.84259</cdr:x>
      <cdr:y>0.42992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6248400" y="1781192"/>
          <a:ext cx="685779" cy="38096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91,4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0.86111</cdr:x>
      <cdr:y>0.33333</cdr:y>
    </cdr:from>
    <cdr:to>
      <cdr:x>0.94444</cdr:x>
      <cdr:y>0.40909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7086600" y="1676400"/>
          <a:ext cx="6858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95,5</a:t>
          </a:r>
          <a:endParaRPr lang="ru-RU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0.68519</cdr:x>
      <cdr:y>0.05634</cdr:y>
    </cdr:from>
    <cdr:to>
      <cdr:x>0.97222</cdr:x>
      <cdr:y>0.38028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638800" y="304800"/>
          <a:ext cx="2362200" cy="17526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i="1" dirty="0" smtClean="0">
              <a:solidFill>
                <a:schemeClr val="accent2">
                  <a:lumMod val="50000"/>
                </a:schemeClr>
              </a:solidFill>
            </a:rPr>
            <a:t>Рост доходов в сопоставимых условиях – 103,1%</a:t>
          </a:r>
          <a:endParaRPr lang="ru-RU" sz="2000" b="1" i="1" dirty="0">
            <a:solidFill>
              <a:schemeClr val="accent2">
                <a:lumMod val="50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0.33036</cdr:x>
      <cdr:y>0.01987</cdr:y>
    </cdr:from>
    <cdr:to>
      <cdr:x>0.50629</cdr:x>
      <cdr:y>0.1089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819400" y="105810"/>
          <a:ext cx="1501457" cy="47418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519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0.80556</cdr:x>
      <cdr:y>0.02968</cdr:y>
    </cdr:from>
    <cdr:to>
      <cdr:x>0.91667</cdr:x>
      <cdr:y>0.10386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629400" y="152400"/>
          <a:ext cx="914400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2"/>
              </a:solidFill>
            </a:rPr>
            <a:t>506,3</a:t>
          </a:r>
          <a:endParaRPr lang="ru-RU" sz="20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0.34821</cdr:x>
      <cdr:y>0.44513</cdr:y>
    </cdr:from>
    <cdr:to>
      <cdr:x>0.47321</cdr:x>
      <cdr:y>0.549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971800" y="2370798"/>
          <a:ext cx="1066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77,8%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0.54464</cdr:x>
      <cdr:y>0.43029</cdr:y>
    </cdr:from>
    <cdr:to>
      <cdr:x>0.67593</cdr:x>
      <cdr:y>0.549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648199" y="2291771"/>
          <a:ext cx="1120423" cy="6322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79 %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0.74107</cdr:x>
      <cdr:y>0.43029</cdr:y>
    </cdr:from>
    <cdr:to>
      <cdr:x>0.91071</cdr:x>
      <cdr:y>0.53416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324600" y="2291771"/>
          <a:ext cx="1447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79,7%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0.26786</cdr:x>
      <cdr:y>0.093</cdr:y>
    </cdr:from>
    <cdr:to>
      <cdr:x>0.34821</cdr:x>
      <cdr:y>0.16453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>
          <a:off x="2286000" y="495300"/>
          <a:ext cx="685800" cy="3810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</cdr:x>
      <cdr:y>0.12161</cdr:y>
    </cdr:from>
    <cdr:to>
      <cdr:x>0.35714</cdr:x>
      <cdr:y>0.16453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>
          <a:off x="2133600" y="647700"/>
          <a:ext cx="914400" cy="2286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0.26634</cdr:x>
      <cdr:y>0.06765</cdr:y>
    </cdr:from>
    <cdr:to>
      <cdr:x>0.38472</cdr:x>
      <cdr:y>0.14038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 rot="944729">
          <a:off x="2273029" y="360312"/>
          <a:ext cx="1010293" cy="3873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95,3%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0.25169</cdr:x>
      <cdr:y>0.16341</cdr:y>
    </cdr:from>
    <cdr:to>
      <cdr:x>0.36212</cdr:x>
      <cdr:y>0.23632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 rot="796220">
          <a:off x="2147994" y="870358"/>
          <a:ext cx="942457" cy="3883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accent2">
                  <a:lumMod val="75000"/>
                </a:schemeClr>
              </a:solidFill>
            </a:rPr>
            <a:t>103,3%</a:t>
          </a:r>
          <a:endParaRPr lang="ru-RU" sz="2000" b="1" dirty="0">
            <a:solidFill>
              <a:schemeClr val="accent2">
                <a:lumMod val="75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0.11404</cdr:x>
      <cdr:y>0.05797</cdr:y>
    </cdr:from>
    <cdr:to>
      <cdr:x>0.26316</cdr:x>
      <cdr:y>0.14493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90600" y="304800"/>
          <a:ext cx="1295400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25,2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0.33333</cdr:x>
      <cdr:y>0.13043</cdr:y>
    </cdr:from>
    <cdr:to>
      <cdr:x>0.46491</cdr:x>
      <cdr:y>0.2029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95600" y="685800"/>
          <a:ext cx="1143000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22,2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0.55263</cdr:x>
      <cdr:y>0.05797</cdr:y>
    </cdr:from>
    <cdr:to>
      <cdr:x>0.68421</cdr:x>
      <cdr:y>0.14493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800600" y="304800"/>
          <a:ext cx="1143000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25,2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0.76316</cdr:x>
      <cdr:y>0.21739</cdr:y>
    </cdr:from>
    <cdr:to>
      <cdr:x>0.88596</cdr:x>
      <cdr:y>0.30435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629400" y="1143000"/>
          <a:ext cx="1066800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18,2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0.23148</cdr:x>
      <cdr:y>0.16438</cdr:y>
    </cdr:from>
    <cdr:to>
      <cdr:x>0.34259</cdr:x>
      <cdr:y>0.21918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1905000" y="914400"/>
          <a:ext cx="914400" cy="3048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0.22243</cdr:x>
      <cdr:y>0.09499</cdr:y>
    </cdr:from>
    <cdr:to>
      <cdr:x>0.36248</cdr:x>
      <cdr:y>0.16497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20402829">
          <a:off x="1830518" y="528413"/>
          <a:ext cx="1152567" cy="389241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106,3%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0.50435</cdr:x>
      <cdr:y>0.125</cdr:y>
    </cdr:from>
    <cdr:to>
      <cdr:x>0.93043</cdr:x>
      <cdr:y>0.325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419600" y="762000"/>
          <a:ext cx="3733800" cy="1219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i="1" dirty="0" smtClean="0">
              <a:solidFill>
                <a:srgbClr val="008A3E"/>
              </a:solidFill>
            </a:rPr>
            <a:t>Темп роста совокупного размера финансовой помощи – 108%</a:t>
          </a:r>
          <a:endParaRPr lang="ru-RU" sz="2000" b="1" i="1" dirty="0">
            <a:solidFill>
              <a:srgbClr val="008A3E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3500" y="0"/>
            <a:ext cx="296068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0550"/>
            <a:ext cx="29622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3500" y="9480550"/>
            <a:ext cx="296068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13D44D-69FE-4E26-946C-E2430B2C71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23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740275"/>
            <a:ext cx="5467350" cy="449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F4F27F-90B5-4D22-A4FF-D3F327B902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9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096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7826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3419" y="4740038"/>
            <a:ext cx="5467350" cy="4809191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CC148-D15E-471D-8AF1-FE18B58ECA55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7713"/>
            <a:ext cx="4991100" cy="3743325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40275"/>
            <a:ext cx="5468938" cy="4491038"/>
          </a:xfrm>
        </p:spPr>
        <p:txBody>
          <a:bodyPr lIns="92197" tIns="46099" rIns="92197" bIns="46099"/>
          <a:lstStyle/>
          <a:p>
            <a:pPr>
              <a:lnSpc>
                <a:spcPct val="90000"/>
              </a:lnSpc>
            </a:pPr>
            <a:endParaRPr lang="ru-RU" altLang="ru-RU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824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28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955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275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92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52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376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186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30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180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32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36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408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84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000" dirty="0">
                <a:latin typeface="Times New Roman" pitchFamily="18" charset="0"/>
              </a:rPr>
              <a:t>О бюджете 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Красновишерского муниципального района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 на </a:t>
            </a:r>
            <a:r>
              <a:rPr lang="ru-RU" altLang="ru-RU" sz="4000" dirty="0" smtClean="0">
                <a:latin typeface="Times New Roman" pitchFamily="18" charset="0"/>
              </a:rPr>
              <a:t>2015 </a:t>
            </a:r>
            <a:r>
              <a:rPr lang="ru-RU" altLang="ru-RU" sz="4000" dirty="0">
                <a:latin typeface="Times New Roman" pitchFamily="18" charset="0"/>
              </a:rPr>
              <a:t>год и плановый период </a:t>
            </a:r>
            <a:r>
              <a:rPr lang="ru-RU" altLang="ru-RU" sz="4000" dirty="0" smtClean="0">
                <a:latin typeface="Times New Roman" pitchFamily="18" charset="0"/>
              </a:rPr>
              <a:t>2016-2017 </a:t>
            </a:r>
            <a:r>
              <a:rPr lang="ru-RU" altLang="ru-RU" sz="4000" dirty="0">
                <a:latin typeface="Times New Roman" pitchFamily="18" charset="0"/>
              </a:rPr>
              <a:t>годов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/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(первое чтение)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2800" b="1" dirty="0" smtClean="0"/>
              <a:t>Структура доходов бюджета района </a:t>
            </a:r>
            <a:br>
              <a:rPr lang="ru-RU" sz="2800" b="1" dirty="0" smtClean="0"/>
            </a:br>
            <a:r>
              <a:rPr lang="ru-RU" sz="2800" b="1" dirty="0" smtClean="0"/>
              <a:t>в 2014-2015 годах, млн. руб.</a:t>
            </a:r>
            <a:endParaRPr lang="ru-RU" sz="2800" b="1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74916353"/>
              </p:ext>
            </p:extLst>
          </p:nvPr>
        </p:nvGraphicFramePr>
        <p:xfrm>
          <a:off x="457200" y="9906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0683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2800" b="1" dirty="0" smtClean="0"/>
              <a:t>Структура доходов бюджета района </a:t>
            </a:r>
            <a:br>
              <a:rPr lang="ru-RU" sz="2800" b="1" dirty="0" smtClean="0"/>
            </a:br>
            <a:r>
              <a:rPr lang="ru-RU" sz="2800" b="1" dirty="0" smtClean="0"/>
              <a:t>в 2015-2017 годах, млн. руб.</a:t>
            </a:r>
            <a:endParaRPr lang="ru-RU" sz="2800" b="1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47942709"/>
              </p:ext>
            </p:extLst>
          </p:nvPr>
        </p:nvGraphicFramePr>
        <p:xfrm>
          <a:off x="457200" y="9906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9609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3200" dirty="0" smtClean="0"/>
              <a:t>Структура бюджета на 2015 год </a:t>
            </a:r>
            <a:br>
              <a:rPr lang="ru-RU" sz="3200" dirty="0" smtClean="0"/>
            </a:br>
            <a:r>
              <a:rPr lang="ru-RU" sz="3200" dirty="0" smtClean="0"/>
              <a:t>в разрезе видов доходов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86187372"/>
              </p:ext>
            </p:extLst>
          </p:nvPr>
        </p:nvGraphicFramePr>
        <p:xfrm>
          <a:off x="533400" y="12954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9126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sz="3200" dirty="0" smtClean="0"/>
              <a:t>Динамика доходов бюджета </a:t>
            </a:r>
            <a:br>
              <a:rPr lang="ru-RU" sz="3200" dirty="0" smtClean="0"/>
            </a:br>
            <a:r>
              <a:rPr lang="ru-RU" sz="3200" dirty="0" smtClean="0"/>
              <a:t>в 2014-2017 годах, млн. руб.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16524825"/>
              </p:ext>
            </p:extLst>
          </p:nvPr>
        </p:nvGraphicFramePr>
        <p:xfrm>
          <a:off x="457200" y="12954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4627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7B09-3D4F-4C99-A8D6-B85BFA741EFA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21197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ru-RU" altLang="ru-RU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1" name="Номер слайда 1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altLang="ru-RU" sz="1200">
              <a:solidFill>
                <a:srgbClr val="89898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2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228600"/>
            <a:ext cx="8229600" cy="1008063"/>
          </a:xfrm>
        </p:spPr>
        <p:txBody>
          <a:bodyPr/>
          <a:lstStyle/>
          <a:p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2015-2017 </a:t>
            </a:r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21197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458200" cy="4724400"/>
          </a:xfrm>
        </p:spPr>
        <p:txBody>
          <a:bodyPr/>
          <a:lstStyle/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- действующие расходные обязательства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обеспечение «майских» Указов Президента РФ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индексация: коммунальные услуги, заработная плата;</a:t>
            </a:r>
          </a:p>
          <a:p>
            <a:pPr algn="just"/>
            <a:r>
              <a:rPr lang="ru-RU" altLang="ru-RU" dirty="0">
                <a:latin typeface="Times New Roman" pitchFamily="18" charset="0"/>
              </a:rPr>
              <a:t>сокращение прочих </a:t>
            </a:r>
            <a:r>
              <a:rPr lang="ru-RU" altLang="ru-RU" dirty="0" smtClean="0">
                <a:latin typeface="Times New Roman" pitchFamily="18" charset="0"/>
              </a:rPr>
              <a:t>расходов на 10%, </a:t>
            </a:r>
            <a:r>
              <a:rPr lang="ru-RU" altLang="ru-RU" dirty="0">
                <a:latin typeface="Times New Roman" pitchFamily="18" charset="0"/>
              </a:rPr>
              <a:t>за исключением расходов на оплату труда и коммунальных услуг </a:t>
            </a:r>
          </a:p>
          <a:p>
            <a:pPr algn="just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77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437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Особенности формирования расходов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219200"/>
            <a:ext cx="8915400" cy="4906963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Дополнительно принимаемые обязательства:</a:t>
            </a:r>
          </a:p>
          <a:p>
            <a:pPr marL="0" indent="0">
              <a:buNone/>
            </a:pPr>
            <a:endParaRPr lang="ru-RU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Содержание крытой ледовой площадки – 6,327 млн. руб.</a:t>
            </a:r>
          </a:p>
          <a:p>
            <a:pPr marL="0" indent="0"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Налог на имущество ДШИ – 1,375 млн. руб.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4628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400" b="1" dirty="0" smtClean="0"/>
              <a:t>Динамика расходов бюджета в 2014 – 2017 гг., млн. руб.</a:t>
            </a:r>
            <a:endParaRPr lang="ru-RU" sz="24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380923"/>
              </p:ext>
            </p:extLst>
          </p:nvPr>
        </p:nvGraphicFramePr>
        <p:xfrm>
          <a:off x="304800" y="1181100"/>
          <a:ext cx="8534400" cy="532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16</a:t>
            </a:fld>
            <a:endParaRPr lang="ru-RU" alt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47800" y="1219200"/>
            <a:ext cx="1143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544,5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53000" y="1409700"/>
            <a:ext cx="1219200" cy="419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525,3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35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21E6-8066-4F38-A913-7D946A5C336B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477962"/>
          </a:xfrm>
        </p:spPr>
        <p:txBody>
          <a:bodyPr/>
          <a:lstStyle/>
          <a:p>
            <a:r>
              <a:rPr lang="ru-RU" altLang="ru-RU" sz="2800" dirty="0"/>
              <a:t>Сценарные условия развития в </a:t>
            </a:r>
            <a:r>
              <a:rPr lang="ru-RU" altLang="ru-RU" sz="2800" dirty="0" smtClean="0"/>
              <a:t>2015-2017  </a:t>
            </a:r>
            <a:r>
              <a:rPr lang="ru-RU" altLang="ru-RU" sz="2800" dirty="0" err="1"/>
              <a:t>гг</a:t>
            </a:r>
            <a:r>
              <a:rPr lang="ru-RU" altLang="ru-RU" sz="2800" dirty="0"/>
              <a:t> (темп роста к предыдущему году)</a:t>
            </a:r>
            <a:br>
              <a:rPr lang="ru-RU" altLang="ru-RU" sz="2800" dirty="0"/>
            </a:br>
            <a:endParaRPr lang="ru-RU" altLang="ru-RU" sz="2800" dirty="0"/>
          </a:p>
        </p:txBody>
      </p:sp>
      <p:graphicFrame>
        <p:nvGraphicFramePr>
          <p:cNvPr id="162970" name="Group 1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709019"/>
              </p:ext>
            </p:extLst>
          </p:nvPr>
        </p:nvGraphicFramePr>
        <p:xfrm>
          <a:off x="228600" y="1524000"/>
          <a:ext cx="8610600" cy="4038600"/>
        </p:xfrm>
        <a:graphic>
          <a:graphicData uri="http://schemas.openxmlformats.org/drawingml/2006/table">
            <a:tbl>
              <a:tblPr/>
              <a:tblGrid>
                <a:gridCol w="3481388"/>
                <a:gridCol w="1831975"/>
                <a:gridCol w="1647825"/>
                <a:gridCol w="1649412"/>
              </a:tblGrid>
              <a:tr h="1346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2015 г.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2016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2017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Теплоэнергия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Электроэнергия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106,5 %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106,9 %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105,7 %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anose="03020402040406030203" pitchFamily="66" charset="-78"/>
                        </a:rPr>
                        <a:t>Водоснабжение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106,6%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107,4%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107,9%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7E99-D786-4DA3-AE21-F59D2921DE56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250005" name="Rectangle 14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ru-RU" altLang="ru-RU" sz="3200" dirty="0">
                <a:latin typeface="Arial Cyr" charset="-52"/>
              </a:rPr>
              <a:t>Темп роста заработной платы в </a:t>
            </a:r>
            <a:r>
              <a:rPr lang="ru-RU" altLang="ru-RU" sz="3200" dirty="0" smtClean="0">
                <a:latin typeface="Arial Cyr" charset="-52"/>
              </a:rPr>
              <a:t>2015 </a:t>
            </a:r>
            <a:r>
              <a:rPr lang="ru-RU" altLang="ru-RU" sz="3200" dirty="0">
                <a:latin typeface="Arial Cyr" charset="-52"/>
              </a:rPr>
              <a:t>-</a:t>
            </a:r>
            <a:r>
              <a:rPr lang="ru-RU" altLang="ru-RU" sz="3200" dirty="0" smtClean="0">
                <a:latin typeface="Arial Cyr" charset="-52"/>
              </a:rPr>
              <a:t>2017 </a:t>
            </a:r>
            <a:r>
              <a:rPr lang="ru-RU" altLang="ru-RU" sz="3200" dirty="0">
                <a:latin typeface="Arial Cyr" charset="-52"/>
              </a:rPr>
              <a:t>гг. </a:t>
            </a:r>
            <a:endParaRPr lang="ru-RU" altLang="ru-RU" sz="3200" dirty="0"/>
          </a:p>
        </p:txBody>
      </p:sp>
      <p:graphicFrame>
        <p:nvGraphicFramePr>
          <p:cNvPr id="250118" name="Group 2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102545"/>
              </p:ext>
            </p:extLst>
          </p:nvPr>
        </p:nvGraphicFramePr>
        <p:xfrm>
          <a:off x="228600" y="762000"/>
          <a:ext cx="8686800" cy="6038640"/>
        </p:xfrm>
        <a:graphic>
          <a:graphicData uri="http://schemas.openxmlformats.org/drawingml/2006/table">
            <a:tbl>
              <a:tblPr/>
              <a:tblGrid>
                <a:gridCol w="2676525"/>
                <a:gridCol w="2047875"/>
                <a:gridCol w="1828800"/>
                <a:gridCol w="2133600"/>
              </a:tblGrid>
              <a:tr h="457200"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Динамика увеличения средней з/платы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2016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2017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</a:tr>
              <a:tr h="7651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Общее образование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27919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29985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32353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Дошкольное образование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26212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28152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30376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81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Дополнительное образование: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культура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образование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24610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23228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27950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24947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31919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26918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Культура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21338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25589</a:t>
                      </a:r>
                    </a:p>
                  </a:txBody>
                  <a:tcPr marL="36000" marR="36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30642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54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Врачи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39016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41903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45213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Ср. медперсонал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22584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24255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26171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Мл. медперсонал</a:t>
                      </a:r>
                    </a:p>
                  </a:txBody>
                  <a:tcPr marL="36000" marR="36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11021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11836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12772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330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268E78"/>
                </a:solidFill>
              </a:rPr>
              <a:t>Структура бюджета на 2015 год</a:t>
            </a:r>
            <a:endParaRPr lang="ru-RU" sz="2400" b="1" dirty="0">
              <a:solidFill>
                <a:srgbClr val="268E78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465040"/>
              </p:ext>
            </p:extLst>
          </p:nvPr>
        </p:nvGraphicFramePr>
        <p:xfrm>
          <a:off x="76200" y="762000"/>
          <a:ext cx="9448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19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9A30-620C-462F-8FE8-0FC3AF5EBA2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итоги бюджетной политики за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2013-2014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годы: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105400"/>
          </a:xfrm>
          <a:noFill/>
        </p:spPr>
        <p:txBody>
          <a:bodyPr/>
          <a:lstStyle/>
          <a:p>
            <a:pPr algn="just"/>
            <a:r>
              <a:rPr lang="ru-RU" altLang="ru-RU" dirty="0" smtClean="0">
                <a:latin typeface="Times New Roman" pitchFamily="18" charset="0"/>
              </a:rPr>
              <a:t>Выполнение «майских» Указов Президента РФ по доведению заработной платы работников бюджетной сферы </a:t>
            </a:r>
            <a:endParaRPr lang="ru-RU" altLang="ru-RU" dirty="0">
              <a:latin typeface="Times New Roman" pitchFamily="18" charset="0"/>
            </a:endParaRP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Сдача в эксплуатацию крытого катка и ДШИ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Привлечение средств краевого дорожного фонда на реконструкцию дороги «Красновишерск –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Вая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» в соотношении 5/95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Отсутствие муниципального долга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01100" cy="56356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Структура муниципального дорожного фонда, млн. руб.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078506244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923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56356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8A3E"/>
                </a:solidFill>
              </a:rPr>
              <a:t>Структура расходов бюджета на 2015 год</a:t>
            </a:r>
            <a:endParaRPr lang="ru-RU" sz="3200" b="1" dirty="0">
              <a:solidFill>
                <a:srgbClr val="008A3E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764810"/>
              </p:ext>
            </p:extLst>
          </p:nvPr>
        </p:nvGraphicFramePr>
        <p:xfrm>
          <a:off x="228600" y="990600"/>
          <a:ext cx="8839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6865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2800" b="1" dirty="0" smtClean="0"/>
              <a:t>Межбюджетное регулирование, млн. руб.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490100"/>
              </p:ext>
            </p:extLst>
          </p:nvPr>
        </p:nvGraphicFramePr>
        <p:xfrm>
          <a:off x="457200" y="9144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0031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z="2800" b="1" dirty="0" smtClean="0"/>
              <a:t>Динамика размеров дотаций из РФФПП в разрезе поселений, тыс. руб.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656951"/>
              </p:ext>
            </p:extLst>
          </p:nvPr>
        </p:nvGraphicFramePr>
        <p:xfrm>
          <a:off x="228600" y="533400"/>
          <a:ext cx="8763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55858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563562"/>
          </a:xfrm>
        </p:spPr>
        <p:txBody>
          <a:bodyPr/>
          <a:lstStyle/>
          <a:p>
            <a:r>
              <a:rPr lang="ru-RU" sz="2800" b="1" dirty="0" smtClean="0"/>
              <a:t>Динамика общих размеров дотаций в разрезе поселений, тыс. руб.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322563"/>
              </p:ext>
            </p:extLst>
          </p:nvPr>
        </p:nvGraphicFramePr>
        <p:xfrm>
          <a:off x="228600" y="533400"/>
          <a:ext cx="8763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3326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715962"/>
          </a:xfrm>
        </p:spPr>
        <p:txBody>
          <a:bodyPr/>
          <a:lstStyle/>
          <a:p>
            <a:r>
              <a:rPr lang="ru-RU" sz="2800" b="1" dirty="0" smtClean="0"/>
              <a:t>Субсидии поселениям в 2014-2015 гг., тыс. руб.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055503"/>
              </p:ext>
            </p:extLst>
          </p:nvPr>
        </p:nvGraphicFramePr>
        <p:xfrm>
          <a:off x="152400" y="1143000"/>
          <a:ext cx="8686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78929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3200" dirty="0" smtClean="0"/>
              <a:t>Субсидии на реализацию ПРП и инвестиционных проектов, тыс. руб.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232368"/>
              </p:ext>
            </p:extLst>
          </p:nvPr>
        </p:nvGraphicFramePr>
        <p:xfrm>
          <a:off x="228600" y="1143000"/>
          <a:ext cx="8610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2833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487362"/>
          </a:xfrm>
        </p:spPr>
        <p:txBody>
          <a:bodyPr/>
          <a:lstStyle/>
          <a:p>
            <a:r>
              <a:rPr lang="ru-RU" sz="2400" b="1" dirty="0" smtClean="0"/>
              <a:t>Основные характеристики бюджета на 2015-2017 гг.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579187"/>
              </p:ext>
            </p:extLst>
          </p:nvPr>
        </p:nvGraphicFramePr>
        <p:xfrm>
          <a:off x="609600" y="9906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27</a:t>
            </a:fld>
            <a:endParaRPr lang="ru-RU" alt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445108"/>
              </p:ext>
            </p:extLst>
          </p:nvPr>
        </p:nvGraphicFramePr>
        <p:xfrm>
          <a:off x="381001" y="990600"/>
          <a:ext cx="800099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599"/>
                <a:gridCol w="1295400"/>
                <a:gridCol w="1916098"/>
                <a:gridCol w="1817702"/>
                <a:gridCol w="1600200"/>
              </a:tblGrid>
              <a:tr h="381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Дефицит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801,4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517,2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4044,6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59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4ADD-85FD-402A-A2ED-3D3E3D7E658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задачи бюджетной политики на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2015-2017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годы: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  <a:noFill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</a:rPr>
              <a:t>обеспечение сбалансированности консоли-</a:t>
            </a:r>
            <a:r>
              <a:rPr lang="ru-RU" altLang="ru-RU" dirty="0" err="1">
                <a:latin typeface="Times New Roman" pitchFamily="18" charset="0"/>
              </a:rPr>
              <a:t>дированного</a:t>
            </a:r>
            <a:r>
              <a:rPr lang="ru-RU" altLang="ru-RU" dirty="0">
                <a:latin typeface="Times New Roman" pitchFamily="18" charset="0"/>
              </a:rPr>
              <a:t> бюджета района и поселений;</a:t>
            </a:r>
          </a:p>
          <a:p>
            <a:pPr algn="just">
              <a:lnSpc>
                <a:spcPct val="90000"/>
              </a:lnSpc>
            </a:pPr>
            <a:r>
              <a:rPr lang="ru-RU" altLang="ru-RU" dirty="0">
                <a:latin typeface="Times New Roman" pitchFamily="18" charset="0"/>
              </a:rPr>
              <a:t>обеспечение роста заработной платы работников МУ в соответствии </a:t>
            </a:r>
            <a:r>
              <a:rPr lang="ru-RU" altLang="ru-RU">
                <a:latin typeface="Times New Roman" pitchFamily="18" charset="0"/>
              </a:rPr>
              <a:t>с </a:t>
            </a:r>
            <a:r>
              <a:rPr lang="ru-RU" altLang="ru-RU" smtClean="0">
                <a:latin typeface="Times New Roman" pitchFamily="18" charset="0"/>
              </a:rPr>
              <a:t>Указами </a:t>
            </a:r>
            <a:r>
              <a:rPr lang="ru-RU" altLang="ru-RU" dirty="0">
                <a:latin typeface="Times New Roman" pitchFamily="18" charset="0"/>
              </a:rPr>
              <a:t>Президента РФ</a:t>
            </a:r>
          </a:p>
          <a:p>
            <a:pPr algn="just">
              <a:lnSpc>
                <a:spcPct val="90000"/>
              </a:lnSpc>
            </a:pPr>
            <a:r>
              <a:rPr lang="ru-RU" altLang="ru-RU" dirty="0"/>
              <a:t> </a:t>
            </a:r>
            <a:r>
              <a:rPr lang="ru-RU" altLang="ru-RU" dirty="0" smtClean="0">
                <a:latin typeface="Times New Roman" pitchFamily="18" charset="0"/>
              </a:rPr>
              <a:t>планирование расходов бюджета по программно-целевому методу;</a:t>
            </a:r>
            <a:endParaRPr lang="ru-RU" altLang="ru-RU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dirty="0">
                <a:latin typeface="Times New Roman" pitchFamily="18" charset="0"/>
              </a:rPr>
              <a:t>повышение налогового потенциала путем продвижения инвестиционных проектов </a:t>
            </a:r>
            <a:r>
              <a:rPr lang="ru-RU" altLang="ru-RU" dirty="0" err="1">
                <a:latin typeface="Times New Roman" pitchFamily="18" charset="0"/>
              </a:rPr>
              <a:t>КИПа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A07A-C977-4765-8DB8-F4A42F8DCAC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altLang="ru-RU" sz="4000"/>
              <a:t>Источники налоговых доходов</a:t>
            </a:r>
          </a:p>
        </p:txBody>
      </p:sp>
      <p:graphicFrame>
        <p:nvGraphicFramePr>
          <p:cNvPr id="143464" name="Group 10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05073892"/>
              </p:ext>
            </p:extLst>
          </p:nvPr>
        </p:nvGraphicFramePr>
        <p:xfrm>
          <a:off x="457200" y="838200"/>
          <a:ext cx="8229600" cy="5966146"/>
        </p:xfrm>
        <a:graphic>
          <a:graphicData uri="http://schemas.openxmlformats.org/drawingml/2006/table">
            <a:tbl>
              <a:tblPr/>
              <a:tblGrid>
                <a:gridCol w="4191000"/>
                <a:gridCol w="2057400"/>
                <a:gridCol w="1981200"/>
              </a:tblGrid>
              <a:tr h="4572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Нормативы отчислений,%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НДФЛ (поселения)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НДФЛ (межселенка)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 на имущество физических лиц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Транспортный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Акцизы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ЕСХН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ЕНВД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Земельный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altLang="ru-RU" sz="2300" b="1" dirty="0">
                <a:latin typeface="Times New Roman" pitchFamily="18" charset="0"/>
              </a:rPr>
              <a:t>Динамика налоговых и неналоговых доходов бюджета Красновишерского района, млн. руб.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5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16328648"/>
              </p:ext>
            </p:extLst>
          </p:nvPr>
        </p:nvGraphicFramePr>
        <p:xfrm>
          <a:off x="304800" y="11430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38400" y="1295400"/>
            <a:ext cx="990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171,1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78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533400"/>
          </a:xfrm>
        </p:spPr>
        <p:txBody>
          <a:bodyPr/>
          <a:lstStyle/>
          <a:p>
            <a:r>
              <a:rPr lang="ru-RU" altLang="ru-RU" sz="3200" dirty="0" smtClean="0"/>
              <a:t>Структура </a:t>
            </a:r>
            <a:r>
              <a:rPr lang="ru-RU" altLang="ru-RU" sz="3200" dirty="0"/>
              <a:t>собственных доходов, </a:t>
            </a:r>
            <a:r>
              <a:rPr lang="ru-RU" altLang="ru-RU" sz="3200" dirty="0" smtClean="0"/>
              <a:t>млн. </a:t>
            </a:r>
            <a:r>
              <a:rPr lang="ru-RU" altLang="ru-RU" sz="3200" dirty="0"/>
              <a:t>руб.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15181424"/>
              </p:ext>
            </p:extLst>
          </p:nvPr>
        </p:nvGraphicFramePr>
        <p:xfrm>
          <a:off x="152400" y="838200"/>
          <a:ext cx="8839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9118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73162"/>
          </a:xfrm>
        </p:spPr>
        <p:txBody>
          <a:bodyPr/>
          <a:lstStyle/>
          <a:p>
            <a:r>
              <a:rPr lang="ru-RU" sz="2800" dirty="0" smtClean="0"/>
              <a:t>Налоговые доходы, планируемые к поступлению в бюджет в 2015 – 2017 годах, млн. руб.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7030A0"/>
                </a:solidFill>
              </a:rPr>
              <a:t>Налог на доходы физических лиц</a:t>
            </a:r>
            <a:endParaRPr lang="ru-RU" sz="2800" b="1" u="sng" dirty="0">
              <a:solidFill>
                <a:srgbClr val="7030A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81196133"/>
              </p:ext>
            </p:extLst>
          </p:nvPr>
        </p:nvGraphicFramePr>
        <p:xfrm>
          <a:off x="533400" y="10668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4566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524000"/>
          </a:xfrm>
        </p:spPr>
        <p:txBody>
          <a:bodyPr/>
          <a:lstStyle/>
          <a:p>
            <a:r>
              <a:rPr lang="ru-RU" sz="2800" dirty="0" smtClean="0"/>
              <a:t>Налоговые доходы, планируемые к поступлению в бюджет в 2015 – 2017 годах, млн. руб.</a:t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  <a:t>Доходы от использования </a:t>
            </a:r>
            <a:b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  <a:t>муниципального имущества</a:t>
            </a:r>
            <a:endParaRPr lang="ru-RU" sz="28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14040900"/>
              </p:ext>
            </p:extLst>
          </p:nvPr>
        </p:nvGraphicFramePr>
        <p:xfrm>
          <a:off x="457200" y="609601"/>
          <a:ext cx="85344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1646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441929"/>
              </p:ext>
            </p:extLst>
          </p:nvPr>
        </p:nvGraphicFramePr>
        <p:xfrm>
          <a:off x="305272" y="1327272"/>
          <a:ext cx="8496944" cy="303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ЕНВД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3734376"/>
              </p:ext>
            </p:extLst>
          </p:nvPr>
        </p:nvGraphicFramePr>
        <p:xfrm>
          <a:off x="795906" y="4437111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27784" y="3991021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7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Налоговые доходы, планируемые к поступлению в бюджет в 2015 – 2017 </a:t>
            </a:r>
            <a:r>
              <a:rPr lang="ru-RU" sz="2400" dirty="0" smtClean="0"/>
              <a:t>годах,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4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3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14142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20145</TotalTime>
  <Words>668</Words>
  <Application>Microsoft Office PowerPoint</Application>
  <PresentationFormat>Экран (4:3)</PresentationFormat>
  <Paragraphs>248</Paragraphs>
  <Slides>27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Оформление по умолчанию</vt:lpstr>
      <vt:lpstr>О бюджете  Красновишерского муниципального района  на 2015 год и плановый период 2016-2017 годов  (первое чтение)</vt:lpstr>
      <vt:lpstr>    Основные итоги бюджетной политики за 2013-2014 годы:</vt:lpstr>
      <vt:lpstr>    Основные задачи бюджетной политики на 2015-2017 годы:</vt:lpstr>
      <vt:lpstr>Источники налоговых доходов</vt:lpstr>
      <vt:lpstr>Динамика налоговых и неналоговых доходов бюджета Красновишерского района, млн. руб.</vt:lpstr>
      <vt:lpstr>Структура собственных доходов, млн. руб.</vt:lpstr>
      <vt:lpstr>Налоговые доходы, планируемые к поступлению в бюджет в 2015 – 2017 годах, млн. руб.  Налог на доходы физических лиц</vt:lpstr>
      <vt:lpstr>Налоговые доходы, планируемые к поступлению в бюджет в 2015 – 2017 годах, млн. руб. Доходы от использования  муниципального имущества</vt:lpstr>
      <vt:lpstr>Презентация PowerPoint</vt:lpstr>
      <vt:lpstr>Структура доходов бюджета района  в 2014-2015 годах, млн. руб.</vt:lpstr>
      <vt:lpstr>Структура доходов бюджета района  в 2015-2017 годах, млн. руб.</vt:lpstr>
      <vt:lpstr>Структура бюджета на 2015 год  в разрезе видов доходов</vt:lpstr>
      <vt:lpstr>Динамика доходов бюджета  в 2014-2017 годах, млн. руб.</vt:lpstr>
      <vt:lpstr>Основные подходы к формированию расходов бюджета на 2015-2017 годы</vt:lpstr>
      <vt:lpstr>Особенности формирования расходов</vt:lpstr>
      <vt:lpstr>Динамика расходов бюджета в 2014 – 2017 гг., млн. руб.</vt:lpstr>
      <vt:lpstr>Сценарные условия развития в 2015-2017  гг (темп роста к предыдущему году) </vt:lpstr>
      <vt:lpstr>Темп роста заработной платы в 2015 -2017 гг. </vt:lpstr>
      <vt:lpstr>Структура бюджета на 2015 год</vt:lpstr>
      <vt:lpstr>Структура муниципального дорожного фонда, млн. руб.</vt:lpstr>
      <vt:lpstr>Структура расходов бюджета на 2015 год</vt:lpstr>
      <vt:lpstr>Межбюджетное регулирование, млн. руб.</vt:lpstr>
      <vt:lpstr>Динамика размеров дотаций из РФФПП в разрезе поселений, тыс. руб.</vt:lpstr>
      <vt:lpstr>Динамика общих размеров дотаций в разрезе поселений, тыс. руб.</vt:lpstr>
      <vt:lpstr>Субсидии поселениям в 2014-2015 гг., тыс. руб.</vt:lpstr>
      <vt:lpstr>Субсидии на реализацию ПРП и инвестиционных проектов, тыс. руб.</vt:lpstr>
      <vt:lpstr>Основные характеристики бюджета на 2015-2017 гг.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745</cp:revision>
  <cp:lastPrinted>1601-01-01T00:00:00Z</cp:lastPrinted>
  <dcterms:created xsi:type="dcterms:W3CDTF">1601-01-01T00:00:00Z</dcterms:created>
  <dcterms:modified xsi:type="dcterms:W3CDTF">2014-11-27T07:36:39Z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