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3.xml" ContentType="application/vnd.openxmlformats-officedocument.presentationml.notesSlide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drawings/drawing2.xml" ContentType="application/vnd.openxmlformats-officedocument.drawingml.chartshapes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drawings/drawing3.xml" ContentType="application/vnd.openxmlformats-officedocument.drawingml.chartshapes+xml"/>
  <Override PartName="/ppt/notesSlides/notesSlide4.xml" ContentType="application/vnd.openxmlformats-officedocument.presentationml.notesSlide+xml"/>
  <Override PartName="/ppt/charts/chart11.xml" ContentType="application/vnd.openxmlformats-officedocument.drawingml.chart+xml"/>
  <Override PartName="/ppt/drawings/drawing4.xml" ContentType="application/vnd.openxmlformats-officedocument.drawingml.chartshapes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drawings/drawing5.xml" ContentType="application/vnd.openxmlformats-officedocument.drawingml.chartshapes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drawings/drawing6.xml" ContentType="application/vnd.openxmlformats-officedocument.drawingml.chartshapes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drawings/drawing7.xml" ContentType="application/vnd.openxmlformats-officedocument.drawingml.chartshapes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ppt/charts/chart20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326" r:id="rId2"/>
    <p:sldId id="310" r:id="rId3"/>
    <p:sldId id="307" r:id="rId4"/>
    <p:sldId id="364" r:id="rId5"/>
    <p:sldId id="365" r:id="rId6"/>
    <p:sldId id="367" r:id="rId7"/>
    <p:sldId id="369" r:id="rId8"/>
    <p:sldId id="373" r:id="rId9"/>
    <p:sldId id="366" r:id="rId10"/>
    <p:sldId id="374" r:id="rId11"/>
    <p:sldId id="390" r:id="rId12"/>
    <p:sldId id="376" r:id="rId13"/>
    <p:sldId id="388" r:id="rId14"/>
    <p:sldId id="387" r:id="rId15"/>
    <p:sldId id="378" r:id="rId16"/>
    <p:sldId id="325" r:id="rId17"/>
    <p:sldId id="377" r:id="rId18"/>
    <p:sldId id="379" r:id="rId19"/>
    <p:sldId id="380" r:id="rId20"/>
    <p:sldId id="382" r:id="rId21"/>
    <p:sldId id="381" r:id="rId22"/>
    <p:sldId id="383" r:id="rId23"/>
    <p:sldId id="384" r:id="rId24"/>
    <p:sldId id="385" r:id="rId25"/>
    <p:sldId id="389" r:id="rId26"/>
    <p:sldId id="386" r:id="rId27"/>
  </p:sldIdLst>
  <p:sldSz cx="9144000" cy="6858000" type="screen4x3"/>
  <p:notesSz cx="6761163" cy="9942513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99FF"/>
    <a:srgbClr val="FF9900"/>
    <a:srgbClr val="FFE285"/>
    <a:srgbClr val="CCFFFF"/>
    <a:srgbClr val="008A3E"/>
    <a:srgbClr val="CCCCFF"/>
    <a:srgbClr val="268E78"/>
    <a:srgbClr val="FFDE75"/>
    <a:srgbClr val="FF3300"/>
    <a:srgbClr val="66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369" autoAdjust="0"/>
    <p:restoredTop sz="90720" autoAdjust="0"/>
  </p:normalViewPr>
  <p:slideViewPr>
    <p:cSldViewPr>
      <p:cViewPr>
        <p:scale>
          <a:sx n="100" d="100"/>
          <a:sy n="100" d="100"/>
        </p:scale>
        <p:origin x="-192" y="-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D:\&#1052;&#1086;&#1080;%20&#1076;&#1086;&#1082;&#1091;&#1084;&#1077;&#1085;&#1090;&#1099;\&#1041;&#1102;&#1076;&#1078;&#1077;&#1090;%202015-2017\&#1050;&#1085;&#1080;&#1075;&#1072;1.xlsx" TargetMode="External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Microsoft_Excel_Worksheet9.xlsx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Microsoft_Excel_Worksheet10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package" Target="../embeddings/Microsoft_Excel_Worksheet12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1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package" Target="../embeddings/Microsoft_Excel_Worksheet14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5.xlsx"/></Relationships>
</file>

<file path=ppt/charts/_rels/chart1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.xml"/><Relationship Id="rId1" Type="http://schemas.openxmlformats.org/officeDocument/2006/relationships/package" Target="../embeddings/Microsoft_Excel_Worksheet16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7.xlsx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8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9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3.8249732672304852E-2"/>
          <c:y val="4.709068056633766E-2"/>
          <c:w val="0.93397248954991741"/>
          <c:h val="0.82557166149685834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Лист1!$A$3</c:f>
              <c:strCache>
                <c:ptCount val="1"/>
                <c:pt idx="0">
                  <c:v>Неналоговые</c:v>
                </c:pt>
              </c:strCache>
            </c:strRef>
          </c:tx>
          <c:spPr>
            <a:solidFill>
              <a:schemeClr val="accent3">
                <a:lumMod val="50000"/>
              </a:schemeClr>
            </a:solidFill>
          </c:spPr>
          <c:invertIfNegative val="0"/>
          <c:cat>
            <c:numRef>
              <c:f>Лист1!$B$1:$E$1</c:f>
              <c:numCache>
                <c:formatCode>General</c:formatCode>
                <c:ptCount val="4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</c:numCache>
            </c:numRef>
          </c:cat>
          <c:val>
            <c:numRef>
              <c:f>Лист1!$B$3:$E$3</c:f>
              <c:numCache>
                <c:formatCode>General</c:formatCode>
                <c:ptCount val="4"/>
                <c:pt idx="0">
                  <c:v>27.4</c:v>
                </c:pt>
                <c:pt idx="1">
                  <c:v>25.8</c:v>
                </c:pt>
                <c:pt idx="2">
                  <c:v>26.3</c:v>
                </c:pt>
                <c:pt idx="3">
                  <c:v>27.3</c:v>
                </c:pt>
              </c:numCache>
            </c:numRef>
          </c:val>
        </c:ser>
        <c:ser>
          <c:idx val="1"/>
          <c:order val="1"/>
          <c:tx>
            <c:strRef>
              <c:f>Лист1!$A$2</c:f>
              <c:strCache>
                <c:ptCount val="1"/>
                <c:pt idx="0">
                  <c:v>Налоговые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cat>
            <c:numRef>
              <c:f>Лист1!$B$1:$E$1</c:f>
              <c:numCache>
                <c:formatCode>General</c:formatCode>
                <c:ptCount val="4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</c:numCache>
            </c:numRef>
          </c:cat>
          <c:val>
            <c:numRef>
              <c:f>Лист1!$B$2:$E$2</c:f>
              <c:numCache>
                <c:formatCode>General</c:formatCode>
                <c:ptCount val="4"/>
                <c:pt idx="0">
                  <c:v>60</c:v>
                </c:pt>
                <c:pt idx="1">
                  <c:v>60.9</c:v>
                </c:pt>
                <c:pt idx="2">
                  <c:v>66</c:v>
                </c:pt>
                <c:pt idx="3">
                  <c:v>67.900000000000006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74435200"/>
        <c:axId val="74436992"/>
        <c:axId val="0"/>
      </c:bar3DChart>
      <c:catAx>
        <c:axId val="744352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 b="1" i="0" baseline="0"/>
            </a:pPr>
            <a:endParaRPr lang="ru-RU"/>
          </a:p>
        </c:txPr>
        <c:crossAx val="74436992"/>
        <c:crosses val="autoZero"/>
        <c:auto val="1"/>
        <c:lblAlgn val="ctr"/>
        <c:lblOffset val="100"/>
        <c:noMultiLvlLbl val="0"/>
      </c:catAx>
      <c:valAx>
        <c:axId val="74436992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74435200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400" b="1" i="0" baseline="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spPr>
              <a:solidFill>
                <a:schemeClr val="accent3">
                  <a:lumMod val="90000"/>
                </a:schemeClr>
              </a:solidFill>
            </c:spPr>
            <c:txPr>
              <a:bodyPr rot="-5400000" vert="horz"/>
              <a:lstStyle/>
              <a:p>
                <a:pPr>
                  <a:defRPr sz="20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544.5</c:v>
                </c:pt>
                <c:pt idx="1">
                  <c:v>517</c:v>
                </c:pt>
                <c:pt idx="2">
                  <c:v>525.4</c:v>
                </c:pt>
                <c:pt idx="3">
                  <c:v>504.9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80179584"/>
        <c:axId val="80181888"/>
        <c:axId val="0"/>
      </c:bar3DChart>
      <c:catAx>
        <c:axId val="801795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400" b="1"/>
            </a:pPr>
            <a:endParaRPr lang="ru-RU"/>
          </a:p>
        </c:txPr>
        <c:crossAx val="80181888"/>
        <c:crosses val="autoZero"/>
        <c:auto val="1"/>
        <c:lblAlgn val="ctr"/>
        <c:lblOffset val="100"/>
        <c:noMultiLvlLbl val="0"/>
      </c:catAx>
      <c:valAx>
        <c:axId val="80181888"/>
        <c:scaling>
          <c:orientation val="minMax"/>
          <c:max val="545"/>
          <c:min val="300"/>
        </c:scaling>
        <c:delete val="1"/>
        <c:axPos val="l"/>
        <c:numFmt formatCode="General" sourceLinked="0"/>
        <c:majorTickMark val="out"/>
        <c:minorTickMark val="none"/>
        <c:tickLblPos val="nextTo"/>
        <c:crossAx val="8017958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0974409448818897E-2"/>
          <c:y val="7.1535015639131571E-3"/>
          <c:w val="0.96604938271604934"/>
          <c:h val="0.79108794887727008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Программные расходы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cat>
            <c:strRef>
              <c:f>Лист1!$A$2:$A$5</c:f>
              <c:strCache>
                <c:ptCount val="4"/>
                <c:pt idx="0">
                  <c:v>2014 (перв.)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1">
                  <c:v>401.4</c:v>
                </c:pt>
                <c:pt idx="2">
                  <c:v>406.5</c:v>
                </c:pt>
                <c:pt idx="3">
                  <c:v>390.1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Непрограммные расходы</c:v>
                </c:pt>
              </c:strCache>
            </c:strRef>
          </c:tx>
          <c:spPr>
            <a:solidFill>
              <a:srgbClr val="00B0F0"/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cat>
            <c:strRef>
              <c:f>Лист1!$A$2:$A$5</c:f>
              <c:strCache>
                <c:ptCount val="4"/>
                <c:pt idx="0">
                  <c:v>2014 (перв.)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544.5</c:v>
                </c:pt>
                <c:pt idx="1">
                  <c:v>115.6</c:v>
                </c:pt>
                <c:pt idx="2">
                  <c:v>112.3</c:v>
                </c:pt>
                <c:pt idx="3">
                  <c:v>103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01688064"/>
        <c:axId val="101689600"/>
        <c:axId val="0"/>
      </c:bar3DChart>
      <c:catAx>
        <c:axId val="1016880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000" b="1"/>
            </a:pPr>
            <a:endParaRPr lang="ru-RU"/>
          </a:p>
        </c:txPr>
        <c:crossAx val="101689600"/>
        <c:crosses val="autoZero"/>
        <c:auto val="1"/>
        <c:lblAlgn val="ctr"/>
        <c:lblOffset val="100"/>
        <c:noMultiLvlLbl val="0"/>
      </c:catAx>
      <c:valAx>
        <c:axId val="101689600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01688064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7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5.1576607611548558E-2"/>
          <c:w val="0.95409604519774016"/>
          <c:h val="0.92999255160672478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</c:spPr>
          <c:explosion val="25"/>
          <c:dPt>
            <c:idx val="0"/>
            <c:bubble3D val="0"/>
            <c:spPr>
              <a:solidFill>
                <a:schemeClr val="accent3">
                  <a:lumMod val="75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</c:dPt>
          <c:dPt>
            <c:idx val="1"/>
            <c:bubble3D val="0"/>
            <c:spPr>
              <a:solidFill>
                <a:schemeClr val="accent2">
                  <a:lumMod val="75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</c:dPt>
          <c:dPt>
            <c:idx val="2"/>
            <c:bubble3D val="0"/>
            <c:spPr>
              <a:solidFill>
                <a:srgbClr val="FF9900"/>
              </a:solidFill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</c:dPt>
          <c:dPt>
            <c:idx val="3"/>
            <c:bubble3D val="0"/>
            <c:spPr>
              <a:solidFill>
                <a:srgbClr val="FF0000"/>
              </a:solidFill>
            </c:spPr>
          </c:dPt>
          <c:dPt>
            <c:idx val="4"/>
            <c:bubble3D val="0"/>
            <c:spPr>
              <a:solidFill>
                <a:srgbClr val="CC99FF"/>
              </a:solidFill>
            </c:spPr>
          </c:dPt>
          <c:dPt>
            <c:idx val="5"/>
            <c:bubble3D val="0"/>
            <c:spPr>
              <a:solidFill>
                <a:schemeClr val="accent6">
                  <a:lumMod val="40000"/>
                  <a:lumOff val="60000"/>
                </a:schemeClr>
              </a:solidFill>
            </c:spPr>
          </c:dPt>
          <c:dPt>
            <c:idx val="6"/>
            <c:bubble3D val="0"/>
            <c:spPr>
              <a:solidFill>
                <a:srgbClr val="7030A0"/>
              </a:solidFill>
            </c:spPr>
          </c:dPt>
          <c:dLbls>
            <c:dLbl>
              <c:idx val="0"/>
              <c:layout>
                <c:manualLayout>
                  <c:x val="0.27723975531284395"/>
                  <c:y val="-3.7499999999999999E-2"/>
                </c:manualLayout>
              </c:layout>
              <c:numFmt formatCode="0.0%" sourceLinked="0"/>
              <c:spPr/>
              <c:txPr>
                <a:bodyPr/>
                <a:lstStyle/>
                <a:p>
                  <a:pPr>
                    <a:defRPr sz="1800"/>
                  </a:pPr>
                  <a:endParaRPr lang="ru-RU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1.4124293785310734E-3"/>
                  <c:y val="0.26239796587926512"/>
                </c:manualLayout>
              </c:layout>
              <c:numFmt formatCode="0.0%" sourceLinked="0"/>
              <c:spPr/>
              <c:txPr>
                <a:bodyPr/>
                <a:lstStyle/>
                <a:p>
                  <a:pPr>
                    <a:defRPr sz="1800"/>
                  </a:pPr>
                  <a:endParaRPr lang="ru-RU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-4.2575565151130305E-2"/>
                  <c:y val="6.4630577427821523E-2"/>
                </c:manualLayout>
              </c:layout>
              <c:numFmt formatCode="0.0%" sourceLinked="0"/>
              <c:spPr/>
              <c:txPr>
                <a:bodyPr/>
                <a:lstStyle/>
                <a:p>
                  <a:pPr>
                    <a:defRPr sz="1800"/>
                  </a:pPr>
                  <a:endParaRPr lang="ru-RU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5.3925789518245705E-2"/>
                  <c:y val="-9.7154471544715452E-3"/>
                </c:manualLayout>
              </c:layout>
              <c:numFmt formatCode="0.0%" sourceLinked="0"/>
              <c:spPr/>
              <c:txPr>
                <a:bodyPr/>
                <a:lstStyle/>
                <a:p>
                  <a:pPr>
                    <a:defRPr sz="1800"/>
                  </a:pPr>
                  <a:endParaRPr lang="ru-RU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0.17389922529845059"/>
                  <c:y val="0"/>
                </c:manualLayout>
              </c:layout>
              <c:numFmt formatCode="0.0%" sourceLinked="0"/>
              <c:spPr/>
              <c:txPr>
                <a:bodyPr/>
                <a:lstStyle/>
                <a:p>
                  <a:pPr>
                    <a:defRPr sz="1800"/>
                  </a:pPr>
                  <a:endParaRPr lang="ru-RU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5"/>
              <c:layout>
                <c:manualLayout>
                  <c:x val="2.2546355092710184E-2"/>
                  <c:y val="-1.0416666666666663E-2"/>
                </c:manualLayout>
              </c:layout>
              <c:numFmt formatCode="0.0%" sourceLinked="0"/>
              <c:spPr/>
              <c:txPr>
                <a:bodyPr/>
                <a:lstStyle/>
                <a:p>
                  <a:pPr>
                    <a:defRPr sz="1800"/>
                  </a:pPr>
                  <a:endParaRPr lang="ru-RU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6"/>
              <c:layout>
                <c:manualLayout>
                  <c:x val="-3.948252688172043E-2"/>
                  <c:y val="-6.9113681102362198E-2"/>
                </c:manualLayout>
              </c:layout>
              <c:numFmt formatCode="0.0%" sourceLinked="0"/>
              <c:spPr/>
              <c:txPr>
                <a:bodyPr/>
                <a:lstStyle/>
                <a:p>
                  <a:pPr>
                    <a:defRPr sz="1800"/>
                  </a:pPr>
                  <a:endParaRPr lang="ru-RU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</c:dLbl>
            <c:numFmt formatCode="0.0%" sourceLinked="0"/>
            <c:txPr>
              <a:bodyPr/>
              <a:lstStyle/>
              <a:p>
                <a:pPr>
                  <a:defRPr sz="2000"/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Лист1!$A$2:$A$8</c:f>
              <c:strCache>
                <c:ptCount val="7"/>
                <c:pt idx="0">
                  <c:v>Развитие образования</c:v>
                </c:pt>
                <c:pt idx="1">
                  <c:v>Развитие культуры</c:v>
                </c:pt>
                <c:pt idx="2">
                  <c:v>Семья и дети Вишеры</c:v>
                </c:pt>
                <c:pt idx="3">
                  <c:v>Экономическое развитие</c:v>
                </c:pt>
                <c:pt idx="4">
                  <c:v>Развитие транспортной системы</c:v>
                </c:pt>
                <c:pt idx="5">
                  <c:v>Непрограммные </c:v>
                </c:pt>
                <c:pt idx="6">
                  <c:v>Прочие программы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315.89999999999998</c:v>
                </c:pt>
                <c:pt idx="1">
                  <c:v>26.9</c:v>
                </c:pt>
                <c:pt idx="2">
                  <c:v>24.6</c:v>
                </c:pt>
                <c:pt idx="3">
                  <c:v>2.4</c:v>
                </c:pt>
                <c:pt idx="4">
                  <c:v>26.3</c:v>
                </c:pt>
                <c:pt idx="5">
                  <c:v>115.6</c:v>
                </c:pt>
                <c:pt idx="6">
                  <c:v>5.3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Содержание</c:v>
                </c:pt>
              </c:strCache>
            </c:strRef>
          </c:tx>
          <c:spPr>
            <a:solidFill>
              <a:srgbClr val="00B0F0"/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cat>
            <c:numRef>
              <c:f>Лист1!$A$2:$A$5</c:f>
              <c:numCache>
                <c:formatCode>General</c:formatCode>
                <c:ptCount val="4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10</c:v>
                </c:pt>
                <c:pt idx="1">
                  <c:v>10.5</c:v>
                </c:pt>
                <c:pt idx="2">
                  <c:v>11.9</c:v>
                </c:pt>
                <c:pt idx="3">
                  <c:v>11.9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Ремонт</c:v>
                </c:pt>
              </c:strCache>
            </c:strRef>
          </c:tx>
          <c:spPr>
            <a:solidFill>
              <a:srgbClr val="FFC000"/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cat>
            <c:numRef>
              <c:f>Лист1!$A$2:$A$5</c:f>
              <c:numCache>
                <c:formatCode>General</c:formatCode>
                <c:ptCount val="4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</c:numCache>
            </c:num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5.9</c:v>
                </c:pt>
                <c:pt idx="1">
                  <c:v>3</c:v>
                </c:pt>
                <c:pt idx="2">
                  <c:v>14.1</c:v>
                </c:pt>
                <c:pt idx="3">
                  <c:v>8.6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Реконструкция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cat>
            <c:numRef>
              <c:f>Лист1!$A$2:$A$5</c:f>
              <c:numCache>
                <c:formatCode>General</c:formatCode>
                <c:ptCount val="4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</c:numCache>
            </c:num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8.8000000000000007</c:v>
                </c:pt>
                <c:pt idx="1">
                  <c:v>9.9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Переправы</c:v>
                </c:pt>
              </c:strCache>
            </c:strRef>
          </c:tx>
          <c:spPr>
            <a:solidFill>
              <a:srgbClr val="CC99FF"/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cat>
            <c:numRef>
              <c:f>Лист1!$A$2:$A$5</c:f>
              <c:numCache>
                <c:formatCode>General</c:formatCode>
                <c:ptCount val="4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</c:numCache>
            </c:numRef>
          </c:cat>
          <c:val>
            <c:numRef>
              <c:f>Лист1!$E$2:$E$5</c:f>
              <c:numCache>
                <c:formatCode>General</c:formatCode>
                <c:ptCount val="4"/>
                <c:pt idx="0">
                  <c:v>0.6</c:v>
                </c:pt>
                <c:pt idx="1">
                  <c:v>0.6</c:v>
                </c:pt>
                <c:pt idx="2">
                  <c:v>0.6</c:v>
                </c:pt>
                <c:pt idx="3">
                  <c:v>0.6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91868160"/>
        <c:axId val="92353664"/>
        <c:axId val="0"/>
      </c:bar3DChart>
      <c:catAx>
        <c:axId val="918681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000" b="1"/>
            </a:pPr>
            <a:endParaRPr lang="ru-RU"/>
          </a:p>
        </c:txPr>
        <c:crossAx val="92353664"/>
        <c:crosses val="autoZero"/>
        <c:auto val="1"/>
        <c:lblAlgn val="ctr"/>
        <c:lblOffset val="100"/>
        <c:noMultiLvlLbl val="0"/>
      </c:catAx>
      <c:valAx>
        <c:axId val="92353664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91868160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3764367816091954E-2"/>
          <c:y val="4.0277690288713919E-2"/>
          <c:w val="0.90804597701149425"/>
          <c:h val="0.88833350831146107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rgbClr val="FF9900"/>
            </a:solidFill>
            <a:effectLst/>
            <a:scene3d>
              <a:camera prst="orthographicFront"/>
              <a:lightRig rig="threePt" dir="t"/>
            </a:scene3d>
            <a:sp3d>
              <a:bevelT w="101600" h="101600"/>
              <a:bevelB w="101600" h="101600"/>
            </a:sp3d>
          </c:spPr>
          <c:explosion val="25"/>
          <c:dPt>
            <c:idx val="1"/>
            <c:bubble3D val="0"/>
            <c:spPr>
              <a:solidFill>
                <a:srgbClr val="00B050"/>
              </a:solidFill>
              <a:effectLst/>
              <a:scene3d>
                <a:camera prst="orthographicFront"/>
                <a:lightRig rig="threePt" dir="t"/>
              </a:scene3d>
              <a:sp3d>
                <a:bevelT w="101600" h="101600"/>
                <a:bevelB w="101600" h="101600"/>
              </a:sp3d>
            </c:spPr>
          </c:dPt>
          <c:dLbls>
            <c:dLbl>
              <c:idx val="0"/>
              <c:layout>
                <c:manualLayout>
                  <c:x val="-2.1357113346942742E-2"/>
                  <c:y val="-0.61081034025245018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-7.1772747156605421E-2"/>
                  <c:y val="0.4233052722702329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numFmt formatCode="0.0%" sourceLinked="0"/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Расходы социальной направленности</c:v>
                </c:pt>
                <c:pt idx="1">
                  <c:v>Прочие расходы</c:v>
                </c:pt>
              </c:strCache>
            </c:strRef>
          </c:cat>
          <c:val>
            <c:numRef>
              <c:f>Лист1!$B$2:$B$3</c:f>
              <c:numCache>
                <c:formatCode>0.0%</c:formatCode>
                <c:ptCount val="2"/>
                <c:pt idx="0">
                  <c:v>0.71399999999999997</c:v>
                </c:pt>
                <c:pt idx="1">
                  <c:v>0.28000000000000003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FFC000"/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dLbl>
              <c:idx val="0"/>
              <c:layout>
                <c:manualLayout>
                  <c:x val="7.716049382716049E-3"/>
                  <c:y val="-0.41314553990610325"/>
                </c:manualLayout>
              </c:layout>
              <c:spPr/>
              <c:txPr>
                <a:bodyPr/>
                <a:lstStyle/>
                <a:p>
                  <a:pPr>
                    <a:defRPr sz="2000"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5432098765432098E-2"/>
                  <c:y val="-0.42253521126760563"/>
                </c:manualLayout>
              </c:layout>
              <c:spPr/>
              <c:txPr>
                <a:bodyPr/>
                <a:lstStyle/>
                <a:p>
                  <a:pPr>
                    <a:defRPr sz="2000"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3148148148148147E-2"/>
                  <c:y val="-0.43427230046948356"/>
                </c:manualLayout>
              </c:layout>
              <c:spPr/>
              <c:txPr>
                <a:bodyPr/>
                <a:lstStyle/>
                <a:p>
                  <a:pPr>
                    <a:defRPr sz="2000"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0802469135802469E-2"/>
                  <c:y val="-0.44366197183098594"/>
                </c:manualLayout>
              </c:layout>
              <c:spPr/>
              <c:txPr>
                <a:bodyPr/>
                <a:lstStyle/>
                <a:p>
                  <a:pPr>
                    <a:defRPr sz="2000"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0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25.6</c:v>
                </c:pt>
                <c:pt idx="1">
                  <c:v>27.4</c:v>
                </c:pt>
                <c:pt idx="2">
                  <c:v>27.5</c:v>
                </c:pt>
                <c:pt idx="3">
                  <c:v>27.9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44107392"/>
        <c:axId val="144108928"/>
        <c:axId val="0"/>
      </c:bar3DChart>
      <c:catAx>
        <c:axId val="1441073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000" b="1"/>
            </a:pPr>
            <a:endParaRPr lang="ru-RU"/>
          </a:p>
        </c:txPr>
        <c:crossAx val="144108928"/>
        <c:crosses val="autoZero"/>
        <c:auto val="1"/>
        <c:lblAlgn val="ctr"/>
        <c:lblOffset val="100"/>
        <c:noMultiLvlLbl val="0"/>
      </c:catAx>
      <c:valAx>
        <c:axId val="144108928"/>
        <c:scaling>
          <c:orientation val="minMax"/>
          <c:min val="0"/>
        </c:scaling>
        <c:delete val="1"/>
        <c:axPos val="l"/>
        <c:numFmt formatCode="General" sourceLinked="1"/>
        <c:majorTickMark val="out"/>
        <c:minorTickMark val="none"/>
        <c:tickLblPos val="nextTo"/>
        <c:crossAx val="144107392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rgbClr val="CCCCFF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layout>
                <c:manualLayout>
                  <c:x val="6.1728395061728392E-3"/>
                  <c:y val="0.23555555555555555"/>
                </c:manualLayout>
              </c:layout>
              <c:numFmt formatCode="#,##0" sourceLinked="0"/>
              <c:spPr/>
              <c:txPr>
                <a:bodyPr rot="-5400000" vert="horz" anchor="ctr" anchorCtr="0"/>
                <a:lstStyle/>
                <a:p>
                  <a:pPr>
                    <a:defRPr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0864197530864196E-3"/>
                  <c:y val="0.17333333333333334"/>
                </c:manualLayout>
              </c:layout>
              <c:tx>
                <c:rich>
                  <a:bodyPr rot="-5400000" vert="horz" anchor="ctr" anchorCtr="0"/>
                  <a:lstStyle/>
                  <a:p>
                    <a:pPr>
                      <a:defRPr b="1"/>
                    </a:pPr>
                    <a:r>
                      <a:rPr lang="en-US" b="1" dirty="0"/>
                      <a:t>6293</a:t>
                    </a:r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0802469135802526E-2"/>
                  <c:y val="0.10444444444444445"/>
                </c:manualLayout>
              </c:layout>
              <c:spPr/>
              <c:txPr>
                <a:bodyPr rot="-5400000" vert="horz" anchor="ctr" anchorCtr="0"/>
                <a:lstStyle/>
                <a:p>
                  <a:pPr>
                    <a:defRPr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9.2592592592592587E-3"/>
                  <c:y val="0.13555555555555557"/>
                </c:manualLayout>
              </c:layout>
              <c:spPr/>
              <c:txPr>
                <a:bodyPr rot="-5400000" vert="horz" anchor="ctr" anchorCtr="0"/>
                <a:lstStyle/>
                <a:p>
                  <a:pPr>
                    <a:defRPr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7.7160493827159362E-3"/>
                  <c:y val="0.1111111111111111"/>
                </c:manualLayout>
              </c:layout>
              <c:spPr/>
              <c:txPr>
                <a:bodyPr rot="-5400000" vert="horz" anchor="ctr" anchorCtr="0"/>
                <a:lstStyle/>
                <a:p>
                  <a:pPr>
                    <a:defRPr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 rot="-5400000" vert="horz" anchor="ctr" anchorCtr="0"/>
              <a:lstStyle/>
              <a:p>
                <a:pPr>
                  <a:defRPr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Красновиш. ГП</c:v>
                </c:pt>
                <c:pt idx="1">
                  <c:v>В-Язьвинское СП</c:v>
                </c:pt>
                <c:pt idx="2">
                  <c:v>В/горское СП</c:v>
                </c:pt>
                <c:pt idx="3">
                  <c:v>У-Язьвинское СП</c:v>
                </c:pt>
                <c:pt idx="4">
                  <c:v>Вайское СП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9980</c:v>
                </c:pt>
                <c:pt idx="1">
                  <c:v>6293</c:v>
                </c:pt>
                <c:pt idx="2">
                  <c:v>2159</c:v>
                </c:pt>
                <c:pt idx="3">
                  <c:v>4022</c:v>
                </c:pt>
                <c:pt idx="4">
                  <c:v>3160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layout>
                <c:manualLayout>
                  <c:x val="6.1728395061728392E-3"/>
                  <c:y val="0.26444444444444443"/>
                </c:manualLayout>
              </c:layout>
              <c:numFmt formatCode="#,##0" sourceLinked="0"/>
              <c:spPr/>
              <c:txPr>
                <a:bodyPr rot="-5400000" vert="horz"/>
                <a:lstStyle/>
                <a:p>
                  <a:pPr>
                    <a:defRPr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5432098765432098E-2"/>
                  <c:y val="0.2"/>
                </c:manualLayout>
              </c:layout>
              <c:numFmt formatCode="#,##0" sourceLinked="0"/>
              <c:spPr/>
              <c:txPr>
                <a:bodyPr rot="-5400000" vert="horz"/>
                <a:lstStyle/>
                <a:p>
                  <a:pPr>
                    <a:defRPr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4.6296296296296294E-3"/>
                  <c:y val="0.12666666666666668"/>
                </c:manualLayout>
              </c:layout>
              <c:numFmt formatCode="#,##0" sourceLinked="0"/>
              <c:spPr/>
              <c:txPr>
                <a:bodyPr rot="-5400000" vert="horz"/>
                <a:lstStyle/>
                <a:p>
                  <a:pPr>
                    <a:defRPr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3.0864197530864196E-3"/>
                  <c:y val="0.14888888888888888"/>
                </c:manualLayout>
              </c:layout>
              <c:numFmt formatCode="#,##0" sourceLinked="0"/>
              <c:spPr/>
              <c:txPr>
                <a:bodyPr rot="-5400000" vert="horz"/>
                <a:lstStyle/>
                <a:p>
                  <a:pPr>
                    <a:defRPr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0802469135802356E-2"/>
                  <c:y val="0.13777777777777778"/>
                </c:manualLayout>
              </c:layout>
              <c:numFmt formatCode="#,##0" sourceLinked="0"/>
              <c:spPr/>
              <c:txPr>
                <a:bodyPr rot="-5400000" vert="horz"/>
                <a:lstStyle/>
                <a:p>
                  <a:pPr>
                    <a:defRPr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" sourceLinked="0"/>
            <c:txPr>
              <a:bodyPr rot="-5400000" vert="horz"/>
              <a:lstStyle/>
              <a:p>
                <a:pPr>
                  <a:defRPr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Красновиш. ГП</c:v>
                </c:pt>
                <c:pt idx="1">
                  <c:v>В-Язьвинское СП</c:v>
                </c:pt>
                <c:pt idx="2">
                  <c:v>В/горское СП</c:v>
                </c:pt>
                <c:pt idx="3">
                  <c:v>У-Язьвинское СП</c:v>
                </c:pt>
                <c:pt idx="4">
                  <c:v>Вайское СП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10375</c:v>
                </c:pt>
                <c:pt idx="1">
                  <c:v>6544</c:v>
                </c:pt>
                <c:pt idx="2">
                  <c:v>2555</c:v>
                </c:pt>
                <c:pt idx="3">
                  <c:v>4473</c:v>
                </c:pt>
                <c:pt idx="4">
                  <c:v>3373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47008128"/>
        <c:axId val="147113088"/>
        <c:axId val="0"/>
      </c:bar3DChart>
      <c:catAx>
        <c:axId val="14700812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-1020000"/>
          <a:lstStyle/>
          <a:p>
            <a:pPr>
              <a:defRPr/>
            </a:pPr>
            <a:endParaRPr lang="ru-RU"/>
          </a:p>
        </c:txPr>
        <c:crossAx val="147113088"/>
        <c:crosses val="autoZero"/>
        <c:auto val="1"/>
        <c:lblAlgn val="ctr"/>
        <c:lblOffset val="100"/>
        <c:noMultiLvlLbl val="0"/>
      </c:catAx>
      <c:valAx>
        <c:axId val="147113088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47008128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b="1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rgbClr val="CCCCFF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layout>
                <c:manualLayout>
                  <c:x val="6.1728395061728392E-3"/>
                  <c:y val="0.23555555555555555"/>
                </c:manualLayout>
              </c:layout>
              <c:numFmt formatCode="#,##0" sourceLinked="0"/>
              <c:spPr/>
              <c:txPr>
                <a:bodyPr rot="-5400000" vert="horz" anchor="ctr" anchorCtr="0"/>
                <a:lstStyle/>
                <a:p>
                  <a:pPr>
                    <a:defRPr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0864197530864196E-3"/>
                  <c:y val="0.17333333333333334"/>
                </c:manualLayout>
              </c:layout>
              <c:tx>
                <c:rich>
                  <a:bodyPr rot="-5400000" vert="horz" anchor="ctr" anchorCtr="0"/>
                  <a:lstStyle/>
                  <a:p>
                    <a:pPr>
                      <a:defRPr b="1"/>
                    </a:pPr>
                    <a:r>
                      <a:rPr lang="en-US" b="1" dirty="0"/>
                      <a:t>6293</a:t>
                    </a:r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0802469135802526E-2"/>
                  <c:y val="0.10444444444444445"/>
                </c:manualLayout>
              </c:layout>
              <c:spPr/>
              <c:txPr>
                <a:bodyPr rot="-5400000" vert="horz" anchor="ctr" anchorCtr="0"/>
                <a:lstStyle/>
                <a:p>
                  <a:pPr>
                    <a:defRPr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9.2592592592592587E-3"/>
                  <c:y val="0.13555555555555557"/>
                </c:manualLayout>
              </c:layout>
              <c:spPr/>
              <c:txPr>
                <a:bodyPr rot="-5400000" vert="horz" anchor="ctr" anchorCtr="0"/>
                <a:lstStyle/>
                <a:p>
                  <a:pPr>
                    <a:defRPr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7.7160493827159362E-3"/>
                  <c:y val="0.1111111111111111"/>
                </c:manualLayout>
              </c:layout>
              <c:spPr/>
              <c:txPr>
                <a:bodyPr rot="-5400000" vert="horz" anchor="ctr" anchorCtr="0"/>
                <a:lstStyle/>
                <a:p>
                  <a:pPr>
                    <a:defRPr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 rot="-5400000" vert="horz" anchor="ctr" anchorCtr="0"/>
              <a:lstStyle/>
              <a:p>
                <a:pPr>
                  <a:defRPr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Красновиш. ГП</c:v>
                </c:pt>
                <c:pt idx="1">
                  <c:v>В-Язьвинское СП</c:v>
                </c:pt>
                <c:pt idx="2">
                  <c:v>В/горское СП</c:v>
                </c:pt>
                <c:pt idx="3">
                  <c:v>У-Язьвинское СП</c:v>
                </c:pt>
                <c:pt idx="4">
                  <c:v>Вайское СП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13892</c:v>
                </c:pt>
                <c:pt idx="1">
                  <c:v>6900</c:v>
                </c:pt>
                <c:pt idx="2">
                  <c:v>2285</c:v>
                </c:pt>
                <c:pt idx="3">
                  <c:v>4343</c:v>
                </c:pt>
                <c:pt idx="4">
                  <c:v>3348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layout>
                <c:manualLayout>
                  <c:x val="6.1728395061728392E-3"/>
                  <c:y val="0.26444444444444443"/>
                </c:manualLayout>
              </c:layout>
              <c:numFmt formatCode="#,##0" sourceLinked="0"/>
              <c:spPr/>
              <c:txPr>
                <a:bodyPr rot="-5400000" vert="horz"/>
                <a:lstStyle/>
                <a:p>
                  <a:pPr>
                    <a:defRPr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5432098765432098E-2"/>
                  <c:y val="0.2"/>
                </c:manualLayout>
              </c:layout>
              <c:numFmt formatCode="#,##0" sourceLinked="0"/>
              <c:spPr/>
              <c:txPr>
                <a:bodyPr rot="-5400000" vert="horz"/>
                <a:lstStyle/>
                <a:p>
                  <a:pPr>
                    <a:defRPr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4.6296296296296294E-3"/>
                  <c:y val="0.12666666666666668"/>
                </c:manualLayout>
              </c:layout>
              <c:numFmt formatCode="#,##0" sourceLinked="0"/>
              <c:spPr/>
              <c:txPr>
                <a:bodyPr rot="-5400000" vert="horz"/>
                <a:lstStyle/>
                <a:p>
                  <a:pPr>
                    <a:defRPr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3.0864197530864196E-3"/>
                  <c:y val="0.14888888888888888"/>
                </c:manualLayout>
              </c:layout>
              <c:numFmt formatCode="#,##0" sourceLinked="0"/>
              <c:spPr/>
              <c:txPr>
                <a:bodyPr rot="-5400000" vert="horz"/>
                <a:lstStyle/>
                <a:p>
                  <a:pPr>
                    <a:defRPr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0802469135802356E-2"/>
                  <c:y val="0.13777777777777778"/>
                </c:manualLayout>
              </c:layout>
              <c:numFmt formatCode="#,##0" sourceLinked="0"/>
              <c:spPr/>
              <c:txPr>
                <a:bodyPr rot="-5400000" vert="horz"/>
                <a:lstStyle/>
                <a:p>
                  <a:pPr>
                    <a:defRPr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" sourceLinked="0"/>
            <c:txPr>
              <a:bodyPr rot="-5400000" vert="horz"/>
              <a:lstStyle/>
              <a:p>
                <a:pPr>
                  <a:defRPr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Красновиш. ГП</c:v>
                </c:pt>
                <c:pt idx="1">
                  <c:v>В-Язьвинское СП</c:v>
                </c:pt>
                <c:pt idx="2">
                  <c:v>В/горское СП</c:v>
                </c:pt>
                <c:pt idx="3">
                  <c:v>У-Язьвинское СП</c:v>
                </c:pt>
                <c:pt idx="4">
                  <c:v>Вайское СП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14456</c:v>
                </c:pt>
                <c:pt idx="1">
                  <c:v>7176</c:v>
                </c:pt>
                <c:pt idx="2">
                  <c:v>2687</c:v>
                </c:pt>
                <c:pt idx="3">
                  <c:v>4877</c:v>
                </c:pt>
                <c:pt idx="4">
                  <c:v>3626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67369984"/>
        <c:axId val="74650368"/>
        <c:axId val="0"/>
      </c:bar3DChart>
      <c:catAx>
        <c:axId val="6736998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-1020000"/>
          <a:lstStyle/>
          <a:p>
            <a:pPr>
              <a:defRPr/>
            </a:pPr>
            <a:endParaRPr lang="ru-RU"/>
          </a:p>
        </c:txPr>
        <c:crossAx val="74650368"/>
        <c:crosses val="autoZero"/>
        <c:auto val="1"/>
        <c:lblAlgn val="ctr"/>
        <c:lblOffset val="100"/>
        <c:noMultiLvlLbl val="0"/>
      </c:catAx>
      <c:valAx>
        <c:axId val="74650368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67369984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b="1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rgbClr val="FF9900"/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txPr>
              <a:bodyPr/>
              <a:lstStyle/>
              <a:p>
                <a:pPr>
                  <a:defRPr i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Красновиш. ГП</c:v>
                </c:pt>
                <c:pt idx="1">
                  <c:v>В-Язьвинское СП</c:v>
                </c:pt>
                <c:pt idx="2">
                  <c:v>В/горское СП</c:v>
                </c:pt>
                <c:pt idx="3">
                  <c:v>У-Язьвинское СП</c:v>
                </c:pt>
                <c:pt idx="4">
                  <c:v>Вайское СП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8501</c:v>
                </c:pt>
                <c:pt idx="1">
                  <c:v>1000</c:v>
                </c:pt>
                <c:pt idx="2">
                  <c:v>285</c:v>
                </c:pt>
                <c:pt idx="3">
                  <c:v>374</c:v>
                </c:pt>
                <c:pt idx="4">
                  <c:v>227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2015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txPr>
              <a:bodyPr/>
              <a:lstStyle/>
              <a:p>
                <a:pPr>
                  <a:defRPr i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Красновиш. ГП</c:v>
                </c:pt>
                <c:pt idx="1">
                  <c:v>В-Язьвинское СП</c:v>
                </c:pt>
                <c:pt idx="2">
                  <c:v>В/горское СП</c:v>
                </c:pt>
                <c:pt idx="3">
                  <c:v>У-Язьвинское СП</c:v>
                </c:pt>
                <c:pt idx="4">
                  <c:v>Вайское СП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4172</c:v>
                </c:pt>
                <c:pt idx="1">
                  <c:v>632</c:v>
                </c:pt>
                <c:pt idx="2">
                  <c:v>134</c:v>
                </c:pt>
                <c:pt idx="3">
                  <c:v>355</c:v>
                </c:pt>
                <c:pt idx="4">
                  <c:v>194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4682752"/>
        <c:axId val="74684288"/>
      </c:barChart>
      <c:catAx>
        <c:axId val="74682752"/>
        <c:scaling>
          <c:orientation val="maxMin"/>
        </c:scaling>
        <c:delete val="0"/>
        <c:axPos val="l"/>
        <c:majorTickMark val="out"/>
        <c:minorTickMark val="none"/>
        <c:tickLblPos val="nextTo"/>
        <c:txPr>
          <a:bodyPr rot="0"/>
          <a:lstStyle/>
          <a:p>
            <a:pPr>
              <a:defRPr b="1"/>
            </a:pPr>
            <a:endParaRPr lang="ru-RU"/>
          </a:p>
        </c:txPr>
        <c:crossAx val="74684288"/>
        <c:crosses val="autoZero"/>
        <c:auto val="1"/>
        <c:lblAlgn val="ctr"/>
        <c:lblOffset val="100"/>
        <c:noMultiLvlLbl val="0"/>
      </c:catAx>
      <c:valAx>
        <c:axId val="74684288"/>
        <c:scaling>
          <c:orientation val="minMax"/>
        </c:scaling>
        <c:delete val="1"/>
        <c:axPos val="t"/>
        <c:numFmt formatCode="General" sourceLinked="1"/>
        <c:majorTickMark val="out"/>
        <c:minorTickMark val="none"/>
        <c:tickLblPos val="nextTo"/>
        <c:crossAx val="74682752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30"/>
      <c:rAngAx val="1"/>
    </c:view3D>
    <c:floor>
      <c:thickness val="0"/>
      <c:spPr>
        <a:noFill/>
        <a:ln w="9525">
          <a:noFill/>
        </a:ln>
      </c:spPr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Единая субсидия</c:v>
                </c:pt>
              </c:strCache>
            </c:strRef>
          </c:tx>
          <c:spPr>
            <a:solidFill>
              <a:srgbClr val="FFC000"/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8863.7999999999993</c:v>
                </c:pt>
                <c:pt idx="1">
                  <c:v>14675.2</c:v>
                </c:pt>
                <c:pt idx="2">
                  <c:v>18606.3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Переселение из ветхого и аварийного жилья</c:v>
                </c:pt>
              </c:strCache>
            </c:strRef>
          </c:tx>
          <c:spPr>
            <a:solidFill>
              <a:srgbClr val="92D050"/>
            </a:solidFill>
            <a:scene3d>
              <a:camera prst="orthographicFront"/>
              <a:lightRig rig="threePt" dir="t"/>
            </a:scene3d>
            <a:sp3d prstMaterial="matte">
              <a:bevelT/>
            </a:sp3d>
          </c:spPr>
          <c:invertIfNegative val="0"/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</c:numCache>
            </c:num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4854</c:v>
                </c:pt>
                <c:pt idx="1">
                  <c:v>966.3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78422784"/>
        <c:axId val="78424320"/>
        <c:axId val="0"/>
      </c:bar3DChart>
      <c:catAx>
        <c:axId val="784227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000" b="1"/>
            </a:pPr>
            <a:endParaRPr lang="ru-RU"/>
          </a:p>
        </c:txPr>
        <c:crossAx val="78424320"/>
        <c:crosses val="autoZero"/>
        <c:auto val="1"/>
        <c:lblAlgn val="ctr"/>
        <c:lblOffset val="100"/>
        <c:noMultiLvlLbl val="0"/>
      </c:catAx>
      <c:valAx>
        <c:axId val="78424320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78422784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egendEntry>
        <c:idx val="0"/>
        <c:txPr>
          <a:bodyPr/>
          <a:lstStyle/>
          <a:p>
            <a:pPr>
              <a:defRPr b="1"/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b="1"/>
            </a:pPr>
            <a:endParaRPr lang="ru-RU"/>
          </a:p>
        </c:txPr>
      </c:legendEntry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8406846773463662"/>
          <c:y val="2.6666666666666668E-2"/>
          <c:w val="0.60509955652095215"/>
          <c:h val="0.95111111111111113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2014 (оценка)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txPr>
              <a:bodyPr/>
              <a:lstStyle/>
              <a:p>
                <a:pPr>
                  <a:defRPr sz="2000" b="1" i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Лист1!$A$2:$A$7</c:f>
              <c:strCache>
                <c:ptCount val="6"/>
                <c:pt idx="0">
                  <c:v>НДФЛ</c:v>
                </c:pt>
                <c:pt idx="1">
                  <c:v>Аренда имущества</c:v>
                </c:pt>
                <c:pt idx="2">
                  <c:v>Аренда земли</c:v>
                </c:pt>
                <c:pt idx="3">
                  <c:v>Транспортный налог</c:v>
                </c:pt>
                <c:pt idx="4">
                  <c:v>ЕНВД</c:v>
                </c:pt>
                <c:pt idx="5">
                  <c:v>Прочие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36.1</c:v>
                </c:pt>
                <c:pt idx="1">
                  <c:v>1.9</c:v>
                </c:pt>
                <c:pt idx="2">
                  <c:v>20.100000000000001</c:v>
                </c:pt>
                <c:pt idx="3">
                  <c:v>8.1</c:v>
                </c:pt>
                <c:pt idx="4">
                  <c:v>8.1</c:v>
                </c:pt>
                <c:pt idx="5">
                  <c:v>13.1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2015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txPr>
              <a:bodyPr/>
              <a:lstStyle/>
              <a:p>
                <a:pPr>
                  <a:defRPr sz="2000" b="1" i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Лист1!$A$2:$A$7</c:f>
              <c:strCache>
                <c:ptCount val="6"/>
                <c:pt idx="0">
                  <c:v>НДФЛ</c:v>
                </c:pt>
                <c:pt idx="1">
                  <c:v>Аренда имущества</c:v>
                </c:pt>
                <c:pt idx="2">
                  <c:v>Аренда земли</c:v>
                </c:pt>
                <c:pt idx="3">
                  <c:v>Транспортный налог</c:v>
                </c:pt>
                <c:pt idx="4">
                  <c:v>ЕНВД</c:v>
                </c:pt>
                <c:pt idx="5">
                  <c:v>Прочие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38.299999999999997</c:v>
                </c:pt>
                <c:pt idx="1">
                  <c:v>2.1</c:v>
                </c:pt>
                <c:pt idx="2">
                  <c:v>20.8</c:v>
                </c:pt>
                <c:pt idx="3">
                  <c:v>8.1</c:v>
                </c:pt>
                <c:pt idx="4">
                  <c:v>8.6</c:v>
                </c:pt>
                <c:pt idx="5">
                  <c:v>8.8000000000000007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5065984"/>
        <c:axId val="75113216"/>
      </c:barChart>
      <c:catAx>
        <c:axId val="75065984"/>
        <c:scaling>
          <c:orientation val="maxMin"/>
        </c:scaling>
        <c:delete val="0"/>
        <c:axPos val="l"/>
        <c:majorTickMark val="out"/>
        <c:minorTickMark val="none"/>
        <c:tickLblPos val="nextTo"/>
        <c:crossAx val="75113216"/>
        <c:crosses val="autoZero"/>
        <c:auto val="1"/>
        <c:lblAlgn val="ctr"/>
        <c:lblOffset val="100"/>
        <c:noMultiLvlLbl val="0"/>
      </c:catAx>
      <c:valAx>
        <c:axId val="75113216"/>
        <c:scaling>
          <c:orientation val="minMax"/>
        </c:scaling>
        <c:delete val="1"/>
        <c:axPos val="t"/>
        <c:majorGridlines/>
        <c:numFmt formatCode="General" sourceLinked="1"/>
        <c:majorTickMark val="out"/>
        <c:minorTickMark val="none"/>
        <c:tickLblPos val="nextTo"/>
        <c:crossAx val="7506598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</c:v>
                </c:pt>
              </c:strCache>
            </c:strRef>
          </c:tx>
          <c:spPr>
            <a:solidFill>
              <a:srgbClr val="FFC000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layout>
                <c:manualLayout>
                  <c:x val="1.6087553276023982E-3"/>
                  <c:y val="0.3759156605424322"/>
                </c:manualLayout>
              </c:layout>
              <c:numFmt formatCode="#,##0.0" sourceLinked="0"/>
              <c:spPr>
                <a:ln>
                  <a:noFill/>
                </a:ln>
              </c:spPr>
              <c:txPr>
                <a:bodyPr rot="-5400000" vert="horz"/>
                <a:lstStyle/>
                <a:p>
                  <a:pPr>
                    <a:defRPr sz="2000"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8985507246376812E-3"/>
                  <c:y val="0.36711711711711703"/>
                </c:manualLayout>
              </c:layout>
              <c:numFmt formatCode="#,##0.0" sourceLinked="0"/>
              <c:spPr>
                <a:ln>
                  <a:noFill/>
                </a:ln>
              </c:spPr>
              <c:txPr>
                <a:bodyPr rot="-5400000" vert="horz"/>
                <a:lstStyle/>
                <a:p>
                  <a:pPr>
                    <a:defRPr sz="2000"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4.3478260869565218E-3"/>
                  <c:y val="0.35585585585585588"/>
                </c:manualLayout>
              </c:layout>
              <c:numFmt formatCode="#,##0.0" sourceLinked="0"/>
              <c:spPr>
                <a:ln>
                  <a:noFill/>
                </a:ln>
              </c:spPr>
              <c:txPr>
                <a:bodyPr rot="-5400000" vert="horz"/>
                <a:lstStyle/>
                <a:p>
                  <a:pPr>
                    <a:defRPr sz="2000"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5.7969873331051008E-3"/>
                  <c:y val="0.33333315599063629"/>
                </c:manualLayout>
              </c:layout>
              <c:numFmt formatCode="#,##0.0" sourceLinked="0"/>
              <c:spPr>
                <a:ln>
                  <a:noFill/>
                </a:ln>
              </c:spPr>
              <c:txPr>
                <a:bodyPr rot="-5400000" vert="horz"/>
                <a:lstStyle/>
                <a:p>
                  <a:pPr>
                    <a:defRPr sz="2000"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spPr>
              <a:ln>
                <a:noFill/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2014 (первонач.)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544460.4</c:v>
                </c:pt>
                <c:pt idx="1">
                  <c:v>517013.2</c:v>
                </c:pt>
                <c:pt idx="2">
                  <c:v>525418.5</c:v>
                </c:pt>
                <c:pt idx="3">
                  <c:v>504861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Расходы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layout>
                <c:manualLayout>
                  <c:x val="0"/>
                  <c:y val="0.3693693693693693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4492282501384574E-3"/>
                  <c:y val="0.362252143482064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0384309759445208E-2"/>
                  <c:y val="0.3490390201224847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7.246376811594203E-3"/>
                  <c:y val="0.3288288288288288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txPr>
              <a:bodyPr rot="-5400000" vert="horz"/>
              <a:lstStyle/>
              <a:p>
                <a:pPr>
                  <a:defRPr sz="20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2014 (первонач.)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544460.4</c:v>
                </c:pt>
                <c:pt idx="1">
                  <c:v>517013.2</c:v>
                </c:pt>
                <c:pt idx="2">
                  <c:v>525418.5</c:v>
                </c:pt>
                <c:pt idx="3">
                  <c:v>505100.2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79261056"/>
        <c:axId val="79262848"/>
        <c:axId val="0"/>
      </c:bar3DChart>
      <c:catAx>
        <c:axId val="792610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79262848"/>
        <c:crosses val="autoZero"/>
        <c:auto val="1"/>
        <c:lblAlgn val="ctr"/>
        <c:lblOffset val="100"/>
        <c:noMultiLvlLbl val="0"/>
      </c:catAx>
      <c:valAx>
        <c:axId val="79262848"/>
        <c:scaling>
          <c:orientation val="minMax"/>
          <c:min val="0"/>
        </c:scaling>
        <c:delete val="1"/>
        <c:axPos val="l"/>
        <c:numFmt formatCode="General" sourceLinked="1"/>
        <c:majorTickMark val="out"/>
        <c:minorTickMark val="none"/>
        <c:tickLblPos val="nextTo"/>
        <c:crossAx val="79261056"/>
        <c:crosses val="autoZero"/>
        <c:crossBetween val="between"/>
        <c:dispUnits>
          <c:builtInUnit val="thousands"/>
          <c:dispUnitsLbl>
            <c:layout/>
          </c:dispUnitsLbl>
        </c:dispUnits>
      </c:valAx>
      <c:spPr>
        <a:noFill/>
        <a:ln w="25400">
          <a:noFill/>
        </a:ln>
      </c:spPr>
    </c:plotArea>
    <c:legend>
      <c:legendPos val="b"/>
      <c:layout/>
      <c:overlay val="0"/>
      <c:txPr>
        <a:bodyPr/>
        <a:lstStyle/>
        <a:p>
          <a:pPr>
            <a:defRPr b="1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4825143384854678E-2"/>
          <c:y val="0.13776370550190711"/>
          <c:w val="0.91819954797317005"/>
          <c:h val="0.76522883156742028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Поступления в бюджет</c:v>
                </c:pt>
              </c:strCache>
            </c:strRef>
          </c:tx>
          <c:spPr>
            <a:solidFill>
              <a:srgbClr val="CC99FF"/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txPr>
              <a:bodyPr/>
              <a:lstStyle/>
              <a:p>
                <a:pPr>
                  <a:defRPr sz="2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2014 (оценка)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36.1</c:v>
                </c:pt>
                <c:pt idx="1">
                  <c:v>38.299999999999997</c:v>
                </c:pt>
                <c:pt idx="2">
                  <c:v>40.9</c:v>
                </c:pt>
                <c:pt idx="3">
                  <c:v>44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78273152"/>
        <c:axId val="78283136"/>
      </c:barChart>
      <c:lineChart>
        <c:grouping val="standard"/>
        <c:varyColors val="0"/>
        <c:ser>
          <c:idx val="1"/>
          <c:order val="1"/>
          <c:tx>
            <c:strRef>
              <c:f>Лист1!$C$1</c:f>
              <c:strCache>
                <c:ptCount val="1"/>
                <c:pt idx="0">
                  <c:v>Темп роста</c:v>
                </c:pt>
              </c:strCache>
            </c:strRef>
          </c:tx>
          <c:spPr>
            <a:ln w="41275">
              <a:solidFill>
                <a:srgbClr val="FF0000"/>
              </a:solidFill>
            </a:ln>
          </c:spPr>
          <c:marker>
            <c:symbol val="square"/>
            <c:size val="9"/>
            <c:spPr>
              <a:solidFill>
                <a:srgbClr val="FF0000"/>
              </a:solidFill>
              <a:ln w="41275">
                <a:solidFill>
                  <a:srgbClr val="FF3300"/>
                </a:solidFill>
              </a:ln>
            </c:spPr>
          </c:marker>
          <c:dLbls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2014 (оценка)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</c:strCache>
            </c:strRef>
          </c:cat>
          <c:val>
            <c:numRef>
              <c:f>Лист1!$C$2:$C$5</c:f>
              <c:numCache>
                <c:formatCode>0.0</c:formatCode>
                <c:ptCount val="4"/>
                <c:pt idx="0" formatCode="General">
                  <c:v>100</c:v>
                </c:pt>
                <c:pt idx="1">
                  <c:v>106.09418282548475</c:v>
                </c:pt>
                <c:pt idx="2">
                  <c:v>106.78851174934726</c:v>
                </c:pt>
                <c:pt idx="3">
                  <c:v>107.57946210268949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8286208"/>
        <c:axId val="78284672"/>
      </c:lineChart>
      <c:catAx>
        <c:axId val="782731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400" b="1"/>
            </a:pPr>
            <a:endParaRPr lang="ru-RU"/>
          </a:p>
        </c:txPr>
        <c:crossAx val="78283136"/>
        <c:crosses val="autoZero"/>
        <c:auto val="1"/>
        <c:lblAlgn val="ctr"/>
        <c:lblOffset val="100"/>
        <c:noMultiLvlLbl val="0"/>
      </c:catAx>
      <c:valAx>
        <c:axId val="7828313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78273152"/>
        <c:crosses val="autoZero"/>
        <c:crossBetween val="between"/>
      </c:valAx>
      <c:valAx>
        <c:axId val="78284672"/>
        <c:scaling>
          <c:orientation val="minMax"/>
          <c:min val="0"/>
        </c:scaling>
        <c:delete val="0"/>
        <c:axPos val="r"/>
        <c:numFmt formatCode="General" sourceLinked="1"/>
        <c:majorTickMark val="out"/>
        <c:minorTickMark val="none"/>
        <c:tickLblPos val="nextTo"/>
        <c:crossAx val="78286208"/>
        <c:crosses val="max"/>
        <c:crossBetween val="between"/>
      </c:valAx>
      <c:catAx>
        <c:axId val="78286208"/>
        <c:scaling>
          <c:orientation val="minMax"/>
        </c:scaling>
        <c:delete val="1"/>
        <c:axPos val="b"/>
        <c:majorTickMark val="out"/>
        <c:minorTickMark val="none"/>
        <c:tickLblPos val="nextTo"/>
        <c:crossAx val="78284672"/>
        <c:crosses val="autoZero"/>
        <c:auto val="1"/>
        <c:lblAlgn val="ctr"/>
        <c:lblOffset val="100"/>
        <c:noMultiLvlLbl val="0"/>
      </c:catAx>
    </c:plotArea>
    <c:legend>
      <c:legendPos val="b"/>
      <c:layout>
        <c:manualLayout>
          <c:xMode val="edge"/>
          <c:yMode val="edge"/>
          <c:x val="0.23941503839797804"/>
          <c:y val="0.92845162583843688"/>
          <c:w val="0.61993523379022064"/>
          <c:h val="5.9974300087489066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4825143384854678E-2"/>
          <c:y val="0.29504906346933907"/>
          <c:w val="0.91819954797317005"/>
          <c:h val="0.57015300644237654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Поступления в бюджет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txPr>
              <a:bodyPr/>
              <a:lstStyle/>
              <a:p>
                <a:pPr>
                  <a:defRPr sz="2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2014 (оценка)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22</c:v>
                </c:pt>
                <c:pt idx="1">
                  <c:v>23</c:v>
                </c:pt>
                <c:pt idx="2">
                  <c:v>23.6</c:v>
                </c:pt>
                <c:pt idx="3">
                  <c:v>24.4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78339456"/>
        <c:axId val="78345344"/>
      </c:barChart>
      <c:lineChart>
        <c:grouping val="standard"/>
        <c:varyColors val="0"/>
        <c:ser>
          <c:idx val="1"/>
          <c:order val="1"/>
          <c:tx>
            <c:strRef>
              <c:f>Лист1!$C$1</c:f>
              <c:strCache>
                <c:ptCount val="1"/>
                <c:pt idx="0">
                  <c:v>Темп роста</c:v>
                </c:pt>
              </c:strCache>
            </c:strRef>
          </c:tx>
          <c:spPr>
            <a:ln w="50800">
              <a:solidFill>
                <a:srgbClr val="FF3300"/>
              </a:solidFill>
            </a:ln>
          </c:spPr>
          <c:marker>
            <c:symbol val="square"/>
            <c:size val="9"/>
            <c:spPr>
              <a:solidFill>
                <a:srgbClr val="FF3300"/>
              </a:solidFill>
            </c:spPr>
          </c:marker>
          <c:dLbls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2014 (оценка)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</c:strCache>
            </c:strRef>
          </c:cat>
          <c:val>
            <c:numRef>
              <c:f>Лист1!$C$2:$C$5</c:f>
              <c:numCache>
                <c:formatCode>0.0</c:formatCode>
                <c:ptCount val="4"/>
                <c:pt idx="0" formatCode="General">
                  <c:v>100</c:v>
                </c:pt>
                <c:pt idx="1">
                  <c:v>104.54545454545455</c:v>
                </c:pt>
                <c:pt idx="2">
                  <c:v>102.60869565217392</c:v>
                </c:pt>
                <c:pt idx="3">
                  <c:v>103.38983050847457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8352768"/>
        <c:axId val="78346880"/>
      </c:lineChart>
      <c:catAx>
        <c:axId val="783394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400" b="1"/>
            </a:pPr>
            <a:endParaRPr lang="ru-RU"/>
          </a:p>
        </c:txPr>
        <c:crossAx val="78345344"/>
        <c:crosses val="autoZero"/>
        <c:auto val="1"/>
        <c:lblAlgn val="ctr"/>
        <c:lblOffset val="100"/>
        <c:noMultiLvlLbl val="0"/>
      </c:catAx>
      <c:valAx>
        <c:axId val="78345344"/>
        <c:scaling>
          <c:orientation val="minMax"/>
          <c:min val="15"/>
        </c:scaling>
        <c:delete val="0"/>
        <c:axPos val="l"/>
        <c:numFmt formatCode="General" sourceLinked="1"/>
        <c:majorTickMark val="out"/>
        <c:minorTickMark val="none"/>
        <c:tickLblPos val="nextTo"/>
        <c:crossAx val="78339456"/>
        <c:crosses val="autoZero"/>
        <c:crossBetween val="between"/>
      </c:valAx>
      <c:valAx>
        <c:axId val="78346880"/>
        <c:scaling>
          <c:orientation val="minMax"/>
          <c:max val="110"/>
          <c:min val="0"/>
        </c:scaling>
        <c:delete val="0"/>
        <c:axPos val="r"/>
        <c:numFmt formatCode="General" sourceLinked="1"/>
        <c:majorTickMark val="out"/>
        <c:minorTickMark val="none"/>
        <c:tickLblPos val="nextTo"/>
        <c:crossAx val="78352768"/>
        <c:crosses val="max"/>
        <c:crossBetween val="between"/>
      </c:valAx>
      <c:catAx>
        <c:axId val="78352768"/>
        <c:scaling>
          <c:orientation val="minMax"/>
        </c:scaling>
        <c:delete val="1"/>
        <c:axPos val="b"/>
        <c:majorTickMark val="out"/>
        <c:minorTickMark val="none"/>
        <c:tickLblPos val="nextTo"/>
        <c:crossAx val="78346880"/>
        <c:crosses val="autoZero"/>
        <c:auto val="1"/>
        <c:lblAlgn val="ctr"/>
        <c:lblOffset val="100"/>
        <c:noMultiLvlLbl val="0"/>
      </c:cat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9"/>
    </mc:Choice>
    <mc:Fallback>
      <c:style val="29"/>
    </mc:Fallback>
  </mc:AlternateContent>
  <c:chart>
    <c:autoTitleDeleted val="0"/>
    <c:plotArea>
      <c:layout>
        <c:manualLayout>
          <c:layoutTarget val="inner"/>
          <c:xMode val="edge"/>
          <c:yMode val="edge"/>
          <c:x val="8.0012149473233554E-2"/>
          <c:y val="7.8741253630999125E-2"/>
          <c:w val="0.86196671044334061"/>
          <c:h val="0.4312144986254482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Поступления в бюджет района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</c:spPr>
          <c:invertIfNegative val="0"/>
          <c:dLbls>
            <c:numFmt formatCode="#,##0.0" sourceLinked="0"/>
            <c:txPr>
              <a:bodyPr/>
              <a:lstStyle/>
              <a:p>
                <a:pPr>
                  <a:defRPr sz="2000" b="1"/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</c:numCache>
            </c:numRef>
          </c:cat>
          <c:val>
            <c:numRef>
              <c:f>Лист1!$B$2:$B$5</c:f>
              <c:numCache>
                <c:formatCode>#,##0.0</c:formatCode>
                <c:ptCount val="4"/>
                <c:pt idx="0">
                  <c:v>8.1</c:v>
                </c:pt>
                <c:pt idx="1">
                  <c:v>8.6</c:v>
                </c:pt>
                <c:pt idx="2">
                  <c:v>8.6999999999999993</c:v>
                </c:pt>
                <c:pt idx="3">
                  <c:v>8.6999999999999993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4"/>
        <c:axId val="78589952"/>
        <c:axId val="78591488"/>
      </c:barChart>
      <c:lineChart>
        <c:grouping val="standard"/>
        <c:varyColors val="0"/>
        <c:ser>
          <c:idx val="1"/>
          <c:order val="1"/>
          <c:tx>
            <c:strRef>
              <c:f>Лист1!$C$1</c:f>
              <c:strCache>
                <c:ptCount val="1"/>
                <c:pt idx="0">
                  <c:v>Темп роста, %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square"/>
            <c:size val="13"/>
            <c:spPr>
              <a:solidFill>
                <a:srgbClr val="FF0000"/>
              </a:solidFill>
              <a:ln>
                <a:solidFill>
                  <a:srgbClr val="C00000"/>
                </a:solidFill>
              </a:ln>
            </c:spPr>
          </c:marker>
          <c:dLbls>
            <c:dLbl>
              <c:idx val="0"/>
              <c:layout>
                <c:manualLayout>
                  <c:x val="-5.1498671419355657E-2"/>
                  <c:y val="-6.937556583547455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4.4088747179434576E-2"/>
                  <c:y val="-7.482519269866841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5.0016645959862757E-2"/>
                  <c:y val="-9.153257224861031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</c:numCache>
            </c:numRef>
          </c:cat>
          <c:val>
            <c:numRef>
              <c:f>Лист1!$C$2:$C$5</c:f>
              <c:numCache>
                <c:formatCode>0.0</c:formatCode>
                <c:ptCount val="4"/>
                <c:pt idx="0">
                  <c:v>100</c:v>
                </c:pt>
                <c:pt idx="1">
                  <c:v>106.17283950617285</c:v>
                </c:pt>
                <c:pt idx="2">
                  <c:v>101.16279069767442</c:v>
                </c:pt>
                <c:pt idx="3">
                  <c:v>100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8623488"/>
        <c:axId val="78593024"/>
      </c:lineChart>
      <c:catAx>
        <c:axId val="785899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78591488"/>
        <c:crosses val="autoZero"/>
        <c:auto val="1"/>
        <c:lblAlgn val="ctr"/>
        <c:lblOffset val="100"/>
        <c:noMultiLvlLbl val="0"/>
      </c:catAx>
      <c:valAx>
        <c:axId val="78591488"/>
        <c:scaling>
          <c:orientation val="minMax"/>
          <c:min val="0"/>
        </c:scaling>
        <c:delete val="0"/>
        <c:axPos val="l"/>
        <c:majorGridlines>
          <c:spPr>
            <a:ln w="6350">
              <a:solidFill>
                <a:schemeClr val="tx2">
                  <a:lumMod val="20000"/>
                  <a:lumOff val="80000"/>
                </a:schemeClr>
              </a:solidFill>
              <a:prstDash val="sysDot"/>
            </a:ln>
          </c:spPr>
        </c:majorGridlines>
        <c:numFmt formatCode="#,##0" sourceLinked="0"/>
        <c:majorTickMark val="out"/>
        <c:minorTickMark val="none"/>
        <c:tickLblPos val="nextTo"/>
        <c:crossAx val="78589952"/>
        <c:crosses val="autoZero"/>
        <c:crossBetween val="between"/>
      </c:valAx>
      <c:valAx>
        <c:axId val="78593024"/>
        <c:scaling>
          <c:orientation val="minMax"/>
          <c:max val="120"/>
          <c:min val="0"/>
        </c:scaling>
        <c:delete val="0"/>
        <c:axPos val="r"/>
        <c:numFmt formatCode="0" sourceLinked="0"/>
        <c:majorTickMark val="out"/>
        <c:minorTickMark val="none"/>
        <c:tickLblPos val="nextTo"/>
        <c:crossAx val="78623488"/>
        <c:crosses val="max"/>
        <c:crossBetween val="between"/>
      </c:valAx>
      <c:catAx>
        <c:axId val="7862348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78593024"/>
        <c:crosses val="autoZero"/>
        <c:auto val="1"/>
        <c:lblAlgn val="ctr"/>
        <c:lblOffset val="100"/>
        <c:noMultiLvlLbl val="0"/>
      </c:catAx>
    </c:plotArea>
    <c:legend>
      <c:legendPos val="b"/>
      <c:layout>
        <c:manualLayout>
          <c:xMode val="edge"/>
          <c:yMode val="edge"/>
          <c:x val="2.9893100389975502E-3"/>
          <c:y val="0.74206616728472508"/>
          <c:w val="0.98934138741037358"/>
          <c:h val="0.12013198844360833"/>
        </c:manualLayout>
      </c:layout>
      <c:overlay val="0"/>
      <c:spPr>
        <a:solidFill>
          <a:schemeClr val="bg1">
            <a:alpha val="87000"/>
          </a:schemeClr>
        </a:solidFill>
      </c:spPr>
    </c:legend>
    <c:plotVisOnly val="1"/>
    <c:dispBlanksAs val="gap"/>
    <c:showDLblsOverMax val="0"/>
  </c:chart>
  <c:txPr>
    <a:bodyPr/>
    <a:lstStyle/>
    <a:p>
      <a:pPr>
        <a:defRPr sz="1400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9"/>
    </mc:Choice>
    <mc:Fallback>
      <c:style val="29"/>
    </mc:Fallback>
  </mc:AlternateContent>
  <c:chart>
    <c:autoTitleDeleted val="0"/>
    <c:plotArea>
      <c:layout>
        <c:manualLayout>
          <c:layoutTarget val="inner"/>
          <c:xMode val="edge"/>
          <c:yMode val="edge"/>
          <c:x val="8.6367956551255939E-2"/>
          <c:y val="9.3920254913998802E-2"/>
          <c:w val="0.86196671044334061"/>
          <c:h val="0.624899562694665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Поступления в бюджет  района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numFmt formatCode="#,##0.0" sourceLinked="0"/>
            <c:txPr>
              <a:bodyPr/>
              <a:lstStyle/>
              <a:p>
                <a:pPr>
                  <a:defRPr sz="2000" b="1"/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2014 год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</c:strCache>
            </c:strRef>
          </c:cat>
          <c:val>
            <c:numRef>
              <c:f>Лист1!$B$2:$B$5</c:f>
              <c:numCache>
                <c:formatCode>#,##0.0</c:formatCode>
                <c:ptCount val="4"/>
                <c:pt idx="0">
                  <c:v>8.1</c:v>
                </c:pt>
                <c:pt idx="1">
                  <c:v>8.1</c:v>
                </c:pt>
                <c:pt idx="2">
                  <c:v>8.3000000000000007</c:v>
                </c:pt>
                <c:pt idx="3">
                  <c:v>8.5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4"/>
        <c:axId val="78648832"/>
        <c:axId val="78650368"/>
      </c:barChart>
      <c:lineChart>
        <c:grouping val="standard"/>
        <c:varyColors val="0"/>
        <c:ser>
          <c:idx val="1"/>
          <c:order val="1"/>
          <c:tx>
            <c:strRef>
              <c:f>Лист1!$C$1</c:f>
              <c:strCache>
                <c:ptCount val="1"/>
                <c:pt idx="0">
                  <c:v>Темп роста, %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square"/>
            <c:size val="10"/>
            <c:spPr>
              <a:solidFill>
                <a:srgbClr val="C00000"/>
              </a:solidFill>
              <a:ln>
                <a:solidFill>
                  <a:srgbClr val="C00000"/>
                </a:solidFill>
              </a:ln>
            </c:spPr>
          </c:marker>
          <c:dLbls>
            <c:dLbl>
              <c:idx val="0"/>
              <c:layout>
                <c:manualLayout>
                  <c:x val="-5.1498671419355657E-2"/>
                  <c:y val="-6.937556583547455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4.0865675619087501E-2"/>
                  <c:y val="-7.097453380532331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5.0016645959862757E-2"/>
                  <c:y val="-9.153257224861031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2014 год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</c:strCache>
            </c:strRef>
          </c:cat>
          <c:val>
            <c:numRef>
              <c:f>Лист1!$C$2:$C$5</c:f>
              <c:numCache>
                <c:formatCode>0.0</c:formatCode>
                <c:ptCount val="4"/>
                <c:pt idx="0">
                  <c:v>100</c:v>
                </c:pt>
                <c:pt idx="1">
                  <c:v>100</c:v>
                </c:pt>
                <c:pt idx="2">
                  <c:v>102.46913580246914</c:v>
                </c:pt>
                <c:pt idx="3">
                  <c:v>102.40963855421685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8657792"/>
        <c:axId val="78656256"/>
      </c:lineChart>
      <c:catAx>
        <c:axId val="786488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78650368"/>
        <c:crosses val="autoZero"/>
        <c:auto val="1"/>
        <c:lblAlgn val="ctr"/>
        <c:lblOffset val="100"/>
        <c:noMultiLvlLbl val="0"/>
      </c:catAx>
      <c:valAx>
        <c:axId val="78650368"/>
        <c:scaling>
          <c:orientation val="minMax"/>
          <c:min val="0"/>
        </c:scaling>
        <c:delete val="0"/>
        <c:axPos val="l"/>
        <c:majorGridlines>
          <c:spPr>
            <a:ln w="6350">
              <a:solidFill>
                <a:schemeClr val="tx2">
                  <a:lumMod val="20000"/>
                  <a:lumOff val="80000"/>
                </a:schemeClr>
              </a:solidFill>
              <a:prstDash val="sysDot"/>
            </a:ln>
          </c:spPr>
        </c:majorGridlines>
        <c:numFmt formatCode="#,##0" sourceLinked="0"/>
        <c:majorTickMark val="out"/>
        <c:minorTickMark val="none"/>
        <c:tickLblPos val="nextTo"/>
        <c:crossAx val="78648832"/>
        <c:crosses val="autoZero"/>
        <c:crossBetween val="between"/>
      </c:valAx>
      <c:valAx>
        <c:axId val="78656256"/>
        <c:scaling>
          <c:orientation val="minMax"/>
          <c:max val="120"/>
          <c:min val="0"/>
        </c:scaling>
        <c:delete val="0"/>
        <c:axPos val="r"/>
        <c:numFmt formatCode="0" sourceLinked="0"/>
        <c:majorTickMark val="out"/>
        <c:minorTickMark val="none"/>
        <c:tickLblPos val="nextTo"/>
        <c:txPr>
          <a:bodyPr/>
          <a:lstStyle/>
          <a:p>
            <a:pPr>
              <a:defRPr sz="1300"/>
            </a:pPr>
            <a:endParaRPr lang="ru-RU"/>
          </a:p>
        </c:txPr>
        <c:crossAx val="78657792"/>
        <c:crosses val="max"/>
        <c:crossBetween val="between"/>
      </c:valAx>
      <c:catAx>
        <c:axId val="78657792"/>
        <c:scaling>
          <c:orientation val="minMax"/>
        </c:scaling>
        <c:delete val="1"/>
        <c:axPos val="b"/>
        <c:majorTickMark val="out"/>
        <c:minorTickMark val="none"/>
        <c:tickLblPos val="none"/>
        <c:crossAx val="78656256"/>
        <c:crosses val="autoZero"/>
        <c:auto val="1"/>
        <c:lblAlgn val="ctr"/>
        <c:lblOffset val="100"/>
        <c:noMultiLvlLbl val="0"/>
      </c:catAx>
    </c:plotArea>
    <c:legend>
      <c:legendPos val="b"/>
      <c:layout>
        <c:manualLayout>
          <c:xMode val="edge"/>
          <c:yMode val="edge"/>
          <c:x val="5.6893320097050146E-3"/>
          <c:y val="0.85995215325807317"/>
          <c:w val="0.98934138741037358"/>
          <c:h val="0.1400478467419268"/>
        </c:manualLayout>
      </c:layout>
      <c:overlay val="0"/>
      <c:spPr>
        <a:solidFill>
          <a:schemeClr val="bg1">
            <a:alpha val="87000"/>
          </a:schemeClr>
        </a:solidFill>
      </c:spPr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400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txPr>
              <a:bodyPr/>
              <a:lstStyle/>
              <a:p>
                <a:pPr>
                  <a:defRPr sz="2000" b="1" i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Собственные</c:v>
                </c:pt>
                <c:pt idx="1">
                  <c:v>Дотация</c:v>
                </c:pt>
                <c:pt idx="2">
                  <c:v>Субсидии </c:v>
                </c:pt>
                <c:pt idx="3">
                  <c:v>Субвенции</c:v>
                </c:pt>
                <c:pt idx="4">
                  <c:v>Всего доходов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88.7</c:v>
                </c:pt>
                <c:pt idx="1">
                  <c:v>173.2</c:v>
                </c:pt>
                <c:pt idx="2">
                  <c:v>0.4</c:v>
                </c:pt>
                <c:pt idx="3">
                  <c:v>282.2</c:v>
                </c:pt>
                <c:pt idx="4">
                  <c:v>544.5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rgbClr val="FF9900">
                <a:alpha val="76000"/>
              </a:srgbClr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txPr>
              <a:bodyPr/>
              <a:lstStyle/>
              <a:p>
                <a:pPr>
                  <a:defRPr sz="2000" b="1" i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Собственные</c:v>
                </c:pt>
                <c:pt idx="1">
                  <c:v>Дотация</c:v>
                </c:pt>
                <c:pt idx="2">
                  <c:v>Субсидии </c:v>
                </c:pt>
                <c:pt idx="3">
                  <c:v>Субвенции</c:v>
                </c:pt>
                <c:pt idx="4">
                  <c:v>Всего доходов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86.7</c:v>
                </c:pt>
                <c:pt idx="1">
                  <c:v>170.9</c:v>
                </c:pt>
                <c:pt idx="2">
                  <c:v>15.5</c:v>
                </c:pt>
                <c:pt idx="3">
                  <c:v>243.9</c:v>
                </c:pt>
                <c:pt idx="4">
                  <c:v>517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2014 в сопоставимых условиях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txPr>
              <a:bodyPr/>
              <a:lstStyle/>
              <a:p>
                <a:pPr>
                  <a:defRPr sz="2000" b="1" i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Собственные</c:v>
                </c:pt>
                <c:pt idx="1">
                  <c:v>Дотация</c:v>
                </c:pt>
                <c:pt idx="2">
                  <c:v>Субсидии </c:v>
                </c:pt>
                <c:pt idx="3">
                  <c:v>Субвенции</c:v>
                </c:pt>
                <c:pt idx="4">
                  <c:v>Всего доходов</c:v>
                </c:pt>
              </c:strCache>
            </c:strRef>
          </c:cat>
          <c:val>
            <c:numRef>
              <c:f>Лист1!$D$2:$D$6</c:f>
              <c:numCache>
                <c:formatCode>General</c:formatCode>
                <c:ptCount val="5"/>
                <c:pt idx="4">
                  <c:v>502.4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8750848"/>
        <c:axId val="78752384"/>
      </c:barChart>
      <c:catAx>
        <c:axId val="78750848"/>
        <c:scaling>
          <c:orientation val="maxMin"/>
        </c:scaling>
        <c:delete val="0"/>
        <c:axPos val="l"/>
        <c:majorTickMark val="out"/>
        <c:minorTickMark val="none"/>
        <c:tickLblPos val="nextTo"/>
        <c:crossAx val="78752384"/>
        <c:crosses val="autoZero"/>
        <c:auto val="1"/>
        <c:lblAlgn val="ctr"/>
        <c:lblOffset val="100"/>
        <c:noMultiLvlLbl val="0"/>
      </c:catAx>
      <c:valAx>
        <c:axId val="78752384"/>
        <c:scaling>
          <c:orientation val="minMax"/>
        </c:scaling>
        <c:delete val="1"/>
        <c:axPos val="t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crossAx val="7875084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220934188781957"/>
          <c:y val="2.8169014084507043E-2"/>
          <c:w val="0.76235855934674834"/>
          <c:h val="0.9483568075117371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txPr>
              <a:bodyPr/>
              <a:lstStyle/>
              <a:p>
                <a:pPr>
                  <a:defRPr sz="2000" b="1" i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Собственные</c:v>
                </c:pt>
                <c:pt idx="1">
                  <c:v>Дотация</c:v>
                </c:pt>
                <c:pt idx="2">
                  <c:v>Субсидии </c:v>
                </c:pt>
                <c:pt idx="3">
                  <c:v>Субвенции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86.7</c:v>
                </c:pt>
                <c:pt idx="1">
                  <c:v>170.9</c:v>
                </c:pt>
                <c:pt idx="2">
                  <c:v>15.5</c:v>
                </c:pt>
                <c:pt idx="3">
                  <c:v>243.9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rgbClr val="FF9900">
                <a:alpha val="76000"/>
              </a:srgbClr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txPr>
              <a:bodyPr/>
              <a:lstStyle/>
              <a:p>
                <a:pPr>
                  <a:defRPr sz="2000" b="1" i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Собственные</c:v>
                </c:pt>
                <c:pt idx="1">
                  <c:v>Дотация</c:v>
                </c:pt>
                <c:pt idx="2">
                  <c:v>Субсидии </c:v>
                </c:pt>
                <c:pt idx="3">
                  <c:v>Субвенции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92.3</c:v>
                </c:pt>
                <c:pt idx="1">
                  <c:v>170.5</c:v>
                </c:pt>
                <c:pt idx="2">
                  <c:v>17</c:v>
                </c:pt>
                <c:pt idx="3">
                  <c:v>245.6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  <a:scene3d>
              <a:camera prst="orthographicFront"/>
              <a:lightRig rig="threePt" dir="t"/>
            </a:scene3d>
            <a:sp3d>
              <a:bevelT/>
              <a:bevelB/>
            </a:sp3d>
          </c:spPr>
          <c:invertIfNegative val="0"/>
          <c:dLbls>
            <c:txPr>
              <a:bodyPr/>
              <a:lstStyle/>
              <a:p>
                <a:pPr>
                  <a:defRPr sz="2000" b="1" i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Собственные</c:v>
                </c:pt>
                <c:pt idx="1">
                  <c:v>Дотация</c:v>
                </c:pt>
                <c:pt idx="2">
                  <c:v>Субсидии </c:v>
                </c:pt>
                <c:pt idx="3">
                  <c:v>Субвенции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95.2</c:v>
                </c:pt>
                <c:pt idx="1">
                  <c:v>144</c:v>
                </c:pt>
                <c:pt idx="2">
                  <c:v>21.5</c:v>
                </c:pt>
                <c:pt idx="3">
                  <c:v>244.1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8835072"/>
        <c:axId val="78849152"/>
      </c:barChart>
      <c:catAx>
        <c:axId val="78835072"/>
        <c:scaling>
          <c:orientation val="maxMin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b="1" i="0" baseline="0"/>
            </a:pPr>
            <a:endParaRPr lang="ru-RU"/>
          </a:p>
        </c:txPr>
        <c:crossAx val="78849152"/>
        <c:crosses val="autoZero"/>
        <c:auto val="1"/>
        <c:lblAlgn val="ctr"/>
        <c:lblOffset val="100"/>
        <c:noMultiLvlLbl val="0"/>
      </c:catAx>
      <c:valAx>
        <c:axId val="78849152"/>
        <c:scaling>
          <c:orientation val="minMax"/>
        </c:scaling>
        <c:delete val="1"/>
        <c:axPos val="t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crossAx val="78835072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explosion val="25"/>
          <c:dPt>
            <c:idx val="0"/>
            <c:bubble3D val="0"/>
            <c:spPr>
              <a:solidFill>
                <a:schemeClr val="bg1">
                  <a:lumMod val="50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"/>
            <c:bubble3D val="0"/>
            <c:spPr>
              <a:solidFill>
                <a:srgbClr val="FF9900"/>
              </a:solidFill>
              <a:scene3d>
                <a:camera prst="orthographicFront"/>
                <a:lightRig rig="threePt" dir="t"/>
              </a:scene3d>
              <a:sp3d>
                <a:bevelT/>
                <a:bevelB/>
              </a:sp3d>
            </c:spPr>
          </c:dPt>
          <c:dPt>
            <c:idx val="3"/>
            <c:bubble3D val="0"/>
            <c:spPr>
              <a:solidFill>
                <a:srgbClr val="CC99FF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Lbls>
            <c:dLbl>
              <c:idx val="0"/>
              <c:layout>
                <c:manualLayout>
                  <c:x val="-1.7751652571206492E-2"/>
                  <c:y val="-0.11714819301433475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1489865850102071E-2"/>
                  <c:y val="6.1776908030401485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showLegendKey val="0"/>
            <c:showVal val="1"/>
            <c:showCatName val="1"/>
            <c:showSerName val="0"/>
            <c:showPercent val="0"/>
            <c:showBubbleSize val="0"/>
            <c:showLeaderLines val="1"/>
          </c:dLbls>
          <c:cat>
            <c:strRef>
              <c:f>Лист1!$A$2:$A$5</c:f>
              <c:strCache>
                <c:ptCount val="4"/>
                <c:pt idx="0">
                  <c:v>Субвенции</c:v>
                </c:pt>
                <c:pt idx="1">
                  <c:v>Дотация</c:v>
                </c:pt>
                <c:pt idx="2">
                  <c:v>Собственные доходы</c:v>
                </c:pt>
                <c:pt idx="3">
                  <c:v>Субсидии</c:v>
                </c:pt>
              </c:strCache>
            </c:strRef>
          </c:cat>
          <c:val>
            <c:numRef>
              <c:f>Лист1!$B$2:$B$5</c:f>
              <c:numCache>
                <c:formatCode>0.0%</c:formatCode>
                <c:ptCount val="4"/>
                <c:pt idx="0">
                  <c:v>0.47099999999999997</c:v>
                </c:pt>
                <c:pt idx="1">
                  <c:v>0.33100000000000002</c:v>
                </c:pt>
                <c:pt idx="2">
                  <c:v>0.16800000000000001</c:v>
                </c:pt>
                <c:pt idx="3">
                  <c:v>0.03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0.08951</cdr:x>
      <cdr:y>0.20707</cdr:y>
    </cdr:from>
    <cdr:to>
      <cdr:x>0.17284</cdr:x>
      <cdr:y>0.28283</cdr:y>
    </cdr:to>
    <cdr:sp macro="" textlink="">
      <cdr:nvSpPr>
        <cdr:cNvPr id="7" name="Прямоугольник 6"/>
        <cdr:cNvSpPr/>
      </cdr:nvSpPr>
      <cdr:spPr>
        <a:xfrm xmlns:a="http://schemas.openxmlformats.org/drawingml/2006/main">
          <a:off x="736600" y="1041400"/>
          <a:ext cx="685800" cy="3810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ru-RU" sz="1600" b="1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0.14815</cdr:x>
      <cdr:y>0.07042</cdr:y>
    </cdr:from>
    <cdr:to>
      <cdr:x>0.24074</cdr:x>
      <cdr:y>0.15493</cdr:y>
    </cdr:to>
    <cdr:sp macro="" textlink="">
      <cdr:nvSpPr>
        <cdr:cNvPr id="8" name="Прямоугольник 7"/>
        <cdr:cNvSpPr/>
      </cdr:nvSpPr>
      <cdr:spPr>
        <a:xfrm xmlns:a="http://schemas.openxmlformats.org/drawingml/2006/main">
          <a:off x="1219201" y="381001"/>
          <a:ext cx="762000" cy="457200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1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6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sz="1800" b="1" dirty="0" smtClean="0"/>
            <a:t>87,4</a:t>
          </a:r>
          <a:endParaRPr lang="ru-RU" sz="1800" b="1" dirty="0"/>
        </a:p>
      </cdr:txBody>
    </cdr:sp>
  </cdr:relSizeAnchor>
  <cdr:relSizeAnchor xmlns:cdr="http://schemas.openxmlformats.org/drawingml/2006/chartDrawing">
    <cdr:from>
      <cdr:x>0.37037</cdr:x>
      <cdr:y>0.09507</cdr:y>
    </cdr:from>
    <cdr:to>
      <cdr:x>0.4537</cdr:x>
      <cdr:y>0.16549</cdr:y>
    </cdr:to>
    <cdr:sp macro="" textlink="">
      <cdr:nvSpPr>
        <cdr:cNvPr id="9" name="Прямоугольник 8"/>
        <cdr:cNvSpPr/>
      </cdr:nvSpPr>
      <cdr:spPr>
        <a:xfrm xmlns:a="http://schemas.openxmlformats.org/drawingml/2006/main">
          <a:off x="3048000" y="514350"/>
          <a:ext cx="685800" cy="380999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1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6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sz="1800" b="1" dirty="0" smtClean="0"/>
            <a:t>86,7</a:t>
          </a:r>
          <a:endParaRPr lang="ru-RU" sz="1800" b="1" dirty="0"/>
        </a:p>
      </cdr:txBody>
    </cdr:sp>
  </cdr:relSizeAnchor>
  <cdr:relSizeAnchor xmlns:cdr="http://schemas.openxmlformats.org/drawingml/2006/chartDrawing">
    <cdr:from>
      <cdr:x>0.56481</cdr:x>
      <cdr:y>0.0669</cdr:y>
    </cdr:from>
    <cdr:to>
      <cdr:x>0.66667</cdr:x>
      <cdr:y>0.12676</cdr:y>
    </cdr:to>
    <cdr:sp macro="" textlink="">
      <cdr:nvSpPr>
        <cdr:cNvPr id="10" name="Прямоугольник 9"/>
        <cdr:cNvSpPr/>
      </cdr:nvSpPr>
      <cdr:spPr>
        <a:xfrm xmlns:a="http://schemas.openxmlformats.org/drawingml/2006/main">
          <a:off x="4648201" y="361949"/>
          <a:ext cx="838200" cy="323851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1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6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sz="1800" b="1" dirty="0" smtClean="0"/>
            <a:t>92,3</a:t>
          </a:r>
          <a:endParaRPr lang="ru-RU" sz="1800" b="1" dirty="0"/>
        </a:p>
      </cdr:txBody>
    </cdr:sp>
  </cdr:relSizeAnchor>
  <cdr:relSizeAnchor xmlns:cdr="http://schemas.openxmlformats.org/drawingml/2006/chartDrawing">
    <cdr:from>
      <cdr:x>0.77778</cdr:x>
      <cdr:y>0.03873</cdr:y>
    </cdr:from>
    <cdr:to>
      <cdr:x>0.88889</cdr:x>
      <cdr:y>0.11268</cdr:y>
    </cdr:to>
    <cdr:sp macro="" textlink="">
      <cdr:nvSpPr>
        <cdr:cNvPr id="11" name="Прямоугольник 10"/>
        <cdr:cNvSpPr/>
      </cdr:nvSpPr>
      <cdr:spPr>
        <a:xfrm xmlns:a="http://schemas.openxmlformats.org/drawingml/2006/main">
          <a:off x="6400800" y="209550"/>
          <a:ext cx="914372" cy="400050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1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6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sz="1800" b="1" dirty="0" smtClean="0"/>
            <a:t>95,2</a:t>
          </a:r>
          <a:endParaRPr lang="ru-RU" sz="1800" b="1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0.68519</cdr:x>
      <cdr:y>0.05634</cdr:y>
    </cdr:from>
    <cdr:to>
      <cdr:x>0.97222</cdr:x>
      <cdr:y>0.32394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5638840" y="304811"/>
          <a:ext cx="2362142" cy="1447789"/>
        </a:xfrm>
        <a:prstGeom xmlns:a="http://schemas.openxmlformats.org/drawingml/2006/main" prst="rect">
          <a:avLst/>
        </a:prstGeom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sz="2000" b="1" i="1" dirty="0" smtClean="0">
              <a:solidFill>
                <a:schemeClr val="accent2">
                  <a:lumMod val="50000"/>
                </a:schemeClr>
              </a:solidFill>
            </a:rPr>
            <a:t>Рост доходов в сопоставимых условиях – </a:t>
          </a:r>
        </a:p>
        <a:p xmlns:a="http://schemas.openxmlformats.org/drawingml/2006/main">
          <a:r>
            <a:rPr lang="ru-RU" sz="2000" b="1" i="1" dirty="0" smtClean="0">
              <a:solidFill>
                <a:schemeClr val="accent2">
                  <a:lumMod val="50000"/>
                </a:schemeClr>
              </a:solidFill>
            </a:rPr>
            <a:t>102,9 %</a:t>
          </a:r>
          <a:endParaRPr lang="ru-RU" sz="2000" b="1" i="1" dirty="0">
            <a:solidFill>
              <a:schemeClr val="accent2">
                <a:lumMod val="50000"/>
              </a:schemeClr>
            </a:solidFill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0.33333</cdr:x>
      <cdr:y>0.05714</cdr:y>
    </cdr:from>
    <cdr:to>
      <cdr:x>0.47222</cdr:x>
      <cdr:y>0.14286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2743200" y="304800"/>
          <a:ext cx="1143000" cy="457200"/>
        </a:xfrm>
        <a:prstGeom xmlns:a="http://schemas.openxmlformats.org/drawingml/2006/main" prst="rect">
          <a:avLst/>
        </a:prstGeom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sz="2000" b="1" dirty="0" smtClean="0">
              <a:solidFill>
                <a:srgbClr val="FF0000"/>
              </a:solidFill>
            </a:rPr>
            <a:t>- 5 %</a:t>
          </a:r>
          <a:endParaRPr lang="ru-RU" sz="2000" b="1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0.5463</cdr:x>
      <cdr:y>0.04286</cdr:y>
    </cdr:from>
    <cdr:to>
      <cdr:x>0.66667</cdr:x>
      <cdr:y>0.11429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4495800" y="228615"/>
          <a:ext cx="990627" cy="381008"/>
        </a:xfrm>
        <a:prstGeom xmlns:a="http://schemas.openxmlformats.org/drawingml/2006/main" prst="rect">
          <a:avLst/>
        </a:prstGeom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sz="2000" b="1" dirty="0" smtClean="0">
              <a:solidFill>
                <a:srgbClr val="FF0000"/>
              </a:solidFill>
            </a:rPr>
            <a:t>+ 1,6%</a:t>
          </a:r>
          <a:endParaRPr lang="ru-RU" sz="2000" b="1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0.76852</cdr:x>
      <cdr:y>0.08571</cdr:y>
    </cdr:from>
    <cdr:to>
      <cdr:x>0.88889</cdr:x>
      <cdr:y>0.17143</cdr:y>
    </cdr:to>
    <cdr:sp macro="" textlink="">
      <cdr:nvSpPr>
        <cdr:cNvPr id="4" name="Прямоугольник 3"/>
        <cdr:cNvSpPr/>
      </cdr:nvSpPr>
      <cdr:spPr>
        <a:xfrm xmlns:a="http://schemas.openxmlformats.org/drawingml/2006/main">
          <a:off x="6324600" y="457200"/>
          <a:ext cx="990600" cy="457200"/>
        </a:xfrm>
        <a:prstGeom xmlns:a="http://schemas.openxmlformats.org/drawingml/2006/main" prst="rect">
          <a:avLst/>
        </a:prstGeom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sz="2000" b="1" dirty="0" smtClean="0">
              <a:solidFill>
                <a:srgbClr val="FF0000"/>
              </a:solidFill>
            </a:rPr>
            <a:t>- 4 %</a:t>
          </a:r>
          <a:endParaRPr lang="ru-RU" sz="2000" b="1" dirty="0">
            <a:solidFill>
              <a:srgbClr val="FF0000"/>
            </a:solidFill>
          </a:endParaRP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0.33036</cdr:x>
      <cdr:y>0.01987</cdr:y>
    </cdr:from>
    <cdr:to>
      <cdr:x>0.50629</cdr:x>
      <cdr:y>0.1089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2819400" y="105810"/>
          <a:ext cx="1501457" cy="474180"/>
        </a:xfrm>
        <a:prstGeom xmlns:a="http://schemas.openxmlformats.org/drawingml/2006/main" prst="rect">
          <a:avLst/>
        </a:prstGeom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algn="ctr"/>
          <a:r>
            <a:rPr lang="ru-RU" sz="2000" b="1" dirty="0" smtClean="0">
              <a:solidFill>
                <a:schemeClr val="tx1"/>
              </a:solidFill>
            </a:rPr>
            <a:t>517,0</a:t>
          </a:r>
          <a:endParaRPr lang="ru-RU" sz="2000" b="1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0.78571</cdr:x>
      <cdr:y>0.04292</cdr:y>
    </cdr:from>
    <cdr:to>
      <cdr:x>0.89286</cdr:x>
      <cdr:y>0.13592</cdr:y>
    </cdr:to>
    <cdr:sp macro="" textlink="">
      <cdr:nvSpPr>
        <cdr:cNvPr id="4" name="Прямоугольник 3"/>
        <cdr:cNvSpPr/>
      </cdr:nvSpPr>
      <cdr:spPr>
        <a:xfrm xmlns:a="http://schemas.openxmlformats.org/drawingml/2006/main">
          <a:off x="6705563" y="228600"/>
          <a:ext cx="914437" cy="495300"/>
        </a:xfrm>
        <a:prstGeom xmlns:a="http://schemas.openxmlformats.org/drawingml/2006/main" prst="rect">
          <a:avLst/>
        </a:prstGeom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algn="ctr"/>
          <a:r>
            <a:rPr lang="ru-RU" sz="2000" b="1" dirty="0" smtClean="0">
              <a:solidFill>
                <a:schemeClr val="tx2"/>
              </a:solidFill>
            </a:rPr>
            <a:t>493,1</a:t>
          </a:r>
          <a:endParaRPr lang="ru-RU" sz="2000" b="1" dirty="0">
            <a:solidFill>
              <a:schemeClr val="tx2"/>
            </a:solidFill>
          </a:endParaRPr>
        </a:p>
      </cdr:txBody>
    </cdr:sp>
  </cdr:relSizeAnchor>
  <cdr:relSizeAnchor xmlns:cdr="http://schemas.openxmlformats.org/drawingml/2006/chartDrawing">
    <cdr:from>
      <cdr:x>0.34821</cdr:x>
      <cdr:y>0.44513</cdr:y>
    </cdr:from>
    <cdr:to>
      <cdr:x>0.47321</cdr:x>
      <cdr:y>0.549</cdr:y>
    </cdr:to>
    <cdr:sp macro="" textlink="">
      <cdr:nvSpPr>
        <cdr:cNvPr id="5" name="Прямоугольник 4"/>
        <cdr:cNvSpPr/>
      </cdr:nvSpPr>
      <cdr:spPr>
        <a:xfrm xmlns:a="http://schemas.openxmlformats.org/drawingml/2006/main">
          <a:off x="2971800" y="2370798"/>
          <a:ext cx="1066800" cy="553186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sz="2000" b="1" dirty="0" smtClean="0">
              <a:solidFill>
                <a:schemeClr val="tx1"/>
              </a:solidFill>
            </a:rPr>
            <a:t>77,6%</a:t>
          </a:r>
          <a:endParaRPr lang="ru-RU" sz="2000" b="1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0.54464</cdr:x>
      <cdr:y>0.43029</cdr:y>
    </cdr:from>
    <cdr:to>
      <cdr:x>0.67593</cdr:x>
      <cdr:y>0.549</cdr:y>
    </cdr:to>
    <cdr:sp macro="" textlink="">
      <cdr:nvSpPr>
        <cdr:cNvPr id="6" name="Прямоугольник 5"/>
        <cdr:cNvSpPr/>
      </cdr:nvSpPr>
      <cdr:spPr>
        <a:xfrm xmlns:a="http://schemas.openxmlformats.org/drawingml/2006/main">
          <a:off x="4648199" y="2291771"/>
          <a:ext cx="1120423" cy="632213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algn="ctr"/>
          <a:r>
            <a:rPr lang="ru-RU" sz="2000" b="1" dirty="0" smtClean="0">
              <a:solidFill>
                <a:schemeClr val="tx1"/>
              </a:solidFill>
            </a:rPr>
            <a:t>78,4%</a:t>
          </a:r>
          <a:endParaRPr lang="ru-RU" sz="2000" b="1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0.74107</cdr:x>
      <cdr:y>0.43029</cdr:y>
    </cdr:from>
    <cdr:to>
      <cdr:x>0.91071</cdr:x>
      <cdr:y>0.53416</cdr:y>
    </cdr:to>
    <cdr:sp macro="" textlink="">
      <cdr:nvSpPr>
        <cdr:cNvPr id="7" name="Прямоугольник 6"/>
        <cdr:cNvSpPr/>
      </cdr:nvSpPr>
      <cdr:spPr>
        <a:xfrm xmlns:a="http://schemas.openxmlformats.org/drawingml/2006/main">
          <a:off x="6324600" y="2291771"/>
          <a:ext cx="1447800" cy="553186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algn="ctr"/>
          <a:r>
            <a:rPr lang="ru-RU" sz="2000" b="1" dirty="0" smtClean="0">
              <a:solidFill>
                <a:schemeClr val="tx1"/>
              </a:solidFill>
            </a:rPr>
            <a:t>79,1%</a:t>
          </a:r>
          <a:endParaRPr lang="ru-RU" sz="2000" b="1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0.26786</cdr:x>
      <cdr:y>0.093</cdr:y>
    </cdr:from>
    <cdr:to>
      <cdr:x>0.34821</cdr:x>
      <cdr:y>0.16453</cdr:y>
    </cdr:to>
    <cdr:cxnSp macro="">
      <cdr:nvCxnSpPr>
        <cdr:cNvPr id="8" name="Прямая со стрелкой 7"/>
        <cdr:cNvCxnSpPr/>
      </cdr:nvCxnSpPr>
      <cdr:spPr>
        <a:xfrm xmlns:a="http://schemas.openxmlformats.org/drawingml/2006/main">
          <a:off x="2286000" y="495300"/>
          <a:ext cx="685800" cy="381000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0.25</cdr:x>
      <cdr:y>0.12161</cdr:y>
    </cdr:from>
    <cdr:to>
      <cdr:x>0.35714</cdr:x>
      <cdr:y>0.16453</cdr:y>
    </cdr:to>
    <cdr:cxnSp macro="">
      <cdr:nvCxnSpPr>
        <cdr:cNvPr id="12" name="Прямая со стрелкой 11"/>
        <cdr:cNvCxnSpPr/>
      </cdr:nvCxnSpPr>
      <cdr:spPr>
        <a:xfrm xmlns:a="http://schemas.openxmlformats.org/drawingml/2006/main">
          <a:off x="2133600" y="647700"/>
          <a:ext cx="914400" cy="228600"/>
        </a:xfrm>
        <a:prstGeom xmlns:a="http://schemas.openxmlformats.org/drawingml/2006/main" prst="straightConnector1">
          <a:avLst/>
        </a:prstGeom>
        <a:ln xmlns:a="http://schemas.openxmlformats.org/drawingml/2006/main" w="38100">
          <a:solidFill>
            <a:srgbClr val="FF0000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0.26634</cdr:x>
      <cdr:y>0.06765</cdr:y>
    </cdr:from>
    <cdr:to>
      <cdr:x>0.38472</cdr:x>
      <cdr:y>0.14038</cdr:y>
    </cdr:to>
    <cdr:sp macro="" textlink="">
      <cdr:nvSpPr>
        <cdr:cNvPr id="15" name="Прямоугольник 14"/>
        <cdr:cNvSpPr/>
      </cdr:nvSpPr>
      <cdr:spPr>
        <a:xfrm xmlns:a="http://schemas.openxmlformats.org/drawingml/2006/main" rot="944729">
          <a:off x="2273029" y="360312"/>
          <a:ext cx="1010293" cy="38738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sz="2000" b="1" dirty="0" smtClean="0">
              <a:solidFill>
                <a:srgbClr val="FF0000"/>
              </a:solidFill>
            </a:rPr>
            <a:t>94,9%</a:t>
          </a:r>
          <a:endParaRPr lang="ru-RU" sz="2000" b="1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0.22466</cdr:x>
      <cdr:y>0.16369</cdr:y>
    </cdr:from>
    <cdr:to>
      <cdr:x>0.37756</cdr:x>
      <cdr:y>0.41684</cdr:y>
    </cdr:to>
    <cdr:sp macro="" textlink="">
      <cdr:nvSpPr>
        <cdr:cNvPr id="16" name="Прямоугольник 15"/>
        <cdr:cNvSpPr/>
      </cdr:nvSpPr>
      <cdr:spPr>
        <a:xfrm xmlns:a="http://schemas.openxmlformats.org/drawingml/2006/main" rot="796220">
          <a:off x="1917359" y="871838"/>
          <a:ext cx="1304884" cy="13483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algn="ctr"/>
          <a:r>
            <a:rPr lang="ru-RU" sz="2000" b="1" dirty="0" smtClean="0">
              <a:solidFill>
                <a:schemeClr val="accent2">
                  <a:lumMod val="75000"/>
                </a:schemeClr>
              </a:solidFill>
            </a:rPr>
            <a:t>102,9%          </a:t>
          </a:r>
          <a:r>
            <a:rPr lang="ru-RU" sz="1400" i="1" dirty="0" smtClean="0">
              <a:solidFill>
                <a:schemeClr val="tx2"/>
              </a:solidFill>
            </a:rPr>
            <a:t>в сопоста- вимых   условиях</a:t>
          </a:r>
          <a:endParaRPr lang="ru-RU" sz="1400" i="1" dirty="0">
            <a:solidFill>
              <a:schemeClr val="tx2"/>
            </a:solidFill>
          </a:endParaRP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0.11404</cdr:x>
      <cdr:y>0.05797</cdr:y>
    </cdr:from>
    <cdr:to>
      <cdr:x>0.26316</cdr:x>
      <cdr:y>0.14493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990600" y="304800"/>
          <a:ext cx="1295400" cy="457200"/>
        </a:xfrm>
        <a:prstGeom xmlns:a="http://schemas.openxmlformats.org/drawingml/2006/main" prst="rect">
          <a:avLst/>
        </a:prstGeom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algn="ctr"/>
          <a:r>
            <a:rPr lang="ru-RU" sz="2000" b="1" dirty="0" smtClean="0">
              <a:solidFill>
                <a:schemeClr val="tx1"/>
              </a:solidFill>
            </a:rPr>
            <a:t>25,2</a:t>
          </a:r>
          <a:endParaRPr lang="ru-RU" sz="2000" b="1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0.33333</cdr:x>
      <cdr:y>0.13043</cdr:y>
    </cdr:from>
    <cdr:to>
      <cdr:x>0.46491</cdr:x>
      <cdr:y>0.2029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2895600" y="685800"/>
          <a:ext cx="1143000" cy="381000"/>
        </a:xfrm>
        <a:prstGeom xmlns:a="http://schemas.openxmlformats.org/drawingml/2006/main" prst="rect">
          <a:avLst/>
        </a:prstGeom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algn="ctr"/>
          <a:r>
            <a:rPr lang="ru-RU" sz="2000" b="1" dirty="0" smtClean="0">
              <a:solidFill>
                <a:schemeClr val="tx1"/>
              </a:solidFill>
            </a:rPr>
            <a:t>24</a:t>
          </a:r>
          <a:endParaRPr lang="ru-RU" sz="2000" b="1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0.55263</cdr:x>
      <cdr:y>0.05797</cdr:y>
    </cdr:from>
    <cdr:to>
      <cdr:x>0.68421</cdr:x>
      <cdr:y>0.14493</cdr:y>
    </cdr:to>
    <cdr:sp macro="" textlink="">
      <cdr:nvSpPr>
        <cdr:cNvPr id="4" name="Прямоугольник 3"/>
        <cdr:cNvSpPr/>
      </cdr:nvSpPr>
      <cdr:spPr>
        <a:xfrm xmlns:a="http://schemas.openxmlformats.org/drawingml/2006/main">
          <a:off x="4800600" y="304800"/>
          <a:ext cx="1143000" cy="457200"/>
        </a:xfrm>
        <a:prstGeom xmlns:a="http://schemas.openxmlformats.org/drawingml/2006/main" prst="rect">
          <a:avLst/>
        </a:prstGeom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algn="ctr"/>
          <a:r>
            <a:rPr lang="ru-RU" sz="2000" b="1" dirty="0" smtClean="0">
              <a:solidFill>
                <a:schemeClr val="tx1"/>
              </a:solidFill>
            </a:rPr>
            <a:t>26,6</a:t>
          </a:r>
          <a:endParaRPr lang="ru-RU" sz="2000" b="1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0.76316</cdr:x>
      <cdr:y>0.16216</cdr:y>
    </cdr:from>
    <cdr:to>
      <cdr:x>0.88596</cdr:x>
      <cdr:y>0.24324</cdr:y>
    </cdr:to>
    <cdr:sp macro="" textlink="">
      <cdr:nvSpPr>
        <cdr:cNvPr id="5" name="Прямоугольник 4"/>
        <cdr:cNvSpPr/>
      </cdr:nvSpPr>
      <cdr:spPr>
        <a:xfrm xmlns:a="http://schemas.openxmlformats.org/drawingml/2006/main">
          <a:off x="6629400" y="914400"/>
          <a:ext cx="1066739" cy="457200"/>
        </a:xfrm>
        <a:prstGeom xmlns:a="http://schemas.openxmlformats.org/drawingml/2006/main" prst="rect">
          <a:avLst/>
        </a:prstGeom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algn="ctr"/>
          <a:r>
            <a:rPr lang="ru-RU" sz="2000" b="1" dirty="0" smtClean="0">
              <a:solidFill>
                <a:schemeClr val="tx1"/>
              </a:solidFill>
            </a:rPr>
            <a:t>21,2</a:t>
          </a:r>
          <a:endParaRPr lang="ru-RU" sz="2000" b="1" dirty="0">
            <a:solidFill>
              <a:schemeClr val="tx1"/>
            </a:solidFill>
          </a:endParaRPr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0.23148</cdr:x>
      <cdr:y>0.16438</cdr:y>
    </cdr:from>
    <cdr:to>
      <cdr:x>0.34259</cdr:x>
      <cdr:y>0.21918</cdr:y>
    </cdr:to>
    <cdr:cxnSp macro="">
      <cdr:nvCxnSpPr>
        <cdr:cNvPr id="3" name="Прямая со стрелкой 2"/>
        <cdr:cNvCxnSpPr/>
      </cdr:nvCxnSpPr>
      <cdr:spPr>
        <a:xfrm xmlns:a="http://schemas.openxmlformats.org/drawingml/2006/main" flipV="1">
          <a:off x="1905000" y="914400"/>
          <a:ext cx="914400" cy="304800"/>
        </a:xfrm>
        <a:prstGeom xmlns:a="http://schemas.openxmlformats.org/drawingml/2006/main" prst="straightConnector1">
          <a:avLst/>
        </a:prstGeom>
        <a:ln xmlns:a="http://schemas.openxmlformats.org/drawingml/2006/main" w="38100">
          <a:solidFill>
            <a:srgbClr val="FF0000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0.22243</cdr:x>
      <cdr:y>0.09499</cdr:y>
    </cdr:from>
    <cdr:to>
      <cdr:x>0.36248</cdr:x>
      <cdr:y>0.16497</cdr:y>
    </cdr:to>
    <cdr:sp macro="" textlink="">
      <cdr:nvSpPr>
        <cdr:cNvPr id="7" name="Прямоугольник 6"/>
        <cdr:cNvSpPr/>
      </cdr:nvSpPr>
      <cdr:spPr>
        <a:xfrm xmlns:a="http://schemas.openxmlformats.org/drawingml/2006/main" rot="20402829">
          <a:off x="1830518" y="528413"/>
          <a:ext cx="1152567" cy="389241"/>
        </a:xfrm>
        <a:prstGeom xmlns:a="http://schemas.openxmlformats.org/drawingml/2006/main" prst="rect">
          <a:avLst/>
        </a:prstGeom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sz="2000" b="1" dirty="0" smtClean="0">
              <a:solidFill>
                <a:srgbClr val="FF0000"/>
              </a:solidFill>
            </a:rPr>
            <a:t>107 %</a:t>
          </a:r>
          <a:endParaRPr lang="ru-RU" sz="2000" b="1" dirty="0">
            <a:solidFill>
              <a:srgbClr val="FF0000"/>
            </a:solidFill>
          </a:endParaRPr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0.50435</cdr:x>
      <cdr:y>0.125</cdr:y>
    </cdr:from>
    <cdr:to>
      <cdr:x>0.93043</cdr:x>
      <cdr:y>0.325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4419600" y="762000"/>
          <a:ext cx="3733800" cy="1219200"/>
        </a:xfrm>
        <a:prstGeom xmlns:a="http://schemas.openxmlformats.org/drawingml/2006/main" prst="rect">
          <a:avLst/>
        </a:prstGeom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sz="2000" b="1" i="1" dirty="0" smtClean="0">
              <a:solidFill>
                <a:srgbClr val="008A3E"/>
              </a:solidFill>
            </a:rPr>
            <a:t>Темп роста совокупного размера финансовой помощи – 106,7 %</a:t>
          </a:r>
          <a:endParaRPr lang="ru-RU" sz="2000" b="1" i="1" dirty="0">
            <a:solidFill>
              <a:srgbClr val="008A3E"/>
            </a:solidFill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30622" cy="4966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836" tIns="45418" rIns="90836" bIns="45418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 altLang="ru-RU"/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32111" y="1"/>
            <a:ext cx="2929052" cy="4966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836" tIns="45418" rIns="90836" bIns="45418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 altLang="ru-RU"/>
          </a:p>
        </p:txBody>
      </p:sp>
      <p:sp>
        <p:nvSpPr>
          <p:cNvPr id="1167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45862"/>
            <a:ext cx="2930622" cy="4966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836" tIns="45418" rIns="90836" bIns="45418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 altLang="ru-RU"/>
          </a:p>
        </p:txBody>
      </p:sp>
      <p:sp>
        <p:nvSpPr>
          <p:cNvPr id="1167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32111" y="9445862"/>
            <a:ext cx="2929052" cy="4966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836" tIns="45418" rIns="90836" bIns="45418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E13D44D-69FE-4E26-946C-E2430B2C710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892352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30622" cy="4966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836" tIns="45418" rIns="90836" bIns="45418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 altLang="ru-RU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30541" y="1"/>
            <a:ext cx="2929051" cy="4966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836" tIns="45418" rIns="90836" bIns="45418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 altLang="ru-RU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95350" y="744538"/>
            <a:ext cx="4972050" cy="3730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6902" y="4722931"/>
            <a:ext cx="5408930" cy="44746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836" tIns="45418" rIns="90836" bIns="454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44281"/>
            <a:ext cx="2930622" cy="4966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836" tIns="45418" rIns="90836" bIns="45418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 altLang="ru-RU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30541" y="9444281"/>
            <a:ext cx="2929051" cy="4966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836" tIns="45418" rIns="90836" bIns="45418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1F4F27F-90B5-4D22-A4FF-D3F327B9027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469411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F4F27F-90B5-4D22-A4FF-D3F327B9027C}" type="slidenum">
              <a:rPr lang="ru-RU" altLang="ru-RU" smtClean="0"/>
              <a:pPr/>
              <a:t>1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14520961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F4F27F-90B5-4D22-A4FF-D3F327B9027C}" type="slidenum">
              <a:rPr lang="ru-RU" altLang="ru-RU" smtClean="0"/>
              <a:pPr/>
              <a:t>4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378269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xfrm>
            <a:off x="676117" y="4722695"/>
            <a:ext cx="5408930" cy="4791595"/>
          </a:xfrm>
        </p:spPr>
        <p:txBody>
          <a:bodyPr/>
          <a:lstStyle/>
          <a:p>
            <a:pPr algn="just"/>
            <a:endParaRPr lang="ru-RU" dirty="0">
              <a:latin typeface="+mn-lt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1F5C3A-8719-43AC-AF12-F943772B47B1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49533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38CC148-D15E-471D-8AF1-FE18B58ECA55}" type="slidenum">
              <a:rPr lang="ru-RU" altLang="ru-RU"/>
              <a:pPr/>
              <a:t>13</a:t>
            </a:fld>
            <a:endParaRPr lang="ru-RU" altLang="ru-RU"/>
          </a:p>
        </p:txBody>
      </p:sp>
      <p:sp>
        <p:nvSpPr>
          <p:cNvPr id="212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96938" y="744538"/>
            <a:ext cx="4972050" cy="3730625"/>
          </a:xfrm>
          <a:ln/>
        </p:spPr>
      </p:sp>
      <p:sp>
        <p:nvSpPr>
          <p:cNvPr id="212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5331" y="4722931"/>
            <a:ext cx="5410501" cy="4474606"/>
          </a:xfrm>
        </p:spPr>
        <p:txBody>
          <a:bodyPr lIns="91588" tIns="45795" rIns="91588" bIns="45795"/>
          <a:lstStyle/>
          <a:p>
            <a:pPr>
              <a:lnSpc>
                <a:spcPct val="90000"/>
              </a:lnSpc>
            </a:pPr>
            <a:endParaRPr lang="ru-RU" altLang="ru-RU" sz="10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6F1C4C-432A-4579-AB65-7C8DE979E7A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082457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572244-72CD-4E91-9BD1-915BBE2D47E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582802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B02EF8-EA28-4A2D-BA2A-A98BD8CE50A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249552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D7525DF1-8979-4EA7-A165-AE9FB245F7D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022755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896B099B-A01A-4B16-8B63-1BCE428FB8A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28923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CC08EF8D-AA6C-4510-BA2B-4BF70734C74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785285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D469E4-6566-4AD8-879C-66F51DC8FB8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037604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AD3218-0D6D-4A9E-A3B0-EDA0B1F7230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218671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DAC255-D266-4BB0-B5B2-12634D1A6AA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143011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19BC86-C16C-447E-8184-14560FBD473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618054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1F6692-9FF9-4875-9050-EF0B1F4DB1B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603290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63C9ED-9205-4BFC-B99F-A18F4A56369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593670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029C89-FE0E-4AE1-8878-87ECE044285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740880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8FBD3E-CDDA-49A3-B27D-75427116CEC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018427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 alt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 alt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1E9AD82-4D0D-42D7-8B59-6FA8A8F1B749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6.xml"/><Relationship Id="rId4" Type="http://schemas.openxmlformats.org/officeDocument/2006/relationships/chart" Target="../charts/char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ru-RU" altLang="ru-RU" sz="4000" dirty="0">
                <a:latin typeface="Times New Roman" pitchFamily="18" charset="0"/>
              </a:rPr>
              <a:t>О бюджете </a:t>
            </a:r>
            <a:br>
              <a:rPr lang="ru-RU" altLang="ru-RU" sz="4000" dirty="0">
                <a:latin typeface="Times New Roman" pitchFamily="18" charset="0"/>
              </a:rPr>
            </a:br>
            <a:r>
              <a:rPr lang="ru-RU" altLang="ru-RU" sz="4000" dirty="0">
                <a:latin typeface="Times New Roman" pitchFamily="18" charset="0"/>
              </a:rPr>
              <a:t>Красновишерского муниципального района</a:t>
            </a:r>
            <a:br>
              <a:rPr lang="ru-RU" altLang="ru-RU" sz="4000" dirty="0">
                <a:latin typeface="Times New Roman" pitchFamily="18" charset="0"/>
              </a:rPr>
            </a:br>
            <a:r>
              <a:rPr lang="ru-RU" altLang="ru-RU" sz="4000" dirty="0">
                <a:latin typeface="Times New Roman" pitchFamily="18" charset="0"/>
              </a:rPr>
              <a:t> на </a:t>
            </a:r>
            <a:r>
              <a:rPr lang="ru-RU" altLang="ru-RU" sz="4000" dirty="0" smtClean="0">
                <a:latin typeface="Times New Roman" pitchFamily="18" charset="0"/>
              </a:rPr>
              <a:t>2015 </a:t>
            </a:r>
            <a:r>
              <a:rPr lang="ru-RU" altLang="ru-RU" sz="4000" dirty="0">
                <a:latin typeface="Times New Roman" pitchFamily="18" charset="0"/>
              </a:rPr>
              <a:t>год и плановый период </a:t>
            </a:r>
            <a:r>
              <a:rPr lang="ru-RU" altLang="ru-RU" sz="4000" dirty="0" smtClean="0">
                <a:latin typeface="Times New Roman" pitchFamily="18" charset="0"/>
              </a:rPr>
              <a:t>2016-2017 </a:t>
            </a:r>
            <a:r>
              <a:rPr lang="ru-RU" altLang="ru-RU" sz="4000" dirty="0">
                <a:latin typeface="Times New Roman" pitchFamily="18" charset="0"/>
              </a:rPr>
              <a:t>годов</a:t>
            </a:r>
            <a:br>
              <a:rPr lang="ru-RU" altLang="ru-RU" sz="4000" dirty="0">
                <a:latin typeface="Times New Roman" pitchFamily="18" charset="0"/>
              </a:rPr>
            </a:br>
            <a:r>
              <a:rPr lang="ru-RU" altLang="ru-RU" sz="4000" dirty="0">
                <a:latin typeface="Times New Roman" pitchFamily="18" charset="0"/>
              </a:rPr>
              <a:t/>
            </a:r>
            <a:br>
              <a:rPr lang="ru-RU" altLang="ru-RU" sz="4000" dirty="0">
                <a:latin typeface="Times New Roman" pitchFamily="18" charset="0"/>
              </a:rPr>
            </a:br>
            <a:endParaRPr lang="ru-RU" altLang="ru-RU" sz="4000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/>
          <a:lstStyle/>
          <a:p>
            <a:r>
              <a:rPr lang="ru-RU" sz="2800" b="1" dirty="0" smtClean="0"/>
              <a:t>Структура доходов бюджета района </a:t>
            </a:r>
            <a:br>
              <a:rPr lang="ru-RU" sz="2800" b="1" dirty="0" smtClean="0"/>
            </a:br>
            <a:r>
              <a:rPr lang="ru-RU" sz="2800" b="1" dirty="0" smtClean="0"/>
              <a:t>в 2015-2017 годах, млн. руб.</a:t>
            </a:r>
            <a:endParaRPr lang="ru-RU" sz="2800" b="1" dirty="0"/>
          </a:p>
        </p:txBody>
      </p:sp>
      <p:graphicFrame>
        <p:nvGraphicFramePr>
          <p:cNvPr id="5" name="Диаграмма 4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558750574"/>
              </p:ext>
            </p:extLst>
          </p:nvPr>
        </p:nvGraphicFramePr>
        <p:xfrm>
          <a:off x="457200" y="990600"/>
          <a:ext cx="8229600" cy="5638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B099B-A01A-4B16-8B63-1BCE428FB8AB}" type="slidenum">
              <a:rPr lang="ru-RU" altLang="ru-RU" smtClean="0"/>
              <a:pPr/>
              <a:t>10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196092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/>
          <a:lstStyle/>
          <a:p>
            <a:r>
              <a:rPr lang="ru-RU" sz="3200" dirty="0" smtClean="0"/>
              <a:t>Структура бюджета на 2015 год </a:t>
            </a:r>
            <a:br>
              <a:rPr lang="ru-RU" sz="3200" dirty="0" smtClean="0"/>
            </a:br>
            <a:r>
              <a:rPr lang="ru-RU" sz="3200" dirty="0" smtClean="0"/>
              <a:t>в разрезе видов доходов</a:t>
            </a:r>
            <a:endParaRPr lang="ru-RU" sz="3200" dirty="0"/>
          </a:p>
        </p:txBody>
      </p:sp>
      <p:graphicFrame>
        <p:nvGraphicFramePr>
          <p:cNvPr id="5" name="Диаграмма 4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2685551470"/>
              </p:ext>
            </p:extLst>
          </p:nvPr>
        </p:nvGraphicFramePr>
        <p:xfrm>
          <a:off x="533400" y="1295400"/>
          <a:ext cx="82296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B099B-A01A-4B16-8B63-1BCE428FB8AB}" type="slidenum">
              <a:rPr lang="ru-RU" altLang="ru-RU" smtClean="0"/>
              <a:pPr/>
              <a:t>11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991267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ru-RU" sz="3200" dirty="0" smtClean="0"/>
              <a:t>Динамика доходов бюджета </a:t>
            </a:r>
            <a:br>
              <a:rPr lang="ru-RU" sz="3200" dirty="0" smtClean="0"/>
            </a:br>
            <a:r>
              <a:rPr lang="ru-RU" sz="3200" dirty="0" smtClean="0"/>
              <a:t>в 2014-2017 годах, млн. руб.</a:t>
            </a:r>
            <a:endParaRPr lang="ru-RU" sz="3200" dirty="0"/>
          </a:p>
        </p:txBody>
      </p:sp>
      <p:graphicFrame>
        <p:nvGraphicFramePr>
          <p:cNvPr id="5" name="Диаграмма 4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3744509706"/>
              </p:ext>
            </p:extLst>
          </p:nvPr>
        </p:nvGraphicFramePr>
        <p:xfrm>
          <a:off x="457200" y="1295400"/>
          <a:ext cx="8229600" cy="533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B099B-A01A-4B16-8B63-1BCE428FB8AB}" type="slidenum">
              <a:rPr lang="ru-RU" altLang="ru-RU" smtClean="0"/>
              <a:pPr/>
              <a:t>12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246275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47B09-3D4F-4C99-A8D6-B85BFA741EFA}" type="slidenum">
              <a:rPr lang="ru-RU" altLang="ru-RU"/>
              <a:pPr/>
              <a:t>13</a:t>
            </a:fld>
            <a:endParaRPr lang="ru-RU" altLang="ru-RU"/>
          </a:p>
        </p:txBody>
      </p:sp>
      <p:sp>
        <p:nvSpPr>
          <p:cNvPr id="211970" name="Rectangle 9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endParaRPr lang="ru-RU" altLang="ru-RU">
              <a:latin typeface="Times New Roman" pitchFamily="18" charset="0"/>
              <a:cs typeface="Arial" pitchFamily="34" charset="0"/>
            </a:endParaRPr>
          </a:p>
        </p:txBody>
      </p:sp>
      <p:sp>
        <p:nvSpPr>
          <p:cNvPr id="211971" name="Номер слайда 17"/>
          <p:cNvSpPr txBox="1">
            <a:spLocks noGrp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/>
            <a:endParaRPr lang="ru-RU" altLang="ru-RU" sz="1200">
              <a:solidFill>
                <a:srgbClr val="898989"/>
              </a:solidFill>
              <a:latin typeface="Times New Roman" pitchFamily="18" charset="0"/>
              <a:cs typeface="Arial" pitchFamily="34" charset="0"/>
            </a:endParaRPr>
          </a:p>
        </p:txBody>
      </p:sp>
      <p:sp>
        <p:nvSpPr>
          <p:cNvPr id="211972" name="Rectangle 2"/>
          <p:cNvSpPr>
            <a:spLocks noGrp="1"/>
          </p:cNvSpPr>
          <p:nvPr>
            <p:ph type="title" idx="4294967295"/>
          </p:nvPr>
        </p:nvSpPr>
        <p:spPr>
          <a:xfrm>
            <a:off x="533400" y="228600"/>
            <a:ext cx="8229600" cy="1008063"/>
          </a:xfrm>
        </p:spPr>
        <p:txBody>
          <a:bodyPr/>
          <a:lstStyle/>
          <a:p>
            <a:r>
              <a:rPr lang="ru-RU" altLang="ru-RU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Основные подходы к формированию расходов бюджета на </a:t>
            </a:r>
            <a:r>
              <a:rPr lang="ru-RU" altLang="ru-RU" sz="3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2015-2017 </a:t>
            </a:r>
            <a:r>
              <a:rPr lang="ru-RU" altLang="ru-RU" sz="3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годы</a:t>
            </a:r>
          </a:p>
        </p:txBody>
      </p:sp>
      <p:sp>
        <p:nvSpPr>
          <p:cNvPr id="211973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1524000"/>
            <a:ext cx="8458200" cy="4724400"/>
          </a:xfrm>
        </p:spPr>
        <p:txBody>
          <a:bodyPr/>
          <a:lstStyle/>
          <a:p>
            <a:pPr algn="just"/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приоритет </a:t>
            </a: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- действующие расходные обязательства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обеспечение «майских» Указов Президента РФ</a:t>
            </a:r>
            <a:endParaRPr lang="ru-RU" altLang="ru-RU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индексация: коммунальные услуги, заработная плата;</a:t>
            </a:r>
          </a:p>
          <a:p>
            <a:pPr algn="just"/>
            <a:r>
              <a:rPr lang="ru-RU" altLang="ru-RU" dirty="0">
                <a:latin typeface="Times New Roman" pitchFamily="18" charset="0"/>
              </a:rPr>
              <a:t>сокращение прочих </a:t>
            </a:r>
            <a:r>
              <a:rPr lang="ru-RU" altLang="ru-RU" dirty="0" smtClean="0">
                <a:latin typeface="Times New Roman" pitchFamily="18" charset="0"/>
              </a:rPr>
              <a:t>расходов на 10%, </a:t>
            </a:r>
            <a:r>
              <a:rPr lang="ru-RU" altLang="ru-RU" dirty="0">
                <a:latin typeface="Times New Roman" pitchFamily="18" charset="0"/>
              </a:rPr>
              <a:t>за исключением расходов на оплату труда и коммунальных услуг </a:t>
            </a:r>
          </a:p>
          <a:p>
            <a:pPr algn="just"/>
            <a:endParaRPr lang="ru-RU" alt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107702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14375"/>
          </a:xfrm>
        </p:spPr>
        <p:txBody>
          <a:bodyPr/>
          <a:lstStyle/>
          <a:p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</a:rPr>
              <a:t>Особенности формирования расходов</a:t>
            </a:r>
            <a:endParaRPr lang="ru-RU" sz="32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2400" y="1219200"/>
            <a:ext cx="8915400" cy="5334000"/>
          </a:xfrm>
        </p:spPr>
        <p:txBody>
          <a:bodyPr/>
          <a:lstStyle/>
          <a:p>
            <a:pPr marL="0" indent="0">
              <a:buNone/>
            </a:pPr>
            <a:r>
              <a:rPr lang="ru-RU" u="sng" dirty="0" smtClean="0">
                <a:solidFill>
                  <a:schemeClr val="accent2">
                    <a:lumMod val="50000"/>
                  </a:schemeClr>
                </a:solidFill>
              </a:rPr>
              <a:t>Дополнительно принимаемые обязательства: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  Содержание крытой ледовой площадки – 6,327 млн. руб.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  Налог на имущество ДШИ – 1,375 млн. руб.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Расходы на здравоохранение с 01.07.2014 – обязательства краевого бюджета</a:t>
            </a:r>
          </a:p>
          <a:p>
            <a:pPr marL="0" indent="0">
              <a:buNone/>
            </a:pP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 В первоначальном плане расходов на 2014 год были предусмотрены расходы на эти цели в размере 42,1 млн. руб.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469E4-6566-4AD8-879C-66F51DC8FB8F}" type="slidenum">
              <a:rPr lang="ru-RU" altLang="ru-RU" smtClean="0"/>
              <a:pPr/>
              <a:t>14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146280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52400" y="274638"/>
            <a:ext cx="8763000" cy="715962"/>
          </a:xfrm>
        </p:spPr>
        <p:txBody>
          <a:bodyPr/>
          <a:lstStyle/>
          <a:p>
            <a:r>
              <a:rPr lang="ru-RU" sz="2400" b="1" dirty="0" smtClean="0"/>
              <a:t>Динамика расходов бюджета в 2014 – 2017 гг., млн. руб.</a:t>
            </a:r>
            <a:endParaRPr lang="ru-RU" sz="2400" b="1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24421068"/>
              </p:ext>
            </p:extLst>
          </p:nvPr>
        </p:nvGraphicFramePr>
        <p:xfrm>
          <a:off x="304800" y="1181100"/>
          <a:ext cx="8534400" cy="53260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B099B-A01A-4B16-8B63-1BCE428FB8AB}" type="slidenum">
              <a:rPr lang="ru-RU" altLang="ru-RU" smtClean="0"/>
              <a:pPr/>
              <a:t>15</a:t>
            </a:fld>
            <a:endParaRPr lang="ru-RU" alt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447800" y="1219200"/>
            <a:ext cx="1143000" cy="6096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544,5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953000" y="1409700"/>
            <a:ext cx="1219200" cy="4191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518,8</a:t>
            </a:r>
            <a:endParaRPr lang="ru-RU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03354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121E6-8066-4F38-A913-7D946A5C336B}" type="slidenum">
              <a:rPr lang="ru-RU" altLang="ru-RU"/>
              <a:pPr/>
              <a:t>16</a:t>
            </a:fld>
            <a:endParaRPr lang="ru-RU" altLang="ru-RU" dirty="0"/>
          </a:p>
        </p:txBody>
      </p:sp>
      <p:sp>
        <p:nvSpPr>
          <p:cNvPr id="1628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153400" cy="1477962"/>
          </a:xfrm>
        </p:spPr>
        <p:txBody>
          <a:bodyPr/>
          <a:lstStyle/>
          <a:p>
            <a:r>
              <a:rPr lang="ru-RU" altLang="ru-RU" sz="2800" dirty="0"/>
              <a:t>Сценарные условия развития в </a:t>
            </a:r>
            <a:r>
              <a:rPr lang="ru-RU" altLang="ru-RU" sz="2800" dirty="0" smtClean="0"/>
              <a:t>2015-2017  </a:t>
            </a:r>
            <a:r>
              <a:rPr lang="ru-RU" altLang="ru-RU" sz="2800" dirty="0" err="1"/>
              <a:t>гг</a:t>
            </a:r>
            <a:r>
              <a:rPr lang="ru-RU" altLang="ru-RU" sz="2800" dirty="0"/>
              <a:t> (темп роста к предыдущему году)</a:t>
            </a:r>
            <a:br>
              <a:rPr lang="ru-RU" altLang="ru-RU" sz="2800" dirty="0"/>
            </a:br>
            <a:endParaRPr lang="ru-RU" altLang="ru-RU" sz="2800" dirty="0"/>
          </a:p>
        </p:txBody>
      </p:sp>
      <p:graphicFrame>
        <p:nvGraphicFramePr>
          <p:cNvPr id="162970" name="Group 15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38709019"/>
              </p:ext>
            </p:extLst>
          </p:nvPr>
        </p:nvGraphicFramePr>
        <p:xfrm>
          <a:off x="228600" y="1524000"/>
          <a:ext cx="8610600" cy="4038600"/>
        </p:xfrm>
        <a:graphic>
          <a:graphicData uri="http://schemas.openxmlformats.org/drawingml/2006/table">
            <a:tbl>
              <a:tblPr/>
              <a:tblGrid>
                <a:gridCol w="3481388"/>
                <a:gridCol w="1831975"/>
                <a:gridCol w="1647825"/>
                <a:gridCol w="1649412"/>
              </a:tblGrid>
              <a:tr h="1346200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2015 г.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2016 г.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2017 г.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8200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Теплоэнергия</a:t>
                      </a:r>
                      <a:endParaRPr kumimoji="0" lang="ru-RU" alt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105 %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105 %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104,5 %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27100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Электроэнергия</a:t>
                      </a:r>
                      <a:endParaRPr kumimoji="0" lang="ru-RU" alt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106,5 %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106,9 %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105,7 %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1700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abic Typesetting" panose="03020402040406030203" pitchFamily="66" charset="-78"/>
                        </a:rPr>
                        <a:t>Водоснабжение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106,6%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107,4%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107,9%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07E99-D786-4DA3-AE21-F59D2921DE56}" type="slidenum">
              <a:rPr lang="ru-RU" altLang="ru-RU"/>
              <a:pPr/>
              <a:t>17</a:t>
            </a:fld>
            <a:endParaRPr lang="ru-RU" altLang="ru-RU"/>
          </a:p>
        </p:txBody>
      </p:sp>
      <p:sp>
        <p:nvSpPr>
          <p:cNvPr id="250005" name="Rectangle 149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533400"/>
          </a:xfrm>
        </p:spPr>
        <p:txBody>
          <a:bodyPr>
            <a:normAutofit fontScale="90000"/>
          </a:bodyPr>
          <a:lstStyle/>
          <a:p>
            <a:r>
              <a:rPr lang="ru-RU" altLang="ru-RU" sz="3200" dirty="0" smtClean="0">
                <a:latin typeface="Arial Cyr" charset="-52"/>
              </a:rPr>
              <a:t>Динамика </a:t>
            </a:r>
            <a:r>
              <a:rPr lang="ru-RU" altLang="ru-RU" sz="3200" dirty="0">
                <a:latin typeface="Arial Cyr" charset="-52"/>
              </a:rPr>
              <a:t>роста заработной платы в </a:t>
            </a:r>
            <a:r>
              <a:rPr lang="ru-RU" altLang="ru-RU" sz="3200" dirty="0" smtClean="0">
                <a:latin typeface="Arial Cyr" charset="-52"/>
              </a:rPr>
              <a:t>2015 </a:t>
            </a:r>
            <a:r>
              <a:rPr lang="ru-RU" altLang="ru-RU" sz="3200" dirty="0">
                <a:latin typeface="Arial Cyr" charset="-52"/>
              </a:rPr>
              <a:t>-</a:t>
            </a:r>
            <a:r>
              <a:rPr lang="ru-RU" altLang="ru-RU" sz="3200" dirty="0" smtClean="0">
                <a:latin typeface="Arial Cyr" charset="-52"/>
              </a:rPr>
              <a:t>2017 </a:t>
            </a:r>
            <a:r>
              <a:rPr lang="ru-RU" altLang="ru-RU" sz="3200" dirty="0">
                <a:latin typeface="Arial Cyr" charset="-52"/>
              </a:rPr>
              <a:t>гг. </a:t>
            </a:r>
            <a:endParaRPr lang="ru-RU" altLang="ru-RU" sz="3200" dirty="0"/>
          </a:p>
        </p:txBody>
      </p:sp>
      <p:graphicFrame>
        <p:nvGraphicFramePr>
          <p:cNvPr id="250118" name="Group 26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58102545"/>
              </p:ext>
            </p:extLst>
          </p:nvPr>
        </p:nvGraphicFramePr>
        <p:xfrm>
          <a:off x="228600" y="762000"/>
          <a:ext cx="8686800" cy="6038640"/>
        </p:xfrm>
        <a:graphic>
          <a:graphicData uri="http://schemas.openxmlformats.org/drawingml/2006/table">
            <a:tbl>
              <a:tblPr/>
              <a:tblGrid>
                <a:gridCol w="2676525"/>
                <a:gridCol w="2047875"/>
                <a:gridCol w="1828800"/>
                <a:gridCol w="2133600"/>
              </a:tblGrid>
              <a:tr h="457200">
                <a:tc rowSpan="2"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 </a:t>
                      </a:r>
                      <a:endParaRPr kumimoji="0" lang="ru-RU" alt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Динамика увеличения средней з/платы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0638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201</a:t>
                      </a:r>
                      <a:r>
                        <a:rPr kumimoji="0" lang="ru-RU" alt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5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2016</a:t>
                      </a:r>
                      <a:endParaRPr kumimoji="0" lang="ru-RU" alt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2017</a:t>
                      </a:r>
                      <a:endParaRPr kumimoji="0" lang="ru-RU" alt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FF">
                        <a:alpha val="50000"/>
                      </a:srgbClr>
                    </a:solidFill>
                  </a:tcPr>
                </a:tc>
              </a:tr>
              <a:tr h="765175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Общее образование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27919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29985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32353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0238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Дошкольное образование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26212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28152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30376</a:t>
                      </a:r>
                    </a:p>
                  </a:txBody>
                  <a:tcPr marL="36000" marR="36000" marT="46800" marB="46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08113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Дополнительное образование:</a:t>
                      </a:r>
                    </a:p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культура</a:t>
                      </a:r>
                    </a:p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образование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24610</a:t>
                      </a:r>
                    </a:p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23228</a:t>
                      </a:r>
                    </a:p>
                  </a:txBody>
                  <a:tcPr marL="90000" marR="90000" marT="90000" marB="90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27950</a:t>
                      </a:r>
                    </a:p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24947</a:t>
                      </a:r>
                    </a:p>
                  </a:txBody>
                  <a:tcPr marL="90000" marR="90000" marT="90000" marB="90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31919</a:t>
                      </a:r>
                    </a:p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26918</a:t>
                      </a:r>
                    </a:p>
                  </a:txBody>
                  <a:tcPr marL="90000" marR="90000" marT="90000" marB="900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14325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Культура</a:t>
                      </a:r>
                      <a:endParaRPr kumimoji="0" lang="ru-RU" alt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21338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25589</a:t>
                      </a:r>
                    </a:p>
                  </a:txBody>
                  <a:tcPr marL="36000" marR="36000" marT="46800" marB="4680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 charset="-52"/>
                        </a:rPr>
                        <a:t>30642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225425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Врачи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39016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41903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45213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7013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Ср. медперсонал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22584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24255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26171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7013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Мл. медперсонал</a:t>
                      </a:r>
                    </a:p>
                  </a:txBody>
                  <a:tcPr marL="36000" marR="36000" marT="46800" marB="4680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11021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11836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12772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1733045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609600"/>
          </a:xfrm>
        </p:spPr>
        <p:txBody>
          <a:bodyPr/>
          <a:lstStyle/>
          <a:p>
            <a:r>
              <a:rPr lang="ru-RU" sz="2400" b="1" dirty="0" smtClean="0">
                <a:solidFill>
                  <a:srgbClr val="268E78"/>
                </a:solidFill>
              </a:rPr>
              <a:t>Структура бюджета на 2015 год</a:t>
            </a:r>
            <a:endParaRPr lang="ru-RU" sz="2400" b="1" dirty="0">
              <a:solidFill>
                <a:srgbClr val="268E78"/>
              </a:solidFill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09628155"/>
              </p:ext>
            </p:extLst>
          </p:nvPr>
        </p:nvGraphicFramePr>
        <p:xfrm>
          <a:off x="76200" y="762000"/>
          <a:ext cx="9448800" cy="6248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469E4-6566-4AD8-879C-66F51DC8FB8F}" type="slidenum">
              <a:rPr lang="ru-RU" altLang="ru-RU" smtClean="0"/>
              <a:pPr/>
              <a:t>18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619065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52400" y="274638"/>
            <a:ext cx="8801100" cy="563562"/>
          </a:xfrm>
        </p:spPr>
        <p:txBody>
          <a:bodyPr/>
          <a:lstStyle/>
          <a:p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Структура муниципального дорожного фонда, млн. руб.</a:t>
            </a:r>
            <a:endParaRPr lang="ru-RU" sz="24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graphicFrame>
        <p:nvGraphicFramePr>
          <p:cNvPr id="7" name="Диаграмма 6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1119988709"/>
              </p:ext>
            </p:extLst>
          </p:nvPr>
        </p:nvGraphicFramePr>
        <p:xfrm>
          <a:off x="228600" y="990600"/>
          <a:ext cx="8686800" cy="5638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25DF1-8979-4EA7-A165-AE9FB245F7DC}" type="slidenum">
              <a:rPr lang="ru-RU" altLang="ru-RU" smtClean="0"/>
              <a:pPr/>
              <a:t>19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019234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59A30-620C-462F-8FE8-0FC3AF5EBA29}" type="slidenum">
              <a:rPr lang="ru-RU" altLang="ru-RU"/>
              <a:pPr/>
              <a:t>2</a:t>
            </a:fld>
            <a:endParaRPr lang="ru-RU" altLang="ru-RU" dirty="0"/>
          </a:p>
        </p:txBody>
      </p:sp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066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00FFFF"/>
                </a:solidFill>
              </a14:hiddenFill>
            </a:ext>
          </a:extLst>
        </p:spPr>
        <p:txBody>
          <a:bodyPr/>
          <a:lstStyle/>
          <a:p>
            <a:r>
              <a:rPr lang="ru-RU" altLang="ru-RU" sz="3200" b="1" dirty="0">
                <a:latin typeface="Times New Roman" pitchFamily="18" charset="0"/>
                <a:cs typeface="Times New Roman" pitchFamily="18" charset="0"/>
              </a:rPr>
              <a:t>    Основные итоги бюджетной политики за </a:t>
            </a:r>
            <a:r>
              <a:rPr lang="ru-RU" altLang="ru-RU" sz="3200" b="1" dirty="0" smtClean="0">
                <a:latin typeface="Times New Roman" pitchFamily="18" charset="0"/>
                <a:cs typeface="Times New Roman" pitchFamily="18" charset="0"/>
              </a:rPr>
              <a:t>2013-2014 </a:t>
            </a:r>
            <a:r>
              <a:rPr lang="ru-RU" altLang="ru-RU" sz="3200" b="1" dirty="0">
                <a:latin typeface="Times New Roman" pitchFamily="18" charset="0"/>
                <a:cs typeface="Times New Roman" pitchFamily="18" charset="0"/>
              </a:rPr>
              <a:t>годы:</a:t>
            </a:r>
          </a:p>
        </p:txBody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295400"/>
            <a:ext cx="8229600" cy="5105400"/>
          </a:xfrm>
          <a:noFill/>
        </p:spPr>
        <p:txBody>
          <a:bodyPr/>
          <a:lstStyle/>
          <a:p>
            <a:pPr algn="just"/>
            <a:r>
              <a:rPr lang="ru-RU" altLang="ru-RU" dirty="0" smtClean="0">
                <a:latin typeface="Times New Roman" pitchFamily="18" charset="0"/>
              </a:rPr>
              <a:t>Выполнение «майских» Указов Президента РФ по доведению заработной платы работников бюджетной сферы </a:t>
            </a:r>
            <a:endParaRPr lang="ru-RU" altLang="ru-RU" dirty="0">
              <a:latin typeface="Times New Roman" pitchFamily="18" charset="0"/>
            </a:endParaRPr>
          </a:p>
          <a:p>
            <a:pPr algn="just"/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Ввод в эксплуатацию крытого катка Привлечение средств краевого дорожного фонда на реконструкцию дороги «Красновишерск – </a:t>
            </a:r>
            <a:r>
              <a:rPr lang="ru-RU" altLang="ru-RU" dirty="0" err="1" smtClean="0">
                <a:latin typeface="Times New Roman" pitchFamily="18" charset="0"/>
                <a:cs typeface="Times New Roman" pitchFamily="18" charset="0"/>
              </a:rPr>
              <a:t>Вая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» в соотношении 5/95</a:t>
            </a:r>
          </a:p>
          <a:p>
            <a:pPr algn="just"/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Отсутствие муниципального долга</a:t>
            </a:r>
            <a:endParaRPr lang="ru-RU" alt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763000" cy="563562"/>
          </a:xfrm>
        </p:spPr>
        <p:txBody>
          <a:bodyPr/>
          <a:lstStyle/>
          <a:p>
            <a:r>
              <a:rPr lang="ru-RU" sz="3200" b="1" dirty="0" smtClean="0">
                <a:solidFill>
                  <a:srgbClr val="008A3E"/>
                </a:solidFill>
              </a:rPr>
              <a:t>Структура расходов бюджета на 2015 год</a:t>
            </a:r>
            <a:endParaRPr lang="ru-RU" sz="3200" b="1" dirty="0">
              <a:solidFill>
                <a:srgbClr val="008A3E"/>
              </a:solidFill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63904799"/>
              </p:ext>
            </p:extLst>
          </p:nvPr>
        </p:nvGraphicFramePr>
        <p:xfrm>
          <a:off x="228600" y="990600"/>
          <a:ext cx="8839200" cy="571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469E4-6566-4AD8-879C-66F51DC8FB8F}" type="slidenum">
              <a:rPr lang="ru-RU" altLang="ru-RU" smtClean="0"/>
              <a:pPr/>
              <a:t>20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6686552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/>
          <a:lstStyle/>
          <a:p>
            <a:r>
              <a:rPr lang="ru-RU" sz="2800" b="1" dirty="0" smtClean="0"/>
              <a:t>Межбюджетное регулирование </a:t>
            </a:r>
            <a:br>
              <a:rPr lang="ru-RU" sz="2800" b="1" dirty="0" smtClean="0"/>
            </a:br>
            <a:r>
              <a:rPr lang="ru-RU" sz="2800" b="1" dirty="0"/>
              <a:t>(</a:t>
            </a:r>
            <a:r>
              <a:rPr lang="ru-RU" sz="2800" b="1" dirty="0" smtClean="0"/>
              <a:t>дотации поселениям), млн. руб.</a:t>
            </a:r>
            <a:endParaRPr lang="ru-RU" sz="2800" b="1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86668456"/>
              </p:ext>
            </p:extLst>
          </p:nvPr>
        </p:nvGraphicFramePr>
        <p:xfrm>
          <a:off x="457200" y="914400"/>
          <a:ext cx="8229600" cy="5562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469E4-6566-4AD8-879C-66F51DC8FB8F}" type="slidenum">
              <a:rPr lang="ru-RU" altLang="ru-RU" smtClean="0"/>
              <a:pPr/>
              <a:t>21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0003156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/>
          <a:lstStyle/>
          <a:p>
            <a:r>
              <a:rPr lang="ru-RU" sz="2800" b="1" dirty="0" smtClean="0"/>
              <a:t>Динамика размеров дотаций из РФФПП в разрезе поселений, тыс. руб.</a:t>
            </a:r>
            <a:endParaRPr lang="ru-RU" sz="2800" b="1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16458242"/>
              </p:ext>
            </p:extLst>
          </p:nvPr>
        </p:nvGraphicFramePr>
        <p:xfrm>
          <a:off x="228600" y="533400"/>
          <a:ext cx="8763000" cy="609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469E4-6566-4AD8-879C-66F51DC8FB8F}" type="slidenum">
              <a:rPr lang="ru-RU" altLang="ru-RU" smtClean="0"/>
              <a:pPr/>
              <a:t>22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4558588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229600" cy="563562"/>
          </a:xfrm>
        </p:spPr>
        <p:txBody>
          <a:bodyPr/>
          <a:lstStyle/>
          <a:p>
            <a:r>
              <a:rPr lang="ru-RU" sz="2800" b="1" dirty="0" smtClean="0"/>
              <a:t>Динамика общих размеров дотаций в разрезе поселений, тыс. руб.</a:t>
            </a:r>
            <a:endParaRPr lang="ru-RU" sz="2800" b="1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40686243"/>
              </p:ext>
            </p:extLst>
          </p:nvPr>
        </p:nvGraphicFramePr>
        <p:xfrm>
          <a:off x="228600" y="533400"/>
          <a:ext cx="8763000" cy="609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469E4-6566-4AD8-879C-66F51DC8FB8F}" type="slidenum">
              <a:rPr lang="ru-RU" altLang="ru-RU" smtClean="0"/>
              <a:pPr/>
              <a:t>23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1332604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76200"/>
            <a:ext cx="8686800" cy="715962"/>
          </a:xfrm>
        </p:spPr>
        <p:txBody>
          <a:bodyPr/>
          <a:lstStyle/>
          <a:p>
            <a:r>
              <a:rPr lang="ru-RU" sz="2800" b="1" dirty="0" smtClean="0"/>
              <a:t>Субсидии поселениям в 2014-2015 гг., тыс. руб.</a:t>
            </a:r>
            <a:endParaRPr lang="ru-RU" sz="2800" b="1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14055503"/>
              </p:ext>
            </p:extLst>
          </p:nvPr>
        </p:nvGraphicFramePr>
        <p:xfrm>
          <a:off x="152400" y="1143000"/>
          <a:ext cx="8686800" cy="5486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469E4-6566-4AD8-879C-66F51DC8FB8F}" type="slidenum">
              <a:rPr lang="ru-RU" altLang="ru-RU" smtClean="0"/>
              <a:pPr/>
              <a:t>24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8789294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r>
              <a:rPr lang="ru-RU" sz="3200" dirty="0" smtClean="0"/>
              <a:t>Субсидии на реализацию ПРП и инвестиционных проектов, тыс. руб.</a:t>
            </a:r>
            <a:endParaRPr lang="ru-RU" sz="32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50360011"/>
              </p:ext>
            </p:extLst>
          </p:nvPr>
        </p:nvGraphicFramePr>
        <p:xfrm>
          <a:off x="228600" y="1143000"/>
          <a:ext cx="86106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469E4-6566-4AD8-879C-66F51DC8FB8F}" type="slidenum">
              <a:rPr lang="ru-RU" altLang="ru-RU" smtClean="0"/>
              <a:pPr/>
              <a:t>25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7283343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839200" cy="487362"/>
          </a:xfrm>
        </p:spPr>
        <p:txBody>
          <a:bodyPr/>
          <a:lstStyle/>
          <a:p>
            <a:r>
              <a:rPr lang="ru-RU" sz="2400" b="1" dirty="0" smtClean="0"/>
              <a:t>Основные характеристики бюджета на 2015-2017 гг.</a:t>
            </a:r>
            <a:endParaRPr lang="ru-RU" sz="2400" b="1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53950922"/>
              </p:ext>
            </p:extLst>
          </p:nvPr>
        </p:nvGraphicFramePr>
        <p:xfrm>
          <a:off x="609600" y="990600"/>
          <a:ext cx="8305800" cy="571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469E4-6566-4AD8-879C-66F51DC8FB8F}" type="slidenum">
              <a:rPr lang="ru-RU" altLang="ru-RU" smtClean="0"/>
              <a:pPr/>
              <a:t>26</a:t>
            </a:fld>
            <a:endParaRPr lang="ru-RU" altLang="ru-RU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890635"/>
              </p:ext>
            </p:extLst>
          </p:nvPr>
        </p:nvGraphicFramePr>
        <p:xfrm>
          <a:off x="381001" y="990600"/>
          <a:ext cx="8000999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599"/>
                <a:gridCol w="1295400"/>
                <a:gridCol w="1916098"/>
                <a:gridCol w="1817702"/>
                <a:gridCol w="1600200"/>
              </a:tblGrid>
              <a:tr h="381000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rgbClr val="FF0000"/>
                          </a:solidFill>
                        </a:rPr>
                        <a:t>Дефицит</a:t>
                      </a:r>
                      <a:endParaRPr lang="ru-RU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ru-RU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ru-RU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ru-RU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rgbClr val="FF0000"/>
                          </a:solidFill>
                        </a:rPr>
                        <a:t>239,2</a:t>
                      </a:r>
                      <a:endParaRPr lang="ru-RU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765909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24ADD-85FD-402A-A2ED-3D3E3D7E6588}" type="slidenum">
              <a:rPr lang="ru-RU" altLang="ru-RU"/>
              <a:pPr/>
              <a:t>3</a:t>
            </a:fld>
            <a:endParaRPr lang="ru-RU" altLang="ru-RU"/>
          </a:p>
        </p:txBody>
      </p:sp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066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00FFFF"/>
                </a:solidFill>
              </a14:hiddenFill>
            </a:ext>
          </a:extLst>
        </p:spPr>
        <p:txBody>
          <a:bodyPr/>
          <a:lstStyle/>
          <a:p>
            <a:r>
              <a:rPr lang="ru-RU" altLang="ru-RU" sz="3200" b="1" dirty="0">
                <a:latin typeface="Times New Roman" pitchFamily="18" charset="0"/>
                <a:cs typeface="Times New Roman" pitchFamily="18" charset="0"/>
              </a:rPr>
              <a:t>    Основные задачи бюджетной политики на </a:t>
            </a:r>
            <a:r>
              <a:rPr lang="ru-RU" altLang="ru-RU" sz="3200" b="1" dirty="0" smtClean="0">
                <a:latin typeface="Times New Roman" pitchFamily="18" charset="0"/>
                <a:cs typeface="Times New Roman" pitchFamily="18" charset="0"/>
              </a:rPr>
              <a:t>2015-2017 </a:t>
            </a:r>
            <a:r>
              <a:rPr lang="ru-RU" altLang="ru-RU" sz="3200" b="1" dirty="0">
                <a:latin typeface="Times New Roman" pitchFamily="18" charset="0"/>
                <a:cs typeface="Times New Roman" pitchFamily="18" charset="0"/>
              </a:rPr>
              <a:t>годы:</a:t>
            </a:r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447800"/>
            <a:ext cx="8229600" cy="5105400"/>
          </a:xfrm>
          <a:noFill/>
        </p:spPr>
        <p:txBody>
          <a:bodyPr/>
          <a:lstStyle/>
          <a:p>
            <a:pPr algn="just">
              <a:lnSpc>
                <a:spcPct val="90000"/>
              </a:lnSpc>
            </a:pPr>
            <a:r>
              <a:rPr lang="ru-RU" alt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dirty="0">
                <a:latin typeface="Times New Roman" pitchFamily="18" charset="0"/>
              </a:rPr>
              <a:t>обеспечение сбалансированности консоли-</a:t>
            </a:r>
            <a:r>
              <a:rPr lang="ru-RU" altLang="ru-RU" dirty="0" err="1">
                <a:latin typeface="Times New Roman" pitchFamily="18" charset="0"/>
              </a:rPr>
              <a:t>дированного</a:t>
            </a:r>
            <a:r>
              <a:rPr lang="ru-RU" altLang="ru-RU" dirty="0">
                <a:latin typeface="Times New Roman" pitchFamily="18" charset="0"/>
              </a:rPr>
              <a:t> бюджета района и поселений;</a:t>
            </a:r>
          </a:p>
          <a:p>
            <a:pPr algn="just">
              <a:lnSpc>
                <a:spcPct val="90000"/>
              </a:lnSpc>
            </a:pPr>
            <a:r>
              <a:rPr lang="ru-RU" altLang="ru-RU" dirty="0">
                <a:latin typeface="Times New Roman" pitchFamily="18" charset="0"/>
              </a:rPr>
              <a:t>обеспечение роста заработной платы работников </a:t>
            </a:r>
            <a:r>
              <a:rPr lang="ru-RU" altLang="ru-RU" dirty="0" smtClean="0">
                <a:latin typeface="Times New Roman" pitchFamily="18" charset="0"/>
              </a:rPr>
              <a:t>муниципальных учреждений </a:t>
            </a:r>
            <a:r>
              <a:rPr lang="ru-RU" altLang="ru-RU" dirty="0">
                <a:latin typeface="Times New Roman" pitchFamily="18" charset="0"/>
              </a:rPr>
              <a:t>в соответствии с </a:t>
            </a:r>
            <a:r>
              <a:rPr lang="ru-RU" altLang="ru-RU" dirty="0" smtClean="0">
                <a:latin typeface="Times New Roman" pitchFamily="18" charset="0"/>
              </a:rPr>
              <a:t>Указами </a:t>
            </a:r>
            <a:r>
              <a:rPr lang="ru-RU" altLang="ru-RU" dirty="0">
                <a:latin typeface="Times New Roman" pitchFamily="18" charset="0"/>
              </a:rPr>
              <a:t>Президента РФ</a:t>
            </a:r>
          </a:p>
          <a:p>
            <a:pPr algn="just">
              <a:lnSpc>
                <a:spcPct val="90000"/>
              </a:lnSpc>
            </a:pPr>
            <a:r>
              <a:rPr lang="ru-RU" altLang="ru-RU" dirty="0"/>
              <a:t> </a:t>
            </a:r>
            <a:r>
              <a:rPr lang="ru-RU" altLang="ru-RU" dirty="0" smtClean="0">
                <a:latin typeface="Times New Roman" pitchFamily="18" charset="0"/>
              </a:rPr>
              <a:t>планирование расходов бюджета по программно-целевому методу;</a:t>
            </a:r>
            <a:endParaRPr lang="ru-RU" altLang="ru-RU" dirty="0">
              <a:latin typeface="Times New Roman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ru-RU" altLang="ru-RU" dirty="0">
                <a:latin typeface="Times New Roman" pitchFamily="18" charset="0"/>
              </a:rPr>
              <a:t>повышение налогового потенциала путем продвижения инвестиционных проектов </a:t>
            </a:r>
            <a:r>
              <a:rPr lang="ru-RU" altLang="ru-RU" dirty="0" smtClean="0">
                <a:latin typeface="Times New Roman" pitchFamily="18" charset="0"/>
              </a:rPr>
              <a:t>Комплексного инвестиционного плана       г. Красновишерска</a:t>
            </a:r>
            <a:endParaRPr lang="ru-RU" alt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r>
              <a:rPr lang="ru-RU" altLang="ru-RU" sz="2300" b="1" dirty="0">
                <a:latin typeface="Times New Roman" pitchFamily="18" charset="0"/>
              </a:rPr>
              <a:t>Динамика налоговых и неналоговых доходов бюджета Красновишерского района, млн. руб.</a:t>
            </a:r>
            <a:endParaRPr lang="ru-RU" sz="23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B099B-A01A-4B16-8B63-1BCE428FB8AB}" type="slidenum">
              <a:rPr lang="ru-RU" altLang="ru-RU" smtClean="0"/>
              <a:pPr/>
              <a:t>4</a:t>
            </a:fld>
            <a:endParaRPr lang="ru-RU" altLang="ru-RU"/>
          </a:p>
        </p:txBody>
      </p:sp>
      <p:graphicFrame>
        <p:nvGraphicFramePr>
          <p:cNvPr id="5" name="Диаграмма 4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1937215038"/>
              </p:ext>
            </p:extLst>
          </p:nvPr>
        </p:nvGraphicFramePr>
        <p:xfrm>
          <a:off x="381000" y="1238250"/>
          <a:ext cx="82296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3048000" y="1028700"/>
            <a:ext cx="1219200" cy="6477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- 0,8%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724400" y="1028700"/>
            <a:ext cx="1219200" cy="4953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+ 6,5%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705600" y="1028700"/>
            <a:ext cx="990600" cy="457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+ 3,1%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30787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763000" cy="533400"/>
          </a:xfrm>
        </p:spPr>
        <p:txBody>
          <a:bodyPr/>
          <a:lstStyle/>
          <a:p>
            <a:r>
              <a:rPr lang="ru-RU" altLang="ru-RU" sz="3200" dirty="0" smtClean="0"/>
              <a:t>Структура </a:t>
            </a:r>
            <a:r>
              <a:rPr lang="ru-RU" altLang="ru-RU" sz="3200" dirty="0"/>
              <a:t>собственных доходов, </a:t>
            </a:r>
            <a:r>
              <a:rPr lang="ru-RU" altLang="ru-RU" sz="3200" dirty="0" smtClean="0"/>
              <a:t>млн. </a:t>
            </a:r>
            <a:r>
              <a:rPr lang="ru-RU" altLang="ru-RU" sz="3200" dirty="0"/>
              <a:t>руб.</a:t>
            </a:r>
            <a:endParaRPr lang="ru-RU" sz="3200" dirty="0"/>
          </a:p>
        </p:txBody>
      </p:sp>
      <p:graphicFrame>
        <p:nvGraphicFramePr>
          <p:cNvPr id="5" name="Диаграмма 4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4168624556"/>
              </p:ext>
            </p:extLst>
          </p:nvPr>
        </p:nvGraphicFramePr>
        <p:xfrm>
          <a:off x="152400" y="838200"/>
          <a:ext cx="8839200" cy="571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B099B-A01A-4B16-8B63-1BCE428FB8AB}" type="slidenum">
              <a:rPr lang="ru-RU" altLang="ru-RU" smtClean="0"/>
              <a:pPr/>
              <a:t>5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791187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839200" cy="1173162"/>
          </a:xfrm>
        </p:spPr>
        <p:txBody>
          <a:bodyPr/>
          <a:lstStyle/>
          <a:p>
            <a:r>
              <a:rPr lang="ru-RU" sz="2800" dirty="0" smtClean="0"/>
              <a:t>Налоговые доходы, планируемые к поступлению в бюджет в 2015 – 2017 годах, млн. руб.</a:t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b="1" u="sng" dirty="0" smtClean="0">
                <a:solidFill>
                  <a:srgbClr val="7030A0"/>
                </a:solidFill>
              </a:rPr>
              <a:t>Налог на доходы физических лиц</a:t>
            </a:r>
            <a:endParaRPr lang="ru-RU" sz="2800" b="1" u="sng" dirty="0">
              <a:solidFill>
                <a:srgbClr val="7030A0"/>
              </a:solidFill>
            </a:endParaRPr>
          </a:p>
        </p:txBody>
      </p:sp>
      <p:graphicFrame>
        <p:nvGraphicFramePr>
          <p:cNvPr id="5" name="Диаграмма 4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3594746257"/>
              </p:ext>
            </p:extLst>
          </p:nvPr>
        </p:nvGraphicFramePr>
        <p:xfrm>
          <a:off x="533400" y="1066800"/>
          <a:ext cx="8229600" cy="5486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B099B-A01A-4B16-8B63-1BCE428FB8AB}" type="slidenum">
              <a:rPr lang="ru-RU" altLang="ru-RU" smtClean="0"/>
              <a:pPr/>
              <a:t>6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245664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763000" cy="1524000"/>
          </a:xfrm>
        </p:spPr>
        <p:txBody>
          <a:bodyPr/>
          <a:lstStyle/>
          <a:p>
            <a:r>
              <a:rPr lang="ru-RU" sz="2800" dirty="0" smtClean="0"/>
              <a:t>Неналоговые доходы, планируемые к поступлению в бюджет в 2015 – 2017 годах, млн. руб.</a:t>
            </a:r>
            <a:br>
              <a:rPr lang="ru-RU" sz="2800" dirty="0" smtClean="0"/>
            </a:br>
            <a:r>
              <a:rPr lang="ru-RU" sz="2800" b="1" u="sng" dirty="0" smtClean="0">
                <a:solidFill>
                  <a:schemeClr val="bg1">
                    <a:lumMod val="50000"/>
                  </a:schemeClr>
                </a:solidFill>
              </a:rPr>
              <a:t>Доходы от использования </a:t>
            </a:r>
            <a:br>
              <a:rPr lang="ru-RU" sz="2800" b="1" u="sng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ru-RU" sz="2800" b="1" u="sng" dirty="0" smtClean="0">
                <a:solidFill>
                  <a:schemeClr val="bg1">
                    <a:lumMod val="50000"/>
                  </a:schemeClr>
                </a:solidFill>
              </a:rPr>
              <a:t>муниципального имущества</a:t>
            </a:r>
            <a:endParaRPr lang="ru-RU" sz="2800" b="1" u="sng" dirty="0">
              <a:solidFill>
                <a:schemeClr val="bg1">
                  <a:lumMod val="50000"/>
                </a:schemeClr>
              </a:solidFill>
            </a:endParaRPr>
          </a:p>
        </p:txBody>
      </p:sp>
      <p:graphicFrame>
        <p:nvGraphicFramePr>
          <p:cNvPr id="5" name="Диаграмма 4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4171665087"/>
              </p:ext>
            </p:extLst>
          </p:nvPr>
        </p:nvGraphicFramePr>
        <p:xfrm>
          <a:off x="457200" y="609601"/>
          <a:ext cx="8534400" cy="6095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B099B-A01A-4B16-8B63-1BCE428FB8AB}" type="slidenum">
              <a:rPr lang="ru-RU" altLang="ru-RU" smtClean="0"/>
              <a:pPr/>
              <a:t>7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716466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Users\alexa\Совет Глав и МО, совещания, выездные, лекции\подложка для слайдов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0"/>
            <a:ext cx="9180512" cy="6901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Диаграмма 2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28706787"/>
              </p:ext>
            </p:extLst>
          </p:nvPr>
        </p:nvGraphicFramePr>
        <p:xfrm>
          <a:off x="305272" y="1327272"/>
          <a:ext cx="8496944" cy="30393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438400" y="957940"/>
            <a:ext cx="449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ЕНВД</a:t>
            </a:r>
            <a:endParaRPr lang="ru-RU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Диаграмма 2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27333810"/>
              </p:ext>
            </p:extLst>
          </p:nvPr>
        </p:nvGraphicFramePr>
        <p:xfrm>
          <a:off x="795906" y="4437111"/>
          <a:ext cx="7880550" cy="22626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2627784" y="3991021"/>
            <a:ext cx="51845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Транспортный налог</a:t>
            </a:r>
            <a:endParaRPr lang="ru-RU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04800" y="138077"/>
            <a:ext cx="8534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/>
              <a:t>Налоговые доходы, планируемые к поступлению в бюджет в 2015 – 2017 </a:t>
            </a:r>
            <a:r>
              <a:rPr lang="ru-RU" sz="2400" dirty="0" smtClean="0"/>
              <a:t>годах, млн. руб.</a:t>
            </a:r>
            <a:endParaRPr lang="ru-RU" sz="2200" dirty="0"/>
          </a:p>
        </p:txBody>
      </p:sp>
      <p:sp>
        <p:nvSpPr>
          <p:cNvPr id="13" name="TextBox 15"/>
          <p:cNvSpPr txBox="1">
            <a:spLocks noChangeArrowheads="1"/>
          </p:cNvSpPr>
          <p:nvPr/>
        </p:nvSpPr>
        <p:spPr bwMode="auto">
          <a:xfrm>
            <a:off x="7485063" y="1216594"/>
            <a:ext cx="1706562" cy="193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 eaLnBrk="0" hangingPunct="0">
              <a:defRPr sz="2000" b="1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2000" b="1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2000" b="1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2000" b="1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2000" b="1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% к пред. году</a:t>
            </a:r>
          </a:p>
        </p:txBody>
      </p:sp>
      <p:sp>
        <p:nvSpPr>
          <p:cNvPr id="14" name="TextBox 15"/>
          <p:cNvSpPr txBox="1">
            <a:spLocks noChangeArrowheads="1"/>
          </p:cNvSpPr>
          <p:nvPr/>
        </p:nvSpPr>
        <p:spPr bwMode="auto">
          <a:xfrm>
            <a:off x="7485063" y="4263403"/>
            <a:ext cx="1706562" cy="193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 eaLnBrk="0" hangingPunct="0">
              <a:defRPr sz="2000" b="1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 sz="2000" b="1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 sz="2000" b="1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 sz="2000" b="1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 sz="2000" b="1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F0000"/>
                </a:solidFill>
                <a:latin typeface="Verdana" pitchFamily="34" charset="0"/>
                <a:cs typeface="Arial" charset="0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% к пред. году</a:t>
            </a:r>
          </a:p>
        </p:txBody>
      </p:sp>
    </p:spTree>
    <p:extLst>
      <p:ext uri="{BB962C8B-B14F-4D97-AF65-F5344CB8AC3E}">
        <p14:creationId xmlns:p14="http://schemas.microsoft.com/office/powerpoint/2010/main" val="1414292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/>
          <a:lstStyle/>
          <a:p>
            <a:r>
              <a:rPr lang="ru-RU" sz="2800" b="1" dirty="0" smtClean="0"/>
              <a:t>Структура доходов бюджета района </a:t>
            </a:r>
            <a:br>
              <a:rPr lang="ru-RU" sz="2800" b="1" dirty="0" smtClean="0"/>
            </a:br>
            <a:r>
              <a:rPr lang="ru-RU" sz="2800" b="1" dirty="0" smtClean="0"/>
              <a:t>в 2014-2015 годах, млн. руб.</a:t>
            </a:r>
            <a:endParaRPr lang="ru-RU" sz="2800" b="1" dirty="0"/>
          </a:p>
        </p:txBody>
      </p:sp>
      <p:graphicFrame>
        <p:nvGraphicFramePr>
          <p:cNvPr id="5" name="Диаграмма 4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2617222549"/>
              </p:ext>
            </p:extLst>
          </p:nvPr>
        </p:nvGraphicFramePr>
        <p:xfrm>
          <a:off x="457200" y="990600"/>
          <a:ext cx="82296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B099B-A01A-4B16-8B63-1BCE428FB8AB}" type="slidenum">
              <a:rPr lang="ru-RU" altLang="ru-RU" smtClean="0"/>
              <a:pPr/>
              <a:t>9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40683507"/>
      </p:ext>
    </p:extLst>
  </p:cSld>
  <p:clrMapOvr>
    <a:masterClrMapping/>
  </p:clrMapOvr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4">
      <a:dk1>
        <a:srgbClr val="000000"/>
      </a:dk1>
      <a:lt1>
        <a:srgbClr val="DEF6F1"/>
      </a:lt1>
      <a:dk2>
        <a:srgbClr val="000000"/>
      </a:dk2>
      <a:lt2>
        <a:srgbClr val="969696"/>
      </a:lt2>
      <a:accent1>
        <a:srgbClr val="FFFFFF"/>
      </a:accent1>
      <a:accent2>
        <a:srgbClr val="8DC6FF"/>
      </a:accent2>
      <a:accent3>
        <a:srgbClr val="ECFAF7"/>
      </a:accent3>
      <a:accent4>
        <a:srgbClr val="000000"/>
      </a:accent4>
      <a:accent5>
        <a:srgbClr val="FFFFFF"/>
      </a:accent5>
      <a:accent6>
        <a:srgbClr val="7FB3E7"/>
      </a:accent6>
      <a:hlink>
        <a:srgbClr val="0066CC"/>
      </a:hlink>
      <a:folHlink>
        <a:srgbClr val="00A8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21804</TotalTime>
  <Words>635</Words>
  <Application>Microsoft Office PowerPoint</Application>
  <PresentationFormat>Экран (4:3)</PresentationFormat>
  <Paragraphs>206</Paragraphs>
  <Slides>26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Оформление по умолчанию</vt:lpstr>
      <vt:lpstr>О бюджете  Красновишерского муниципального района  на 2015 год и плановый период 2016-2017 годов  </vt:lpstr>
      <vt:lpstr>    Основные итоги бюджетной политики за 2013-2014 годы:</vt:lpstr>
      <vt:lpstr>    Основные задачи бюджетной политики на 2015-2017 годы:</vt:lpstr>
      <vt:lpstr>Динамика налоговых и неналоговых доходов бюджета Красновишерского района, млн. руб.</vt:lpstr>
      <vt:lpstr>Структура собственных доходов, млн. руб.</vt:lpstr>
      <vt:lpstr>Налоговые доходы, планируемые к поступлению в бюджет в 2015 – 2017 годах, млн. руб.  Налог на доходы физических лиц</vt:lpstr>
      <vt:lpstr>Неналоговые доходы, планируемые к поступлению в бюджет в 2015 – 2017 годах, млн. руб. Доходы от использования  муниципального имущества</vt:lpstr>
      <vt:lpstr>Презентация PowerPoint</vt:lpstr>
      <vt:lpstr>Структура доходов бюджета района  в 2014-2015 годах, млн. руб.</vt:lpstr>
      <vt:lpstr>Структура доходов бюджета района  в 2015-2017 годах, млн. руб.</vt:lpstr>
      <vt:lpstr>Структура бюджета на 2015 год  в разрезе видов доходов</vt:lpstr>
      <vt:lpstr>Динамика доходов бюджета  в 2014-2017 годах, млн. руб.</vt:lpstr>
      <vt:lpstr>Основные подходы к формированию расходов бюджета на 2015-2017 годы</vt:lpstr>
      <vt:lpstr>Особенности формирования расходов</vt:lpstr>
      <vt:lpstr>Динамика расходов бюджета в 2014 – 2017 гг., млн. руб.</vt:lpstr>
      <vt:lpstr>Сценарные условия развития в 2015-2017  гг (темп роста к предыдущему году) </vt:lpstr>
      <vt:lpstr>Динамика роста заработной платы в 2015 -2017 гг. </vt:lpstr>
      <vt:lpstr>Структура бюджета на 2015 год</vt:lpstr>
      <vt:lpstr>Структура муниципального дорожного фонда, млн. руб.</vt:lpstr>
      <vt:lpstr>Структура расходов бюджета на 2015 год</vt:lpstr>
      <vt:lpstr>Межбюджетное регулирование  (дотации поселениям), млн. руб.</vt:lpstr>
      <vt:lpstr>Динамика размеров дотаций из РФФПП в разрезе поселений, тыс. руб.</vt:lpstr>
      <vt:lpstr>Динамика общих размеров дотаций в разрезе поселений, тыс. руб.</vt:lpstr>
      <vt:lpstr>Субсидии поселениям в 2014-2015 гг., тыс. руб.</vt:lpstr>
      <vt:lpstr>Субсидии на реализацию ПРП и инвестиционных проектов, тыс. руб.</vt:lpstr>
      <vt:lpstr>Основные характеристики бюджета на 2015-2017 гг.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Ирина С. Лебедева</dc:creator>
  <cp:lastModifiedBy>Ирина С. Лебедева</cp:lastModifiedBy>
  <cp:revision>797</cp:revision>
  <cp:lastPrinted>2014-12-19T07:48:13Z</cp:lastPrinted>
  <dcterms:created xsi:type="dcterms:W3CDTF">1601-01-01T00:00:00Z</dcterms:created>
  <dcterms:modified xsi:type="dcterms:W3CDTF">2014-12-19T07:50:58Z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