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6" r:id="rId2"/>
    <p:sldId id="310" r:id="rId3"/>
    <p:sldId id="307" r:id="rId4"/>
    <p:sldId id="364" r:id="rId5"/>
    <p:sldId id="392" r:id="rId6"/>
    <p:sldId id="367" r:id="rId7"/>
    <p:sldId id="369" r:id="rId8"/>
    <p:sldId id="391" r:id="rId9"/>
    <p:sldId id="376" r:id="rId10"/>
    <p:sldId id="388" r:id="rId11"/>
    <p:sldId id="387" r:id="rId12"/>
    <p:sldId id="378" r:id="rId13"/>
    <p:sldId id="377" r:id="rId14"/>
    <p:sldId id="379" r:id="rId15"/>
    <p:sldId id="380" r:id="rId16"/>
    <p:sldId id="382" r:id="rId17"/>
    <p:sldId id="384" r:id="rId18"/>
    <p:sldId id="389" r:id="rId19"/>
    <p:sldId id="394" r:id="rId20"/>
    <p:sldId id="386" r:id="rId21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E78"/>
    <a:srgbClr val="FFDE75"/>
    <a:srgbClr val="FF9900"/>
    <a:srgbClr val="CC99FF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9" autoAdjust="0"/>
    <p:restoredTop sz="90720" autoAdjust="0"/>
  </p:normalViewPr>
  <p:slideViewPr>
    <p:cSldViewPr>
      <p:cViewPr>
        <p:scale>
          <a:sx n="100" d="100"/>
          <a:sy n="100" d="100"/>
        </p:scale>
        <p:origin x="-1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41;&#1102;&#1076;&#1078;&#1077;&#1090;%202015-2017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965782055020901E-2"/>
          <c:y val="1.4226830801079442E-2"/>
          <c:w val="0.93397248954991741"/>
          <c:h val="0.856088129828841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Лист1!$B$3:$G$3</c:f>
              <c:numCache>
                <c:formatCode>General</c:formatCode>
                <c:ptCount val="5"/>
                <c:pt idx="0">
                  <c:v>28.6</c:v>
                </c:pt>
                <c:pt idx="1">
                  <c:v>27.1</c:v>
                </c:pt>
                <c:pt idx="2">
                  <c:v>25</c:v>
                </c:pt>
                <c:pt idx="3">
                  <c:v>25.5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Лист1!$B$2:$G$2</c:f>
              <c:numCache>
                <c:formatCode>General</c:formatCode>
                <c:ptCount val="5"/>
                <c:pt idx="0">
                  <c:v>63.4</c:v>
                </c:pt>
                <c:pt idx="1">
                  <c:v>60.5</c:v>
                </c:pt>
                <c:pt idx="2">
                  <c:v>61.5</c:v>
                </c:pt>
                <c:pt idx="3">
                  <c:v>62.5</c:v>
                </c:pt>
                <c:pt idx="4">
                  <c:v>64.900000000000006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7150592"/>
        <c:axId val="67152128"/>
        <c:axId val="0"/>
      </c:bar3DChart>
      <c:catAx>
        <c:axId val="6715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67152128"/>
        <c:crosses val="autoZero"/>
        <c:auto val="1"/>
        <c:lblAlgn val="ctr"/>
        <c:lblOffset val="100"/>
        <c:noMultiLvlLbl val="0"/>
      </c:catAx>
      <c:valAx>
        <c:axId val="67152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150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10.5</c:v>
                </c:pt>
                <c:pt idx="1">
                  <c:v>16.3</c:v>
                </c:pt>
                <c:pt idx="2">
                  <c:v>14.7</c:v>
                </c:pt>
                <c:pt idx="3">
                  <c:v>15.8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1.2</c:v>
                </c:pt>
                <c:pt idx="1">
                  <c:v>7.1</c:v>
                </c:pt>
                <c:pt idx="2">
                  <c:v>4.9000000000000004</c:v>
                </c:pt>
                <c:pt idx="3">
                  <c:v>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Реконструкция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9.9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Переправы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rgbClr val="268E78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617152"/>
        <c:axId val="91618688"/>
        <c:axId val="0"/>
      </c:bar3DChart>
      <c:catAx>
        <c:axId val="9161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1618688"/>
        <c:crosses val="autoZero"/>
        <c:auto val="1"/>
        <c:lblAlgn val="ctr"/>
        <c:lblOffset val="100"/>
        <c:noMultiLvlLbl val="0"/>
      </c:catAx>
      <c:valAx>
        <c:axId val="91618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1617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64367816091954E-2"/>
          <c:y val="4.0277690288713919E-2"/>
          <c:w val="0.90804597701149425"/>
          <c:h val="0.88833350831146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5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</c:dPt>
          <c:dLbls>
            <c:dLbl>
              <c:idx val="0"/>
              <c:layout>
                <c:manualLayout>
                  <c:x val="-2.1357113346942742E-2"/>
                  <c:y val="-0.610810340252450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Расходы </a:t>
                    </a:r>
                    <a:r>
                      <a:rPr lang="ru-RU" dirty="0"/>
                      <a:t>социальной направленности
</a:t>
                    </a:r>
                    <a:r>
                      <a:rPr lang="ru-RU" dirty="0" smtClean="0"/>
                      <a:t>74,9%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1772747156605421E-2"/>
                  <c:y val="0.42330527227023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 </a:t>
                    </a:r>
                    <a:r>
                      <a:rPr lang="ru-RU" dirty="0"/>
                      <a:t>расходы
</a:t>
                    </a:r>
                    <a:r>
                      <a:rPr lang="ru-RU" dirty="0" smtClean="0"/>
                      <a:t>25,1%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Расходы социальной направленности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0.753</c:v>
                </c:pt>
                <c:pt idx="1">
                  <c:v>0.247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C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3555555555555555"/>
                </c:manualLayout>
              </c:layout>
              <c:numFmt formatCode="#,##0" sourceLinked="0"/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17333333333333334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526E-2"/>
                  <c:y val="0.1044444444444444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.13555555555555557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2668036060710862E-3"/>
                  <c:y val="0.1215275590551181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14048</c:v>
                </c:pt>
                <c:pt idx="1">
                  <c:v>7113</c:v>
                </c:pt>
                <c:pt idx="2">
                  <c:v>2673</c:v>
                </c:pt>
                <c:pt idx="3">
                  <c:v>4775</c:v>
                </c:pt>
                <c:pt idx="4">
                  <c:v>3549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644444444444444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0.2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0.1266666666666666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196E-3"/>
                  <c:y val="0.1488888888888888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356E-2"/>
                  <c:y val="0.1377777777777777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14618</c:v>
                </c:pt>
                <c:pt idx="1">
                  <c:v>7118</c:v>
                </c:pt>
                <c:pt idx="2">
                  <c:v>2918</c:v>
                </c:pt>
                <c:pt idx="3">
                  <c:v>4901</c:v>
                </c:pt>
                <c:pt idx="4">
                  <c:v>3678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3495680"/>
        <c:axId val="93497216"/>
        <c:axId val="0"/>
      </c:bar3DChart>
      <c:catAx>
        <c:axId val="93495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ru-RU"/>
          </a:p>
        </c:txPr>
        <c:crossAx val="93497216"/>
        <c:crosses val="autoZero"/>
        <c:auto val="1"/>
        <c:lblAlgn val="ctr"/>
        <c:lblOffset val="100"/>
        <c:noMultiLvlLbl val="0"/>
      </c:catAx>
      <c:valAx>
        <c:axId val="934972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4956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10606.1</c:v>
                </c:pt>
                <c:pt idx="1">
                  <c:v>14668.2</c:v>
                </c:pt>
                <c:pt idx="2">
                  <c:v>14853.4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Переселение их ветхого и аварийного жилья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064576"/>
        <c:axId val="89066112"/>
        <c:axId val="0"/>
      </c:bar3DChart>
      <c:catAx>
        <c:axId val="890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89066112"/>
        <c:crosses val="autoZero"/>
        <c:auto val="1"/>
        <c:lblAlgn val="ctr"/>
        <c:lblOffset val="100"/>
        <c:noMultiLvlLbl val="0"/>
      </c:catAx>
      <c:valAx>
        <c:axId val="89066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90645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517013.2</c:v>
                </c:pt>
                <c:pt idx="1">
                  <c:v>502879.6</c:v>
                </c:pt>
                <c:pt idx="2">
                  <c:v>473115.8</c:v>
                </c:pt>
                <c:pt idx="3">
                  <c:v>484862.9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753623188406E-3"/>
                  <c:y val="0.33558540824288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517013.2</c:v>
                </c:pt>
                <c:pt idx="1">
                  <c:v>506482</c:v>
                </c:pt>
                <c:pt idx="2">
                  <c:v>476905.2</c:v>
                </c:pt>
                <c:pt idx="3">
                  <c:v>488678.2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140608"/>
        <c:axId val="89154688"/>
        <c:axId val="0"/>
      </c:bar3DChart>
      <c:catAx>
        <c:axId val="8914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154688"/>
        <c:crosses val="autoZero"/>
        <c:auto val="1"/>
        <c:lblAlgn val="ctr"/>
        <c:lblOffset val="100"/>
        <c:noMultiLvlLbl val="0"/>
      </c:catAx>
      <c:valAx>
        <c:axId val="89154688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89140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5.3842592592592595E-2"/>
                  <c:y val="-0.116650754767548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5.9068666763876738E-2"/>
                  <c:y val="-2.40496884309482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1.8541727422961018E-2"/>
                  <c:y val="-0.290896545110952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0.11572506561679791"/>
                  <c:y val="-3.24063630215271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исп-ния МИ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35868</c:v>
                </c:pt>
                <c:pt idx="1">
                  <c:v>8571</c:v>
                </c:pt>
                <c:pt idx="2">
                  <c:v>8136</c:v>
                </c:pt>
                <c:pt idx="3">
                  <c:v>22850</c:v>
                </c:pt>
                <c:pt idx="4">
                  <c:v>11145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3776374307378245"/>
          <c:w val="0.91819954797317005"/>
          <c:h val="0.765228831567420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(оценка)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36.4</c:v>
                </c:pt>
                <c:pt idx="1">
                  <c:v>35.9</c:v>
                </c:pt>
                <c:pt idx="2">
                  <c:v>38.1</c:v>
                </c:pt>
                <c:pt idx="3">
                  <c:v>40.200000000000003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296256"/>
        <c:axId val="8930624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(оценка)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98.626373626373635</c:v>
                </c:pt>
                <c:pt idx="2">
                  <c:v>106.12813370473539</c:v>
                </c:pt>
                <c:pt idx="3">
                  <c:v>105.51181102362206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317760"/>
        <c:axId val="89307776"/>
      </c:lineChart>
      <c:catAx>
        <c:axId val="8929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9306240"/>
        <c:crosses val="autoZero"/>
        <c:auto val="1"/>
        <c:lblAlgn val="ctr"/>
        <c:lblOffset val="100"/>
        <c:noMultiLvlLbl val="0"/>
      </c:catAx>
      <c:valAx>
        <c:axId val="89306240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89296256"/>
        <c:crosses val="autoZero"/>
        <c:crossBetween val="between"/>
      </c:valAx>
      <c:valAx>
        <c:axId val="89307776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89317760"/>
        <c:crosses val="max"/>
        <c:crossBetween val="between"/>
      </c:valAx>
      <c:catAx>
        <c:axId val="89317760"/>
        <c:scaling>
          <c:orientation val="minMax"/>
        </c:scaling>
        <c:delete val="1"/>
        <c:axPos val="b"/>
        <c:majorTickMark val="out"/>
        <c:minorTickMark val="none"/>
        <c:tickLblPos val="nextTo"/>
        <c:crossAx val="8930777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3941503839797804"/>
          <c:y val="0.92845162583843688"/>
          <c:w val="0.61993523379022064"/>
          <c:h val="5.99743000874890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29504906346933907"/>
          <c:w val="0.91819954797317005"/>
          <c:h val="0.570153006442376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(оценка)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22.2</c:v>
                </c:pt>
                <c:pt idx="1">
                  <c:v>21.4</c:v>
                </c:pt>
                <c:pt idx="2">
                  <c:v>22.2</c:v>
                </c:pt>
                <c:pt idx="3">
                  <c:v>22.5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366528"/>
        <c:axId val="8936806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(оценка)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96.396396396396383</c:v>
                </c:pt>
                <c:pt idx="2">
                  <c:v>103.73831775700934</c:v>
                </c:pt>
                <c:pt idx="3">
                  <c:v>101.35135135135135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371392"/>
        <c:axId val="89369600"/>
      </c:lineChart>
      <c:catAx>
        <c:axId val="8936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9368064"/>
        <c:crosses val="autoZero"/>
        <c:auto val="1"/>
        <c:lblAlgn val="ctr"/>
        <c:lblOffset val="100"/>
        <c:noMultiLvlLbl val="0"/>
      </c:catAx>
      <c:valAx>
        <c:axId val="89368064"/>
        <c:scaling>
          <c:orientation val="minMax"/>
          <c:min val="15"/>
        </c:scaling>
        <c:delete val="0"/>
        <c:axPos val="l"/>
        <c:numFmt formatCode="General" sourceLinked="1"/>
        <c:majorTickMark val="out"/>
        <c:minorTickMark val="none"/>
        <c:tickLblPos val="nextTo"/>
        <c:crossAx val="89366528"/>
        <c:crosses val="autoZero"/>
        <c:crossBetween val="between"/>
      </c:valAx>
      <c:valAx>
        <c:axId val="89369600"/>
        <c:scaling>
          <c:orientation val="minMax"/>
          <c:max val="11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89371392"/>
        <c:crosses val="max"/>
        <c:crossBetween val="between"/>
      </c:valAx>
      <c:catAx>
        <c:axId val="89371392"/>
        <c:scaling>
          <c:orientation val="minMax"/>
        </c:scaling>
        <c:delete val="1"/>
        <c:axPos val="b"/>
        <c:majorTickMark val="out"/>
        <c:minorTickMark val="none"/>
        <c:tickLblPos val="nextTo"/>
        <c:crossAx val="8936960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99FF"/>
            </a:solidFill>
          </c:spPr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4.2464731839211442E-2"/>
                  <c:y val="-2.28657085993225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11036578000825704"/>
                  <c:y val="5.7513651244859902E-2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/>
                      <a:t>47,2%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Субси</a:t>
                    </a:r>
                  </a:p>
                  <a:p>
                    <a:r>
                      <a:rPr lang="ru-RU" smtClean="0"/>
                      <a:t>дии </a:t>
                    </a:r>
                  </a:p>
                  <a:p>
                    <a:r>
                      <a:rPr lang="ru-RU" smtClean="0"/>
                      <a:t>3,0</a:t>
                    </a:r>
                    <a:r>
                      <a:rPr lang="ru-RU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5.7312431995738815E-2"/>
                  <c:y val="-0.102464310371706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86687</c:v>
                </c:pt>
                <c:pt idx="1">
                  <c:v>243863</c:v>
                </c:pt>
                <c:pt idx="2">
                  <c:v>15541</c:v>
                </c:pt>
                <c:pt idx="3">
                  <c:v>170921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Налоги 17,2%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782781080094759E-2"/>
                  <c:y val="3.9544067655913714E-2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</a:t>
                    </a:r>
                  </a:p>
                  <a:p>
                    <a:r>
                      <a:rPr lang="ru-RU" sz="1400" dirty="0" smtClean="0"/>
                      <a:t>47,1%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8609521806631987E-2"/>
                  <c:y val="6.975674767316378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 smtClean="0"/>
                      <a:t>Субси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дии</a:t>
                    </a:r>
                    <a:endParaRPr lang="ru-RU" sz="1400" dirty="0" smtClean="0"/>
                  </a:p>
                  <a:p>
                    <a:r>
                      <a:rPr lang="ru-RU" sz="1400" dirty="0" smtClean="0"/>
                      <a:t> </a:t>
                    </a:r>
                    <a:r>
                      <a:rPr lang="ru-RU" sz="1400" dirty="0"/>
                      <a:t>2,4%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6040972097655122E-2"/>
                  <c:y val="-8.367980263650738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Дотация 33,3%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86570</c:v>
                </c:pt>
                <c:pt idx="1">
                  <c:v>236915</c:v>
                </c:pt>
                <c:pt idx="2">
                  <c:v>11716</c:v>
                </c:pt>
                <c:pt idx="3">
                  <c:v>167678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517</c:v>
                </c:pt>
                <c:pt idx="1">
                  <c:v>502.9</c:v>
                </c:pt>
                <c:pt idx="2">
                  <c:v>473.1</c:v>
                </c:pt>
                <c:pt idx="3">
                  <c:v>484.9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557248"/>
        <c:axId val="89563136"/>
        <c:axId val="0"/>
      </c:bar3DChart>
      <c:catAx>
        <c:axId val="8955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9563136"/>
        <c:crosses val="autoZero"/>
        <c:auto val="1"/>
        <c:lblAlgn val="ctr"/>
        <c:lblOffset val="100"/>
        <c:noMultiLvlLbl val="0"/>
      </c:catAx>
      <c:valAx>
        <c:axId val="89563136"/>
        <c:scaling>
          <c:orientation val="minMax"/>
          <c:max val="545"/>
          <c:min val="300"/>
        </c:scaling>
        <c:delete val="1"/>
        <c:axPos val="l"/>
        <c:numFmt formatCode="General" sourceLinked="0"/>
        <c:majorTickMark val="out"/>
        <c:minorTickMark val="none"/>
        <c:tickLblPos val="nextTo"/>
        <c:crossAx val="89557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74409448818897E-2"/>
          <c:y val="7.1535015639131571E-3"/>
          <c:w val="0.96604938271604934"/>
          <c:h val="0.791087948877270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2015 (перв.)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401.4</c:v>
                </c:pt>
                <c:pt idx="1">
                  <c:v>415.9</c:v>
                </c:pt>
                <c:pt idx="2">
                  <c:v>388.4</c:v>
                </c:pt>
                <c:pt idx="3">
                  <c:v>398.7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2015 (перв.)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115.6</c:v>
                </c:pt>
                <c:pt idx="1">
                  <c:v>90.6</c:v>
                </c:pt>
                <c:pt idx="2">
                  <c:v>83.5</c:v>
                </c:pt>
                <c:pt idx="3">
                  <c:v>79.2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629056"/>
        <c:axId val="89630592"/>
        <c:axId val="0"/>
      </c:bar3DChart>
      <c:catAx>
        <c:axId val="8962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89630592"/>
        <c:crosses val="autoZero"/>
        <c:auto val="1"/>
        <c:lblAlgn val="ctr"/>
        <c:lblOffset val="100"/>
        <c:noMultiLvlLbl val="0"/>
      </c:catAx>
      <c:valAx>
        <c:axId val="89630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9629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.4156806155278977"/>
                  <c:y val="-4.969512195121951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222059944119887E-2"/>
                  <c:y val="9.776374751936495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95201507069681E-2"/>
                  <c:y val="1.381761731003136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3925789518245705E-2"/>
                  <c:y val="-9.7154471544715452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6314653712640759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0034395902125037E-2"/>
                  <c:y val="-2.057918827219768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Управление имуществом</c:v>
                </c:pt>
                <c:pt idx="4">
                  <c:v>Развитие транспортной системы</c:v>
                </c:pt>
                <c:pt idx="5">
                  <c:v>Непрограммные </c:v>
                </c:pt>
                <c:pt idx="6">
                  <c:v>Прочие программы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326.39999999999998</c:v>
                </c:pt>
                <c:pt idx="1">
                  <c:v>25.4</c:v>
                </c:pt>
                <c:pt idx="2">
                  <c:v>25.8</c:v>
                </c:pt>
                <c:pt idx="3">
                  <c:v>4.5</c:v>
                </c:pt>
                <c:pt idx="4">
                  <c:v>28.3</c:v>
                </c:pt>
                <c:pt idx="5">
                  <c:v>90.6</c:v>
                </c:pt>
                <c:pt idx="6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absSizeAnchor xmlns:cdr="http://schemas.openxmlformats.org/drawingml/2006/chartDrawing">
    <cdr:from>
      <cdr:x>0.13889</cdr:x>
      <cdr:y>0.03345</cdr:y>
    </cdr:from>
    <cdr:ext cx="533400" cy="276225"/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142999" y="180975"/>
          <a:ext cx="533400" cy="2762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/>
              </a:solidFill>
            </a:rPr>
            <a:t>92</a:t>
          </a:r>
          <a:r>
            <a:rPr lang="ru-RU" dirty="0" smtClean="0"/>
            <a:t>6</a:t>
          </a:r>
          <a:endParaRPr lang="ru-RU" dirty="0"/>
        </a:p>
      </cdr:txBody>
    </cdr:sp>
  </cdr:absSizeAnchor>
  <cdr:relSizeAnchor xmlns:cdr="http://schemas.openxmlformats.org/drawingml/2006/chartDrawing">
    <cdr:from>
      <cdr:x>0.47222</cdr:x>
      <cdr:y>0.08451</cdr:y>
    </cdr:from>
    <cdr:to>
      <cdr:x>0.55556</cdr:x>
      <cdr:y>0.15493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6200" y="457200"/>
          <a:ext cx="6858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86,5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0.08951</cdr:x>
      <cdr:y>0.20707</cdr:y>
    </cdr:from>
    <cdr:to>
      <cdr:x>0.17284</cdr:x>
      <cdr:y>0.28283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36600" y="1041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0.64815</cdr:x>
      <cdr:y>0.05634</cdr:y>
    </cdr:from>
    <cdr:to>
      <cdr:x>0.71296</cdr:x>
      <cdr:y>0.12676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334000" y="304800"/>
          <a:ext cx="5334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88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0.80556</cdr:x>
      <cdr:y>0.04225</cdr:y>
    </cdr:from>
    <cdr:to>
      <cdr:x>0.88889</cdr:x>
      <cdr:y>0.09859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629400" y="228601"/>
          <a:ext cx="685800" cy="3047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90,9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0.33036</cdr:x>
      <cdr:y>0.05007</cdr:y>
    </cdr:from>
    <cdr:to>
      <cdr:x>0.50629</cdr:x>
      <cdr:y>0.12876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19424" y="266700"/>
          <a:ext cx="1501457" cy="4191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506,5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0.80357</cdr:x>
      <cdr:y>0.07154</cdr:y>
    </cdr:from>
    <cdr:to>
      <cdr:x>0.91468</cdr:x>
      <cdr:y>0.15022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858000" y="381000"/>
          <a:ext cx="948257" cy="4191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2"/>
              </a:solidFill>
            </a:rPr>
            <a:t>477,9</a:t>
          </a:r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82,1%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82,4%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83,5%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0.26786</cdr:x>
      <cdr:y>0.093</cdr:y>
    </cdr:from>
    <cdr:to>
      <cdr:x>0.34821</cdr:x>
      <cdr:y>0.16453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86000" y="495300"/>
          <a:ext cx="6858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0.12161</cdr:y>
    </cdr:from>
    <cdr:to>
      <cdr:x>0.35714</cdr:x>
      <cdr:y>0.16453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2133600" y="647700"/>
          <a:ext cx="914400" cy="2286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0.26634</cdr:x>
      <cdr:y>0.06765</cdr:y>
    </cdr:from>
    <cdr:to>
      <cdr:x>0.38472</cdr:x>
      <cdr:y>0.14038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 rot="944729">
          <a:off x="2273029" y="360312"/>
          <a:ext cx="1010293" cy="387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98 %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77,7%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0.11404</cdr:x>
      <cdr:y>0.12162</cdr:y>
    </cdr:from>
    <cdr:to>
      <cdr:x>0.26316</cdr:x>
      <cdr:y>0.2027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43" y="685800"/>
          <a:ext cx="1295375" cy="4571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24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0.05405</cdr:y>
    </cdr:from>
    <cdr:to>
      <cdr:x>0.46491</cdr:x>
      <cdr:y>0.13514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95571" y="304801"/>
          <a:ext cx="114300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25,7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0.17568</cdr:y>
    </cdr:from>
    <cdr:to>
      <cdr:x>0.68421</cdr:x>
      <cdr:y>0.24324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990600"/>
          <a:ext cx="1143009" cy="3809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20,2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0.76316</cdr:x>
      <cdr:y>0.14865</cdr:y>
    </cdr:from>
    <cdr:to>
      <cdr:x>0.88596</cdr:x>
      <cdr:y>0.22973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629418" y="838201"/>
          <a:ext cx="1066739" cy="4571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21,6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0.50435</cdr:x>
      <cdr:y>0.125</cdr:y>
    </cdr:from>
    <cdr:to>
      <cdr:x>0.93043</cdr:x>
      <cdr:y>0.325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419600" y="762000"/>
          <a:ext cx="3733800" cy="1219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i="1" dirty="0" smtClean="0">
              <a:solidFill>
                <a:srgbClr val="008A3E"/>
              </a:solidFill>
            </a:rPr>
            <a:t>Темп роста совокупного размера финансовой помощи – 103,3 %</a:t>
          </a:r>
          <a:endParaRPr lang="ru-RU" sz="2000" b="1" i="1" dirty="0">
            <a:solidFill>
              <a:srgbClr val="008A3E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82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4972050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муниципального района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 на </a:t>
            </a:r>
            <a:r>
              <a:rPr lang="ru-RU" altLang="ru-RU" sz="4000" dirty="0" smtClean="0">
                <a:latin typeface="Times New Roman" pitchFamily="18" charset="0"/>
              </a:rPr>
              <a:t>2016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2017-2018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 smtClean="0">
                <a:latin typeface="Times New Roman" pitchFamily="18" charset="0"/>
              </a:rPr>
              <a:t>(второе чтение</a:t>
            </a:r>
            <a:r>
              <a:rPr lang="ru-RU" altLang="ru-RU" sz="4000" dirty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2016-2018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обеспечение «майских» Указов Президента РФ (сохранение з/платы на уровне 2015 г.);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услуги;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</a:t>
            </a:r>
            <a:r>
              <a:rPr lang="ru-RU" altLang="ru-RU" dirty="0" smtClean="0">
                <a:latin typeface="Times New Roman" pitchFamily="18" charset="0"/>
              </a:rPr>
              <a:t>расходов, </a:t>
            </a:r>
            <a:r>
              <a:rPr lang="ru-RU" altLang="ru-RU" dirty="0">
                <a:latin typeface="Times New Roman" pitchFamily="18" charset="0"/>
              </a:rPr>
              <a:t>за исключением расходов на оплату труда и коммунальных услуг </a:t>
            </a:r>
          </a:p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009650"/>
            <a:ext cx="8915400" cy="511651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Содержание здания В-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784 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Взносы собственника помещений на капитальный ремонт– 331,6 тыс. руб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Межевание земельных участков под автомобильными дорогами – 1083 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Изготовление схем размещения и проведение комплексных кадастровых работ (для многодетных семей)– 577 т. руб.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2015 – 2018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516378"/>
              </p:ext>
            </p:extLst>
          </p:nvPr>
        </p:nvGraphicFramePr>
        <p:xfrm>
          <a:off x="381000" y="1143000"/>
          <a:ext cx="8534400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47800" y="1219200"/>
            <a:ext cx="1143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517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1447800"/>
            <a:ext cx="1219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471,8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7E99-D786-4DA3-AE21-F59D2921DE5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50005" name="Rectangle 14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 smtClean="0">
                <a:latin typeface="Arial Cyr" charset="-52"/>
              </a:rPr>
              <a:t>Средняя заработная плата </a:t>
            </a:r>
            <a:r>
              <a:rPr lang="ru-RU" altLang="ru-RU" sz="3200" dirty="0">
                <a:latin typeface="Arial Cyr" charset="-52"/>
              </a:rPr>
              <a:t>в </a:t>
            </a:r>
            <a:r>
              <a:rPr lang="ru-RU" altLang="ru-RU" sz="3200" dirty="0" smtClean="0">
                <a:latin typeface="Arial Cyr" charset="-52"/>
              </a:rPr>
              <a:t>2015 </a:t>
            </a:r>
            <a:r>
              <a:rPr lang="ru-RU" altLang="ru-RU" sz="3200" dirty="0">
                <a:latin typeface="Arial Cyr" charset="-52"/>
              </a:rPr>
              <a:t>-</a:t>
            </a:r>
            <a:r>
              <a:rPr lang="ru-RU" altLang="ru-RU" sz="3200" dirty="0" smtClean="0">
                <a:latin typeface="Arial Cyr" charset="-52"/>
              </a:rPr>
              <a:t>2016 </a:t>
            </a:r>
            <a:r>
              <a:rPr lang="ru-RU" altLang="ru-RU" sz="3200" dirty="0">
                <a:latin typeface="Arial Cyr" charset="-52"/>
              </a:rPr>
              <a:t>гг. </a:t>
            </a:r>
            <a:endParaRPr lang="ru-RU" altLang="ru-RU" sz="3200" dirty="0"/>
          </a:p>
        </p:txBody>
      </p:sp>
      <p:graphicFrame>
        <p:nvGraphicFramePr>
          <p:cNvPr id="25011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186059"/>
              </p:ext>
            </p:extLst>
          </p:nvPr>
        </p:nvGraphicFramePr>
        <p:xfrm>
          <a:off x="457200" y="762000"/>
          <a:ext cx="8001001" cy="4927023"/>
        </p:xfrm>
        <a:graphic>
          <a:graphicData uri="http://schemas.openxmlformats.org/drawingml/2006/table">
            <a:tbl>
              <a:tblPr/>
              <a:tblGrid>
                <a:gridCol w="4191000"/>
                <a:gridCol w="1981200"/>
                <a:gridCol w="1828801"/>
              </a:tblGrid>
              <a:tr h="958104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Динамика увеличения средней з/платы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2016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89083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Общее образование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25578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25578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73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Дошкольное образование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25348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25348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845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Допол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ительное образование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22640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22640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479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19479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19479</a:t>
                      </a:r>
                    </a:p>
                  </a:txBody>
                  <a:tcPr marL="36000" marR="36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3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2016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533723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4509377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8A3E"/>
                </a:solidFill>
              </a:rPr>
              <a:t>Структура расходов бюджета на 2016 год</a:t>
            </a:r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822409"/>
              </p:ext>
            </p:extLst>
          </p:nvPr>
        </p:nvGraphicFramePr>
        <p:xfrm>
          <a:off x="228600" y="9906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563562"/>
          </a:xfrm>
        </p:spPr>
        <p:txBody>
          <a:bodyPr/>
          <a:lstStyle/>
          <a:p>
            <a:r>
              <a:rPr lang="ru-RU" sz="2800" b="1" dirty="0" smtClean="0"/>
              <a:t>Динамика общих размеров дотаций в разрезе поселений на 2016 г., тыс.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663421"/>
              </p:ext>
            </p:extLst>
          </p:nvPr>
        </p:nvGraphicFramePr>
        <p:xfrm>
          <a:off x="228600" y="5334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3326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Субсидии на реализацию ПРП и инвестиционных проектов,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129422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524000"/>
          </a:xfrm>
        </p:spPr>
        <p:txBody>
          <a:bodyPr/>
          <a:lstStyle/>
          <a:p>
            <a:r>
              <a:rPr lang="ru-RU" sz="3200" dirty="0"/>
              <a:t>Субсидии на реализацию инвестиционных и приоритетных региональных проектов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предоставление </a:t>
            </a:r>
            <a:r>
              <a:rPr lang="ru-RU" dirty="0"/>
              <a:t>субсидий </a:t>
            </a:r>
            <a:r>
              <a:rPr lang="ru-RU" dirty="0" smtClean="0"/>
              <a:t>поселениям из краевого бюджета не предусмотрено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018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2014-2015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91600" cy="5257800"/>
          </a:xfrm>
          <a:noFill/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</a:rPr>
              <a:t>Выполнение «майских» Указов Президента РФ по доведению заработной платы работников бюджетной сферы </a:t>
            </a:r>
            <a:endParaRPr lang="ru-RU" altLang="ru-RU" dirty="0">
              <a:latin typeface="Times New Roman" pitchFamily="18" charset="0"/>
            </a:endParaRP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Сдача в эксплуатацию крытого катка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во Всероссийский реестр объектов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спорта, подготовка к лицензированию)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Привлечение средств краевого дорожного фонда на реконструкцию и ремонт дороги «Красновишерск –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Вая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» в соотношении 5/95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Отсутствие муниципального долга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</a:t>
            </a:r>
            <a:r>
              <a:rPr lang="ru-RU" sz="2400" b="1" smtClean="0"/>
              <a:t>на 2015-2018 гг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522940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20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34465"/>
              </p:ext>
            </p:extLst>
          </p:nvPr>
        </p:nvGraphicFramePr>
        <p:xfrm>
          <a:off x="381001" y="990600"/>
          <a:ext cx="800099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1295400"/>
                <a:gridCol w="1916098"/>
                <a:gridCol w="1817702"/>
                <a:gridCol w="160020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 602,4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3 789,4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3 815,3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2016-2018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обеспечение </a:t>
            </a:r>
            <a:r>
              <a:rPr lang="ru-RU" altLang="ru-RU" dirty="0" smtClean="0">
                <a:latin typeface="Times New Roman" pitchFamily="18" charset="0"/>
              </a:rPr>
              <a:t>устойчивости и сбалансированности консолидированного </a:t>
            </a:r>
            <a:r>
              <a:rPr lang="ru-RU" altLang="ru-RU" dirty="0">
                <a:latin typeface="Times New Roman" pitchFamily="18" charset="0"/>
              </a:rPr>
              <a:t>бюджета района и поселений;</a:t>
            </a: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обеспечение роста заработной платы работников МУ в соответствии с </a:t>
            </a:r>
            <a:r>
              <a:rPr lang="ru-RU" altLang="ru-RU" dirty="0" smtClean="0">
                <a:latin typeface="Times New Roman" pitchFamily="18" charset="0"/>
              </a:rPr>
              <a:t>Указами </a:t>
            </a:r>
            <a:r>
              <a:rPr lang="ru-RU" altLang="ru-RU" dirty="0">
                <a:latin typeface="Times New Roman" pitchFamily="18" charset="0"/>
              </a:rPr>
              <a:t>Президента РФ</a:t>
            </a:r>
          </a:p>
          <a:p>
            <a:pPr algn="just">
              <a:lnSpc>
                <a:spcPct val="90000"/>
              </a:lnSpc>
            </a:pPr>
            <a:r>
              <a:rPr lang="ru-RU" altLang="ru-RU" dirty="0"/>
              <a:t> </a:t>
            </a: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повышение налогового потенциала путем продвижения инвестиционных </a:t>
            </a:r>
            <a:r>
              <a:rPr lang="ru-RU" altLang="ru-RU" dirty="0" smtClean="0">
                <a:latin typeface="Times New Roman" pitchFamily="18" charset="0"/>
              </a:rPr>
              <a:t>проектов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300" b="1" dirty="0">
                <a:latin typeface="Times New Roman" pitchFamily="18" charset="0"/>
              </a:rPr>
              <a:t>Динамика налоговых и неналоговых доходов бюджета Красновишерского района, млн. руб.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4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49291596"/>
              </p:ext>
            </p:extLst>
          </p:nvPr>
        </p:nvGraphicFramePr>
        <p:xfrm>
          <a:off x="304800" y="11430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67000" y="1600200"/>
            <a:ext cx="838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87,6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 smtClean="0"/>
              <a:t>Структура собственных доходов бюджета </a:t>
            </a:r>
            <a:br>
              <a:rPr lang="ru-RU" sz="2800" dirty="0" smtClean="0"/>
            </a:br>
            <a:r>
              <a:rPr lang="ru-RU" sz="2800" dirty="0" smtClean="0"/>
              <a:t>на 2016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95579483"/>
              </p:ext>
            </p:extLst>
          </p:nvPr>
        </p:nvGraphicFramePr>
        <p:xfrm>
          <a:off x="400050" y="1495425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2016 – 2018 годах,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04240642"/>
              </p:ext>
            </p:extLst>
          </p:nvPr>
        </p:nvGraphicFramePr>
        <p:xfrm>
          <a:off x="533400" y="1066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56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524000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2016 – 2018 годах, млн. руб.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Доходы от использования </a:t>
            </a:r>
            <a:b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муниципального имущества</a:t>
            </a: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78541173"/>
              </p:ext>
            </p:extLst>
          </p:nvPr>
        </p:nvGraphicFramePr>
        <p:xfrm>
          <a:off x="457200" y="609601"/>
          <a:ext cx="85344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64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 smtClean="0"/>
              <a:t>Структура доходов бюджета </a:t>
            </a:r>
            <a:br>
              <a:rPr lang="ru-RU" sz="2400" b="1" dirty="0" smtClean="0"/>
            </a:br>
            <a:r>
              <a:rPr lang="ru-RU" sz="2400" b="1" dirty="0" smtClean="0"/>
              <a:t>Красновишерского муниципального района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2015 (первонач.)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7495260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2016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10266672"/>
              </p:ext>
            </p:extLst>
          </p:nvPr>
        </p:nvGraphicFramePr>
        <p:xfrm>
          <a:off x="4645025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2015-2018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12157398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22939</TotalTime>
  <Words>545</Words>
  <Application>Microsoft Office PowerPoint</Application>
  <PresentationFormat>Экран (4:3)</PresentationFormat>
  <Paragraphs>155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О бюджете  Красновишерского муниципального района  на 2016 год и плановый период 2017-2018 годов  (второе чтение)</vt:lpstr>
      <vt:lpstr>    Основные итоги бюджетной политики за 2014-2015 годы:</vt:lpstr>
      <vt:lpstr>    Основные задачи бюджетной политики на 2016-2018 годы:</vt:lpstr>
      <vt:lpstr>Динамика налоговых и неналоговых доходов бюджета Красновишерского района, млн. руб.</vt:lpstr>
      <vt:lpstr>Структура собственных доходов бюджета  на 2016 год</vt:lpstr>
      <vt:lpstr>Налоговые доходы, планируемые к поступлению в бюджет в 2016 – 2018 годах, млн. руб.  Налог на доходы физических лиц</vt:lpstr>
      <vt:lpstr>Налоговые доходы, планируемые к поступлению в бюджет в 2016 – 2018 годах, млн. руб. Доходы от использования  муниципального имущества</vt:lpstr>
      <vt:lpstr>Структура доходов бюджета  Красновишерского муниципального района</vt:lpstr>
      <vt:lpstr>Динамика доходов бюджета  в 2015-2018 годах, млн. руб.</vt:lpstr>
      <vt:lpstr>Основные подходы к формированию расходов бюджета на 2016-2018 годы</vt:lpstr>
      <vt:lpstr>Особенности формирования расходов</vt:lpstr>
      <vt:lpstr>Динамика расходов бюджета в 2015 – 2018 гг., млн. руб.</vt:lpstr>
      <vt:lpstr>Средняя заработная плата в 2015 -2016 гг. </vt:lpstr>
      <vt:lpstr>Структура бюджета на 2016 год</vt:lpstr>
      <vt:lpstr>Структура муниципального дорожного фонда, млн. руб.</vt:lpstr>
      <vt:lpstr>Структура расходов бюджета на 2016 год</vt:lpstr>
      <vt:lpstr>Динамика общих размеров дотаций в разрезе поселений на 2016 г., тыс. руб.</vt:lpstr>
      <vt:lpstr>Субсидии на реализацию ПРП и инвестиционных проектов, тыс. руб.</vt:lpstr>
      <vt:lpstr>Субсидии на реализацию инвестиционных и приоритетных региональных проектов </vt:lpstr>
      <vt:lpstr>Основные характеристики бюджета на 2015-2018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852</cp:revision>
  <cp:lastPrinted>2015-11-26T06:33:03Z</cp:lastPrinted>
  <dcterms:created xsi:type="dcterms:W3CDTF">1601-01-01T00:00:00Z</dcterms:created>
  <dcterms:modified xsi:type="dcterms:W3CDTF">2015-12-25T09:21:44Z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