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charts/chart18.xml" ContentType="application/vnd.openxmlformats-officedocument.drawingml.chart+xml"/>
  <Override PartName="/ppt/notesSlides/notesSlide6.xml" ContentType="application/vnd.openxmlformats-officedocument.presentationml.notesSlide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30"/>
  </p:notesMasterIdLst>
  <p:handoutMasterIdLst>
    <p:handoutMasterId r:id="rId31"/>
  </p:handoutMasterIdLst>
  <p:sldIdLst>
    <p:sldId id="326" r:id="rId3"/>
    <p:sldId id="310" r:id="rId4"/>
    <p:sldId id="307" r:id="rId5"/>
    <p:sldId id="311" r:id="rId6"/>
    <p:sldId id="364" r:id="rId7"/>
    <p:sldId id="392" r:id="rId8"/>
    <p:sldId id="367" r:id="rId9"/>
    <p:sldId id="369" r:id="rId10"/>
    <p:sldId id="373" r:id="rId11"/>
    <p:sldId id="391" r:id="rId12"/>
    <p:sldId id="376" r:id="rId13"/>
    <p:sldId id="388" r:id="rId14"/>
    <p:sldId id="387" r:id="rId15"/>
    <p:sldId id="378" r:id="rId16"/>
    <p:sldId id="325" r:id="rId17"/>
    <p:sldId id="377" r:id="rId18"/>
    <p:sldId id="379" r:id="rId19"/>
    <p:sldId id="396" r:id="rId20"/>
    <p:sldId id="380" r:id="rId21"/>
    <p:sldId id="397" r:id="rId22"/>
    <p:sldId id="382" r:id="rId23"/>
    <p:sldId id="381" r:id="rId24"/>
    <p:sldId id="383" r:id="rId25"/>
    <p:sldId id="384" r:id="rId26"/>
    <p:sldId id="389" r:id="rId27"/>
    <p:sldId id="394" r:id="rId28"/>
    <p:sldId id="386" r:id="rId2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E78"/>
    <a:srgbClr val="FFDE75"/>
    <a:srgbClr val="FF9900"/>
    <a:srgbClr val="CC99FF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0720" autoAdjust="0"/>
  </p:normalViewPr>
  <p:slideViewPr>
    <p:cSldViewPr>
      <p:cViewPr>
        <p:scale>
          <a:sx n="100" d="100"/>
          <a:sy n="100" d="100"/>
        </p:scale>
        <p:origin x="-1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41;&#1102;&#1076;&#1078;&#1077;&#1090;%202015-2017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965782055020901E-2"/>
          <c:y val="1.4226830801079442E-2"/>
          <c:w val="0.93397248954991741"/>
          <c:h val="0.856088129828841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Лист1!$B$1:$G$1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Лист1!$B$3:$G$3</c:f>
              <c:numCache>
                <c:formatCode>General</c:formatCode>
                <c:ptCount val="5"/>
                <c:pt idx="0">
                  <c:v>27.1</c:v>
                </c:pt>
                <c:pt idx="1">
                  <c:v>25</c:v>
                </c:pt>
                <c:pt idx="2">
                  <c:v>24.7</c:v>
                </c:pt>
                <c:pt idx="3">
                  <c:v>26.3</c:v>
                </c:pt>
                <c:pt idx="4">
                  <c:v>28.2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Лист1!$B$1:$G$1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Лист1!$B$2:$G$2</c:f>
              <c:numCache>
                <c:formatCode>General</c:formatCode>
                <c:ptCount val="5"/>
                <c:pt idx="0">
                  <c:v>60.5</c:v>
                </c:pt>
                <c:pt idx="1">
                  <c:v>61.5</c:v>
                </c:pt>
                <c:pt idx="2">
                  <c:v>62.1</c:v>
                </c:pt>
                <c:pt idx="3">
                  <c:v>63.8</c:v>
                </c:pt>
                <c:pt idx="4">
                  <c:v>67.400000000000006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928832"/>
        <c:axId val="89930368"/>
        <c:axId val="0"/>
      </c:bar3DChart>
      <c:catAx>
        <c:axId val="8992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89930368"/>
        <c:crosses val="autoZero"/>
        <c:auto val="1"/>
        <c:lblAlgn val="ctr"/>
        <c:lblOffset val="100"/>
        <c:noMultiLvlLbl val="0"/>
      </c:catAx>
      <c:valAx>
        <c:axId val="89930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99288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74409448818897E-2"/>
          <c:y val="7.1535015639131571E-3"/>
          <c:w val="0.96604938271604934"/>
          <c:h val="0.791087948877270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2016 (перв.)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415.9</c:v>
                </c:pt>
                <c:pt idx="1">
                  <c:v>406.9</c:v>
                </c:pt>
                <c:pt idx="2">
                  <c:v>393.3</c:v>
                </c:pt>
                <c:pt idx="3">
                  <c:v>392.9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2016 (перв.)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90.6</c:v>
                </c:pt>
                <c:pt idx="1">
                  <c:v>86.6</c:v>
                </c:pt>
                <c:pt idx="2">
                  <c:v>80</c:v>
                </c:pt>
                <c:pt idx="3">
                  <c:v>80.2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028352"/>
        <c:axId val="51029888"/>
        <c:axId val="0"/>
      </c:bar3DChart>
      <c:catAx>
        <c:axId val="5102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1029888"/>
        <c:crosses val="autoZero"/>
        <c:auto val="1"/>
        <c:lblAlgn val="ctr"/>
        <c:lblOffset val="100"/>
        <c:noMultiLvlLbl val="0"/>
      </c:catAx>
      <c:valAx>
        <c:axId val="51029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028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4465944881889764"/>
                  <c:y val="-4.969512195121951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222059944119887E-2"/>
                  <c:y val="9.776374751936495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95201507069681E-2"/>
                  <c:y val="1.381761731003136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3925789518245705E-2"/>
                  <c:y val="-9.7154471544715452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36159088984843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0034395902125037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Управление имуществом</c:v>
                </c:pt>
                <c:pt idx="4">
                  <c:v>Развитие транспортной системы</c:v>
                </c:pt>
                <c:pt idx="5">
                  <c:v>Непрограммные </c:v>
                </c:pt>
                <c:pt idx="6">
                  <c:v>Прочие программы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323.2</c:v>
                </c:pt>
                <c:pt idx="1">
                  <c:v>24.9</c:v>
                </c:pt>
                <c:pt idx="2">
                  <c:v>26.5</c:v>
                </c:pt>
                <c:pt idx="3">
                  <c:v>4.0999999999999996</c:v>
                </c:pt>
                <c:pt idx="4">
                  <c:v>20.9</c:v>
                </c:pt>
                <c:pt idx="5">
                  <c:v>86.6</c:v>
                </c:pt>
                <c:pt idx="6">
                  <c:v>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16.3</c:v>
                </c:pt>
                <c:pt idx="1">
                  <c:v>16.3</c:v>
                </c:pt>
                <c:pt idx="2">
                  <c:v>14.2</c:v>
                </c:pt>
                <c:pt idx="3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7.2</c:v>
                </c:pt>
                <c:pt idx="1">
                  <c:v>0</c:v>
                </c:pt>
                <c:pt idx="2">
                  <c:v>4.7</c:v>
                </c:pt>
                <c:pt idx="3">
                  <c:v>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0.6</c:v>
                </c:pt>
                <c:pt idx="3">
                  <c:v>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1.6</c:v>
                </c:pt>
                <c:pt idx="1">
                  <c:v>1.6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913408"/>
        <c:axId val="150914944"/>
        <c:axId val="0"/>
      </c:bar3DChart>
      <c:catAx>
        <c:axId val="15091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0914944"/>
        <c:crosses val="autoZero"/>
        <c:auto val="1"/>
        <c:lblAlgn val="ctr"/>
        <c:lblOffset val="100"/>
        <c:noMultiLvlLbl val="0"/>
      </c:catAx>
      <c:valAx>
        <c:axId val="150914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0913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5432098765432382E-3"/>
                  <c:y val="-3.0866359269839369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45644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587E-3"/>
                  <c:y val="-2.806032660894488E-3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Норматив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45644</c:v>
                </c:pt>
                <c:pt idx="1">
                  <c:v>41473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300736"/>
        <c:axId val="109304832"/>
        <c:axId val="0"/>
      </c:bar3DChart>
      <c:catAx>
        <c:axId val="10930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9304832"/>
        <c:crosses val="autoZero"/>
        <c:auto val="1"/>
        <c:lblAlgn val="ctr"/>
        <c:lblOffset val="70"/>
        <c:noMultiLvlLbl val="0"/>
      </c:catAx>
      <c:valAx>
        <c:axId val="1093048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9300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4367816091954E-2"/>
          <c:y val="4.0277690288713919E-2"/>
          <c:w val="0.90804597701149425"/>
          <c:h val="0.88833350831146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5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dLbls>
            <c:dLbl>
              <c:idx val="0"/>
              <c:layout>
                <c:manualLayout>
                  <c:x val="-2.1357113346942742E-2"/>
                  <c:y val="-0.610810340252450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Расходы </a:t>
                    </a:r>
                    <a:r>
                      <a:rPr lang="ru-RU" dirty="0"/>
                      <a:t>социальной направленности
</a:t>
                    </a:r>
                    <a:r>
                      <a:rPr lang="ru-RU" dirty="0" smtClean="0"/>
                      <a:t>76,3%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772747156605421E-2"/>
                  <c:y val="0.42330527227023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 </a:t>
                    </a:r>
                    <a:r>
                      <a:rPr lang="ru-RU" dirty="0"/>
                      <a:t>расходы
</a:t>
                    </a:r>
                    <a:r>
                      <a:rPr lang="ru-RU" dirty="0" smtClean="0"/>
                      <a:t>23,7%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Расходы социальной направленности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0.76300000000000001</c:v>
                </c:pt>
                <c:pt idx="1">
                  <c:v>0.23699999999999999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716049382716049E-3"/>
                  <c:y val="-0.41314553990610325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0.4225352112676056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0.4342723004694835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69E-2"/>
                  <c:y val="-0.44366197183098594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26.9</c:v>
                </c:pt>
                <c:pt idx="1">
                  <c:v>27.3</c:v>
                </c:pt>
                <c:pt idx="2">
                  <c:v>25.7</c:v>
                </c:pt>
                <c:pt idx="3">
                  <c:v>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340032"/>
        <c:axId val="117341568"/>
        <c:axId val="0"/>
      </c:bar3DChart>
      <c:catAx>
        <c:axId val="1173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7341568"/>
        <c:crosses val="autoZero"/>
        <c:auto val="1"/>
        <c:lblAlgn val="ctr"/>
        <c:lblOffset val="100"/>
        <c:noMultiLvlLbl val="0"/>
      </c:catAx>
      <c:valAx>
        <c:axId val="11734156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7340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C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3555555555555555"/>
                </c:manualLayout>
              </c:layout>
              <c:numFmt formatCode="#,##0" sourceLinked="0"/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17333333333333334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526E-2"/>
                  <c:y val="0.1044444444444444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.13555555555555557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59362E-3"/>
                  <c:y val="0.111111111111111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10288</c:v>
                </c:pt>
                <c:pt idx="1">
                  <c:v>6244</c:v>
                </c:pt>
                <c:pt idx="2">
                  <c:v>2779</c:v>
                </c:pt>
                <c:pt idx="3">
                  <c:v>4110</c:v>
                </c:pt>
                <c:pt idx="4">
                  <c:v>3472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644444444444444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0.2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0.1266666666666666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0.1488888888888888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356E-2"/>
                  <c:y val="0.1377777777777777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10610</c:v>
                </c:pt>
                <c:pt idx="1">
                  <c:v>6462</c:v>
                </c:pt>
                <c:pt idx="2">
                  <c:v>2649</c:v>
                </c:pt>
                <c:pt idx="3">
                  <c:v>4317</c:v>
                </c:pt>
                <c:pt idx="4">
                  <c:v>3236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541504"/>
        <c:axId val="117559680"/>
        <c:axId val="0"/>
      </c:bar3DChart>
      <c:catAx>
        <c:axId val="117541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ru-RU"/>
          </a:p>
        </c:txPr>
        <c:crossAx val="117559680"/>
        <c:crosses val="autoZero"/>
        <c:auto val="1"/>
        <c:lblAlgn val="ctr"/>
        <c:lblOffset val="100"/>
        <c:noMultiLvlLbl val="0"/>
      </c:catAx>
      <c:valAx>
        <c:axId val="117559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541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47232682871148E-2"/>
          <c:y val="2.5000000000000001E-2"/>
          <c:w val="0.89176001369394042"/>
          <c:h val="0.744122539370078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C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3555555555555555"/>
                </c:manualLayout>
              </c:layout>
              <c:numFmt formatCode="#,##0" sourceLinked="0"/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17333333333333334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526E-2"/>
                  <c:y val="0.1044444444444444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.13555555555555557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2668036060710862E-3"/>
                  <c:y val="0.1215275590551181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14618</c:v>
                </c:pt>
                <c:pt idx="1">
                  <c:v>7118</c:v>
                </c:pt>
                <c:pt idx="2">
                  <c:v>2918</c:v>
                </c:pt>
                <c:pt idx="3">
                  <c:v>4469</c:v>
                </c:pt>
                <c:pt idx="4">
                  <c:v>3678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644444444444444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0.2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0.1266666666666666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0.1488888888888888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356E-2"/>
                  <c:y val="0.1377777777777777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15211</c:v>
                </c:pt>
                <c:pt idx="1">
                  <c:v>7155</c:v>
                </c:pt>
                <c:pt idx="2">
                  <c:v>2924</c:v>
                </c:pt>
                <c:pt idx="3">
                  <c:v>4707</c:v>
                </c:pt>
                <c:pt idx="4">
                  <c:v>3682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705728"/>
        <c:axId val="117711616"/>
        <c:axId val="0"/>
      </c:bar3DChart>
      <c:catAx>
        <c:axId val="117705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ru-RU"/>
          </a:p>
        </c:txPr>
        <c:crossAx val="117711616"/>
        <c:crosses val="autoZero"/>
        <c:auto val="1"/>
        <c:lblAlgn val="ctr"/>
        <c:lblOffset val="100"/>
        <c:noMultiLvlLbl val="0"/>
      </c:catAx>
      <c:valAx>
        <c:axId val="117711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7057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9174041297935103E-2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10606.1</c:v>
                </c:pt>
                <c:pt idx="1">
                  <c:v>14448.9</c:v>
                </c:pt>
                <c:pt idx="2">
                  <c:v>14631.3</c:v>
                </c:pt>
                <c:pt idx="3">
                  <c:v>14600.6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734016"/>
        <c:axId val="117752192"/>
        <c:axId val="0"/>
      </c:bar3DChart>
      <c:catAx>
        <c:axId val="11773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7752192"/>
        <c:crosses val="autoZero"/>
        <c:auto val="1"/>
        <c:lblAlgn val="ctr"/>
        <c:lblOffset val="100"/>
        <c:noMultiLvlLbl val="0"/>
      </c:catAx>
      <c:valAx>
        <c:axId val="117752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7340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502879.6</c:v>
                </c:pt>
                <c:pt idx="1">
                  <c:v>489321.6</c:v>
                </c:pt>
                <c:pt idx="2">
                  <c:v>475044.9</c:v>
                </c:pt>
                <c:pt idx="3">
                  <c:v>482340.7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753623188406E-3"/>
                  <c:y val="0.33558540824288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506482</c:v>
                </c:pt>
                <c:pt idx="1">
                  <c:v>493464.5</c:v>
                </c:pt>
                <c:pt idx="2">
                  <c:v>479184.2</c:v>
                </c:pt>
                <c:pt idx="3">
                  <c:v>486242.7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716800"/>
        <c:axId val="150718336"/>
        <c:axId val="0"/>
      </c:bar3DChart>
      <c:catAx>
        <c:axId val="15071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0718336"/>
        <c:crosses val="autoZero"/>
        <c:auto val="1"/>
        <c:lblAlgn val="ctr"/>
        <c:lblOffset val="100"/>
        <c:noMultiLvlLbl val="0"/>
      </c:catAx>
      <c:valAx>
        <c:axId val="150718336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507168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5.3842592592592595E-2"/>
                  <c:y val="-0.116650754767548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5.9068666763876738E-2"/>
                  <c:y val="-2.40496884309482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2.6257776805677067E-2"/>
                  <c:y val="-0.152800541832177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4.6280621172353459E-2"/>
                  <c:y val="-4.06849996403864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14536891221930592"/>
                  <c:y val="-3.08274609134878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исп-ния МИ</c:v>
                </c:pt>
                <c:pt idx="4">
                  <c:v>Акцизы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38275</c:v>
                </c:pt>
                <c:pt idx="1">
                  <c:v>8145</c:v>
                </c:pt>
                <c:pt idx="2">
                  <c:v>8136</c:v>
                </c:pt>
                <c:pt idx="3">
                  <c:v>22167</c:v>
                </c:pt>
                <c:pt idx="4">
                  <c:v>6301</c:v>
                </c:pt>
                <c:pt idx="5">
                  <c:v>3815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3776374307378245"/>
          <c:w val="0.91819954797317005"/>
          <c:h val="0.76522883156742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(оценка)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38.299999999999997</c:v>
                </c:pt>
                <c:pt idx="2">
                  <c:v>41</c:v>
                </c:pt>
                <c:pt idx="3">
                  <c:v>44.4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092928"/>
        <c:axId val="10010700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(оценка)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103.5135135135135</c:v>
                </c:pt>
                <c:pt idx="2">
                  <c:v>107.1</c:v>
                </c:pt>
                <c:pt idx="3">
                  <c:v>108.4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130816"/>
        <c:axId val="100108544"/>
      </c:lineChart>
      <c:catAx>
        <c:axId val="10009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0107008"/>
        <c:crosses val="autoZero"/>
        <c:auto val="1"/>
        <c:lblAlgn val="ctr"/>
        <c:lblOffset val="100"/>
        <c:noMultiLvlLbl val="0"/>
      </c:catAx>
      <c:valAx>
        <c:axId val="10010700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00092928"/>
        <c:crosses val="autoZero"/>
        <c:crossBetween val="between"/>
      </c:valAx>
      <c:valAx>
        <c:axId val="100108544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00130816"/>
        <c:crosses val="max"/>
        <c:crossBetween val="between"/>
      </c:valAx>
      <c:catAx>
        <c:axId val="100130816"/>
        <c:scaling>
          <c:orientation val="minMax"/>
        </c:scaling>
        <c:delete val="1"/>
        <c:axPos val="b"/>
        <c:majorTickMark val="out"/>
        <c:minorTickMark val="none"/>
        <c:tickLblPos val="nextTo"/>
        <c:crossAx val="100108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3941503839797804"/>
          <c:y val="0.92845162583843688"/>
          <c:w val="0.61993523379022064"/>
          <c:h val="5.99743000874890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29504906346933907"/>
          <c:w val="0.91819954797317005"/>
          <c:h val="0.570153006442376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(оценка)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22.8</c:v>
                </c:pt>
                <c:pt idx="1">
                  <c:v>22.1</c:v>
                </c:pt>
                <c:pt idx="2">
                  <c:v>23.6</c:v>
                </c:pt>
                <c:pt idx="3">
                  <c:v>25.4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045952"/>
        <c:axId val="10004748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(оценка)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96.929824561403507</c:v>
                </c:pt>
                <c:pt idx="2">
                  <c:v>106.78733031674209</c:v>
                </c:pt>
                <c:pt idx="3">
                  <c:v>107.62711864406778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79712"/>
        <c:axId val="105378176"/>
      </c:lineChart>
      <c:catAx>
        <c:axId val="10004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0047488"/>
        <c:crosses val="autoZero"/>
        <c:auto val="1"/>
        <c:lblAlgn val="ctr"/>
        <c:lblOffset val="100"/>
        <c:noMultiLvlLbl val="0"/>
      </c:catAx>
      <c:valAx>
        <c:axId val="10004748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00045952"/>
        <c:crosses val="autoZero"/>
        <c:crossBetween val="between"/>
      </c:valAx>
      <c:valAx>
        <c:axId val="105378176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05379712"/>
        <c:crosses val="max"/>
        <c:crossBetween val="between"/>
      </c:valAx>
      <c:catAx>
        <c:axId val="105379712"/>
        <c:scaling>
          <c:orientation val="minMax"/>
        </c:scaling>
        <c:delete val="1"/>
        <c:axPos val="b"/>
        <c:majorTickMark val="out"/>
        <c:minorTickMark val="none"/>
        <c:tickLblPos val="nextTo"/>
        <c:crossAx val="10537817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8.1</c:v>
                </c:pt>
                <c:pt idx="1">
                  <c:v>8.1</c:v>
                </c:pt>
                <c:pt idx="2">
                  <c:v>8.1</c:v>
                </c:pt>
                <c:pt idx="3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05409536"/>
        <c:axId val="10542361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35136"/>
        <c:axId val="105425152"/>
      </c:lineChart>
      <c:catAx>
        <c:axId val="10540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423616"/>
        <c:crosses val="autoZero"/>
        <c:auto val="1"/>
        <c:lblAlgn val="ctr"/>
        <c:lblOffset val="100"/>
        <c:noMultiLvlLbl val="0"/>
      </c:catAx>
      <c:valAx>
        <c:axId val="105423616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05409536"/>
        <c:crosses val="autoZero"/>
        <c:crossBetween val="between"/>
      </c:valAx>
      <c:valAx>
        <c:axId val="105425152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05435136"/>
        <c:crosses val="max"/>
        <c:crossBetween val="between"/>
      </c:valAx>
      <c:catAx>
        <c:axId val="105435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542515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8.1</c:v>
                </c:pt>
                <c:pt idx="1">
                  <c:v>8.1</c:v>
                </c:pt>
                <c:pt idx="2">
                  <c:v>8.1</c:v>
                </c:pt>
                <c:pt idx="3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06096896"/>
        <c:axId val="10644275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45824"/>
        <c:axId val="106444288"/>
      </c:lineChart>
      <c:catAx>
        <c:axId val="10609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6442752"/>
        <c:crosses val="autoZero"/>
        <c:auto val="1"/>
        <c:lblAlgn val="ctr"/>
        <c:lblOffset val="100"/>
        <c:noMultiLvlLbl val="0"/>
      </c:catAx>
      <c:valAx>
        <c:axId val="106442752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06096896"/>
        <c:crosses val="autoZero"/>
        <c:crossBetween val="between"/>
      </c:valAx>
      <c:valAx>
        <c:axId val="106444288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06445824"/>
        <c:crosses val="max"/>
        <c:crossBetween val="between"/>
      </c:valAx>
      <c:catAx>
        <c:axId val="10644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64442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4.2464731839211442E-2"/>
                  <c:y val="-2.28657085993225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11036578000825704"/>
                  <c:y val="5.7513651244859902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/>
                      <a:t>47,2%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Субси</a:t>
                    </a:r>
                    <a:endParaRPr lang="ru-RU" dirty="0" smtClean="0"/>
                  </a:p>
                  <a:p>
                    <a:r>
                      <a:rPr lang="ru-RU" dirty="0" err="1" smtClean="0"/>
                      <a:t>дии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2,3%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5.7312431995738815E-2"/>
                  <c:y val="-0.102464310371706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86570</c:v>
                </c:pt>
                <c:pt idx="1">
                  <c:v>236915</c:v>
                </c:pt>
                <c:pt idx="2">
                  <c:v>11716</c:v>
                </c:pt>
                <c:pt idx="3">
                  <c:v>167678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Налоги </a:t>
                    </a:r>
                    <a:r>
                      <a:rPr lang="ru-RU" sz="1400"/>
                      <a:t>17,3%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782781080094759E-2"/>
                  <c:y val="3.9544067655913714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</a:t>
                    </a:r>
                  </a:p>
                  <a:p>
                    <a:r>
                      <a:rPr lang="ru-RU" sz="1400" dirty="0" smtClean="0"/>
                      <a:t>46,8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8609521806631987E-2"/>
                  <c:y val="6.975674767316378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/>
                      <a:t>Субси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дии</a:t>
                    </a:r>
                    <a:endParaRPr lang="ru-RU" sz="1400" dirty="0" smtClean="0"/>
                  </a:p>
                  <a:p>
                    <a:r>
                      <a:rPr lang="ru-RU" sz="1400" dirty="0" smtClean="0"/>
                      <a:t> </a:t>
                    </a:r>
                    <a:r>
                      <a:rPr lang="ru-RU" sz="1400" dirty="0"/>
                      <a:t>2,4%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6040972097655122E-2"/>
                  <c:y val="-8.367980263650738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Дотация </a:t>
                    </a:r>
                    <a:r>
                      <a:rPr lang="ru-RU" sz="1400" dirty="0"/>
                      <a:t>33,5%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86839</c:v>
                </c:pt>
                <c:pt idx="1">
                  <c:v>222189</c:v>
                </c:pt>
                <c:pt idx="2">
                  <c:v>17258</c:v>
                </c:pt>
                <c:pt idx="3">
                  <c:v>163035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502.9</c:v>
                </c:pt>
                <c:pt idx="1">
                  <c:v>489.3</c:v>
                </c:pt>
                <c:pt idx="2">
                  <c:v>475</c:v>
                </c:pt>
                <c:pt idx="3">
                  <c:v>482.3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003136"/>
        <c:axId val="151004672"/>
        <c:axId val="0"/>
      </c:bar3DChart>
      <c:catAx>
        <c:axId val="15100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51004672"/>
        <c:crosses val="autoZero"/>
        <c:auto val="1"/>
        <c:lblAlgn val="ctr"/>
        <c:lblOffset val="100"/>
        <c:noMultiLvlLbl val="0"/>
      </c:catAx>
      <c:valAx>
        <c:axId val="151004672"/>
        <c:scaling>
          <c:orientation val="minMax"/>
          <c:max val="545"/>
          <c:min val="300"/>
        </c:scaling>
        <c:delete val="1"/>
        <c:axPos val="l"/>
        <c:numFmt formatCode="General" sourceLinked="0"/>
        <c:majorTickMark val="out"/>
        <c:minorTickMark val="none"/>
        <c:tickLblPos val="nextTo"/>
        <c:crossAx val="151003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0.13889</cdr:x>
      <cdr:y>0.05634</cdr:y>
    </cdr:from>
    <cdr:ext cx="685790" cy="457200"/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143009" y="304800"/>
          <a:ext cx="68579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/>
              </a:solidFill>
            </a:rPr>
            <a:t>87,6</a:t>
          </a:r>
          <a:r>
            <a:rPr lang="ru-RU" dirty="0" smtClean="0"/>
            <a:t>6</a:t>
          </a:r>
          <a:endParaRPr lang="ru-RU" dirty="0"/>
        </a:p>
      </cdr:txBody>
    </cdr:sp>
  </cdr:absSizeAnchor>
  <cdr:relSizeAnchor xmlns:cdr="http://schemas.openxmlformats.org/drawingml/2006/chartDrawing">
    <cdr:from>
      <cdr:x>0.47222</cdr:x>
      <cdr:y>0.08451</cdr:y>
    </cdr:from>
    <cdr:to>
      <cdr:x>0.55556</cdr:x>
      <cdr:y>0.15493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6200" y="457200"/>
          <a:ext cx="6858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86,8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0.08951</cdr:x>
      <cdr:y>0.20707</cdr:y>
    </cdr:from>
    <cdr:to>
      <cdr:x>0.17284</cdr:x>
      <cdr:y>0.28283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36600" y="1041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0.64815</cdr:x>
      <cdr:y>0.05634</cdr:y>
    </cdr:from>
    <cdr:to>
      <cdr:x>0.73148</cdr:x>
      <cdr:y>0.12676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334015" y="304811"/>
          <a:ext cx="685785" cy="38098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90,1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0.80556</cdr:x>
      <cdr:y>0.02817</cdr:y>
    </cdr:from>
    <cdr:to>
      <cdr:x>0.88889</cdr:x>
      <cdr:y>0.09859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629437" y="152401"/>
          <a:ext cx="685772" cy="38099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95,6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0.23515</cdr:x>
      <cdr:y>0.14228</cdr:y>
    </cdr:from>
    <cdr:to>
      <cdr:x>0.36669</cdr:x>
      <cdr:y>0.21407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769699">
          <a:off x="1935220" y="758927"/>
          <a:ext cx="1082479" cy="3829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-2,7 %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0.33036</cdr:x>
      <cdr:y>0.05007</cdr:y>
    </cdr:from>
    <cdr:to>
      <cdr:x>0.50629</cdr:x>
      <cdr:y>0.12876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19424" y="266700"/>
          <a:ext cx="1501457" cy="4191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493,5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0.80357</cdr:x>
      <cdr:y>0.07154</cdr:y>
    </cdr:from>
    <cdr:to>
      <cdr:x>0.91468</cdr:x>
      <cdr:y>0.15022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858000" y="381000"/>
          <a:ext cx="948257" cy="4191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/>
              </a:solidFill>
            </a:rPr>
            <a:t>473,1</a:t>
          </a:r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82,6%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82,4%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83,5%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0.26786</cdr:x>
      <cdr:y>0.093</cdr:y>
    </cdr:from>
    <cdr:to>
      <cdr:x>0.34821</cdr:x>
      <cdr:y>0.16453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86000" y="4953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0.12161</cdr:y>
    </cdr:from>
    <cdr:to>
      <cdr:x>0.35714</cdr:x>
      <cdr:y>0.16453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2133600" y="647700"/>
          <a:ext cx="914400" cy="2286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0.26634</cdr:x>
      <cdr:y>0.06765</cdr:y>
    </cdr:from>
    <cdr:to>
      <cdr:x>0.38472</cdr:x>
      <cdr:y>0.14038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rot="944729">
          <a:off x="2273029" y="360312"/>
          <a:ext cx="1010293" cy="387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97,4%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77,7%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0.05405</cdr:y>
    </cdr:from>
    <cdr:to>
      <cdr:x>0.27193</cdr:x>
      <cdr:y>0.13513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304800"/>
          <a:ext cx="1371575" cy="4571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smtClean="0">
              <a:solidFill>
                <a:schemeClr val="tx1"/>
              </a:solidFill>
            </a:rPr>
            <a:t>25,7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0.18919</cdr:y>
    </cdr:from>
    <cdr:to>
      <cdr:x>0.45614</cdr:x>
      <cdr:y>0.27027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400" y="1066801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18,6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0.13514</cdr:y>
    </cdr:from>
    <cdr:to>
      <cdr:x>0.68421</cdr:x>
      <cdr:y>0.22973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762000"/>
          <a:ext cx="1143009" cy="5334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19,8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0.14865</cdr:y>
    </cdr:from>
    <cdr:to>
      <cdr:x>0.87719</cdr:x>
      <cdr:y>0.27027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00" y="838200"/>
          <a:ext cx="1066739" cy="685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19,5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0.23148</cdr:x>
      <cdr:y>0.16438</cdr:y>
    </cdr:from>
    <cdr:to>
      <cdr:x>0.34259</cdr:x>
      <cdr:y>0.21918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905000" y="914400"/>
          <a:ext cx="914400" cy="3048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0.22243</cdr:x>
      <cdr:y>0.09499</cdr:y>
    </cdr:from>
    <cdr:to>
      <cdr:x>0.36248</cdr:x>
      <cdr:y>0.16497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02829">
          <a:off x="1830518" y="528413"/>
          <a:ext cx="1152567" cy="38924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101,4%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0.50435</cdr:x>
      <cdr:y>0.125</cdr:y>
    </cdr:from>
    <cdr:to>
      <cdr:x>0.93043</cdr:x>
      <cdr:y>0.325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419600" y="762000"/>
          <a:ext cx="3733800" cy="1219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i="1" dirty="0" smtClean="0">
              <a:solidFill>
                <a:srgbClr val="008A3E"/>
              </a:solidFill>
            </a:rPr>
            <a:t>Темп роста совокупного размера финансовой помощи – 102,7 %</a:t>
          </a:r>
          <a:endParaRPr lang="ru-RU" sz="2000" b="1" i="1" dirty="0">
            <a:solidFill>
              <a:srgbClr val="008A3E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82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500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28.11.2016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муниципального района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 на </a:t>
            </a:r>
            <a:r>
              <a:rPr lang="ru-RU" altLang="ru-RU" sz="4000" dirty="0" smtClean="0">
                <a:latin typeface="Times New Roman" pitchFamily="18" charset="0"/>
              </a:rPr>
              <a:t>2017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2018-2019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(первое чтение)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 smtClean="0"/>
              <a:t>Структура доходов бюджета </a:t>
            </a:r>
            <a:br>
              <a:rPr lang="ru-RU" sz="2400" b="1" dirty="0" smtClean="0"/>
            </a:br>
            <a:r>
              <a:rPr lang="ru-RU" sz="2400" b="1" dirty="0" smtClean="0"/>
              <a:t>Красновишерского муниципального района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2016 (первонач.)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1247708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2017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89498359"/>
              </p:ext>
            </p:extLst>
          </p:nvPr>
        </p:nvGraphicFramePr>
        <p:xfrm>
          <a:off x="4645025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2016-2019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41761327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38400" y="2286000"/>
            <a:ext cx="762000" cy="45720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 (сохранение з/платы на уровне 2016 г.);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услуги;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расходов, </a:t>
            </a:r>
            <a:r>
              <a:rPr lang="ru-RU" altLang="ru-RU" dirty="0">
                <a:latin typeface="Times New Roman" pitchFamily="18" charset="0"/>
              </a:rPr>
              <a:t>за исключением расходов на оплату труда и коммунальных услуг 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009650"/>
            <a:ext cx="8915400" cy="511651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Содержание здания В-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2060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Налог на имущество за здание Верх-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2873 тыс. руб. (2-4 кв.)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Строительство школы в г. Красновишерске – 1500 тыс. руб.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МП «Градостроительная деятельность на территории Красновишерского муниципального района» – 2238,5 тыс. руб.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2016 – 2019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652940"/>
              </p:ext>
            </p:extLst>
          </p:nvPr>
        </p:nvGraphicFramePr>
        <p:xfrm>
          <a:off x="381000" y="1143000"/>
          <a:ext cx="85344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47800" y="1219200"/>
            <a:ext cx="1143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506,5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1447800"/>
            <a:ext cx="1219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473,3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2017-2019  </a:t>
            </a:r>
            <a:r>
              <a:rPr lang="ru-RU" altLang="ru-RU" sz="2800" dirty="0" err="1"/>
              <a:t>гг</a:t>
            </a:r>
            <a:r>
              <a:rPr lang="ru-RU" altLang="ru-RU" sz="2800" dirty="0"/>
              <a:t> 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565853"/>
              </p:ext>
            </p:extLst>
          </p:nvPr>
        </p:nvGraphicFramePr>
        <p:xfrm>
          <a:off x="228600" y="1524000"/>
          <a:ext cx="8610600" cy="4038600"/>
        </p:xfrm>
        <a:graphic>
          <a:graphicData uri="http://schemas.openxmlformats.org/drawingml/2006/table">
            <a:tbl>
              <a:tblPr/>
              <a:tblGrid>
                <a:gridCol w="3481388"/>
                <a:gridCol w="1831975"/>
                <a:gridCol w="1647825"/>
                <a:gridCol w="1649412"/>
              </a:tblGrid>
              <a:tr h="1346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2017 г.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2019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106,7%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latin typeface="Arial Cyr" charset="-52"/>
              </a:rPr>
              <a:t>Средняя заработная плата </a:t>
            </a:r>
            <a:r>
              <a:rPr lang="ru-RU" altLang="ru-RU" sz="3200" dirty="0">
                <a:latin typeface="Arial Cyr" charset="-52"/>
              </a:rPr>
              <a:t>в </a:t>
            </a:r>
            <a:r>
              <a:rPr lang="ru-RU" altLang="ru-RU" sz="3200" dirty="0" smtClean="0">
                <a:latin typeface="Arial Cyr" charset="-52"/>
              </a:rPr>
              <a:t>2016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2017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905022"/>
              </p:ext>
            </p:extLst>
          </p:nvPr>
        </p:nvGraphicFramePr>
        <p:xfrm>
          <a:off x="457200" y="762000"/>
          <a:ext cx="8001001" cy="4678680"/>
        </p:xfrm>
        <a:graphic>
          <a:graphicData uri="http://schemas.openxmlformats.org/drawingml/2006/table">
            <a:tbl>
              <a:tblPr/>
              <a:tblGrid>
                <a:gridCol w="4191000"/>
                <a:gridCol w="1981200"/>
                <a:gridCol w="1828801"/>
              </a:tblGrid>
              <a:tr h="958104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2016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2017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122845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Дополнительное образование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22 673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22 673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13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19479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19479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2017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590914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381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в разрезе муниципальных программ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519783"/>
              </p:ext>
            </p:extLst>
          </p:nvPr>
        </p:nvGraphicFramePr>
        <p:xfrm>
          <a:off x="228600" y="609600"/>
          <a:ext cx="8676456" cy="5777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1371600"/>
                <a:gridCol w="1401013"/>
                <a:gridCol w="1331843"/>
              </a:tblGrid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программы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Отклоне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smtClean="0">
                          <a:effectLst/>
                        </a:rPr>
                        <a:t>образования»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326 367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323 187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- 3 180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культуры»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25 448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24 850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- 598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err="1">
                          <a:effectLst/>
                        </a:rPr>
                        <a:t>ФиС</a:t>
                      </a:r>
                      <a:r>
                        <a:rPr lang="ru-RU" sz="2000" dirty="0">
                          <a:effectLst/>
                        </a:rPr>
                        <a:t> и туризма»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1 819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1 797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- 22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«Семья и дети Вишеры»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25 825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26</a:t>
                      </a:r>
                      <a:r>
                        <a:rPr lang="ru-RU" sz="20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527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r>
                        <a:rPr lang="ru-RU" sz="2000" baseline="0" dirty="0" smtClean="0">
                          <a:effectLst/>
                        </a:rPr>
                        <a:t> 702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1 656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2 476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+ 820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«Экономическое развитие»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1 829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1 545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- 284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транспортной системы»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28 281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20 868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- 7 413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4 468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3 146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- 1 322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"Развитие и гармонизация межнациональных </a:t>
                      </a:r>
                      <a:r>
                        <a:rPr lang="ru-RU" sz="2000" dirty="0" smtClean="0">
                          <a:effectLst/>
                        </a:rPr>
                        <a:t>отношений»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188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+ 85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«Градостроительная деятельность»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2 239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+ 2 239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9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Непрограммные мероприятия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90 603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86 557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- 4 046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060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03893628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9200"/>
            <a:ext cx="8991600" cy="5486400"/>
          </a:xfrm>
          <a:noFill/>
        </p:spPr>
        <p:txBody>
          <a:bodyPr/>
          <a:lstStyle/>
          <a:p>
            <a:pPr algn="just"/>
            <a:r>
              <a:rPr lang="ru-RU" altLang="ru-RU" sz="3000" dirty="0" smtClean="0">
                <a:latin typeface="Times New Roman" pitchFamily="18" charset="0"/>
              </a:rPr>
              <a:t>Выполнение отраслевых Соглашений с министерствами по заработной плате работников бюджетной сферы </a:t>
            </a:r>
            <a:endParaRPr lang="ru-RU" altLang="ru-RU" sz="3000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Завершена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реконструкция 27 км автодороги Красновишерск – </a:t>
            </a:r>
            <a:r>
              <a:rPr lang="ru-RU" altLang="ru-RU" sz="3000" dirty="0" err="1">
                <a:latin typeface="Times New Roman" pitchFamily="18" charset="0"/>
                <a:cs typeface="Times New Roman" pitchFamily="18" charset="0"/>
              </a:rPr>
              <a:t>Вая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ведутся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ремонтные работы на 2-ом участке,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подрядчик на 3-ий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участок</a:t>
            </a: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Получено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положительное заключение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госэкспертизы на проект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строительства средней общеобразовательной школы в г.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Красновишерске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Норматив </a:t>
            </a:r>
            <a:r>
              <a:rPr lang="ru-RU" sz="3600" smtClean="0"/>
              <a:t>на содержание ОМСУ</a:t>
            </a:r>
            <a:endParaRPr lang="ru-RU" sz="36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90822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7201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8A3E"/>
                </a:solidFill>
              </a:rPr>
              <a:t>Структура расходов бюджета на 2017 год</a:t>
            </a:r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364469"/>
              </p:ext>
            </p:extLst>
          </p:nvPr>
        </p:nvGraphicFramePr>
        <p:xfrm>
          <a:off x="228600" y="9906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Межбюджетное регулирование, млн.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350440"/>
              </p:ext>
            </p:extLst>
          </p:nvPr>
        </p:nvGraphicFramePr>
        <p:xfrm>
          <a:off x="457200" y="914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0031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2800" b="1" dirty="0" smtClean="0"/>
              <a:t>Динамика размеров дотаций из РФФПП в разрезе поселений,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599829"/>
              </p:ext>
            </p:extLst>
          </p:nvPr>
        </p:nvGraphicFramePr>
        <p:xfrm>
          <a:off x="228600" y="5334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585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63562"/>
          </a:xfrm>
        </p:spPr>
        <p:txBody>
          <a:bodyPr/>
          <a:lstStyle/>
          <a:p>
            <a:r>
              <a:rPr lang="ru-RU" sz="2800" b="1" dirty="0" smtClean="0"/>
              <a:t>Динамика общих размеров дотаций в разрезе поселений на 2017 г.,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423337"/>
              </p:ext>
            </p:extLst>
          </p:nvPr>
        </p:nvGraphicFramePr>
        <p:xfrm>
          <a:off x="228600" y="6096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3326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016814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524000"/>
          </a:xfrm>
        </p:spPr>
        <p:txBody>
          <a:bodyPr/>
          <a:lstStyle/>
          <a:p>
            <a:r>
              <a:rPr lang="ru-RU" sz="3200" dirty="0"/>
              <a:t>Субсидии на реализацию инвестиционных и приоритетных региональных проектов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предоставление </a:t>
            </a:r>
            <a:r>
              <a:rPr lang="ru-RU" dirty="0"/>
              <a:t>субсидий </a:t>
            </a:r>
            <a:r>
              <a:rPr lang="ru-RU" dirty="0" smtClean="0"/>
              <a:t>поселениям не предусмотрено</a:t>
            </a:r>
          </a:p>
          <a:p>
            <a:r>
              <a:rPr lang="ru-RU" dirty="0" smtClean="0"/>
              <a:t>92 млн. руб. заложено в бюджете Пермского края на проекты инициативного бюджетирования для поселений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20180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на 2017-2019 гг.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865390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27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816612"/>
              </p:ext>
            </p:extLst>
          </p:nvPr>
        </p:nvGraphicFramePr>
        <p:xfrm>
          <a:off x="152400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/>
                <a:gridCol w="1332412"/>
                <a:gridCol w="1970844"/>
                <a:gridCol w="1869637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3602,4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4 142,9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 139,3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2 902,0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обеспечение устойчивости и сбалансированности консолидированного </a:t>
            </a:r>
            <a:r>
              <a:rPr lang="ru-RU" altLang="ru-RU" dirty="0">
                <a:latin typeface="Times New Roman" pitchFamily="18" charset="0"/>
              </a:rPr>
              <a:t>бюджета района и поселений;</a:t>
            </a: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</a:t>
            </a:r>
            <a:r>
              <a:rPr lang="ru-RU" altLang="ru-RU" dirty="0" smtClean="0">
                <a:latin typeface="Times New Roman" pitchFamily="18" charset="0"/>
              </a:rPr>
              <a:t>уровня </a:t>
            </a:r>
            <a:r>
              <a:rPr lang="ru-RU" altLang="ru-RU" dirty="0">
                <a:latin typeface="Times New Roman" pitchFamily="18" charset="0"/>
              </a:rPr>
              <a:t>заработной платы работников МУ в соответствии с </a:t>
            </a:r>
            <a:r>
              <a:rPr lang="ru-RU" altLang="ru-RU" dirty="0" smtClean="0">
                <a:latin typeface="Times New Roman" pitchFamily="18" charset="0"/>
              </a:rPr>
              <a:t>отраслевыми Соглашениями;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повышение налогового потенциала путем продвижения инвестиционных </a:t>
            </a:r>
            <a:r>
              <a:rPr lang="ru-RU" altLang="ru-RU" dirty="0" smtClean="0">
                <a:latin typeface="Times New Roman" pitchFamily="18" charset="0"/>
              </a:rPr>
              <a:t>проектов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2731102"/>
              </p:ext>
            </p:extLst>
          </p:nvPr>
        </p:nvGraphicFramePr>
        <p:xfrm>
          <a:off x="457200" y="838200"/>
          <a:ext cx="8229600" cy="5966146"/>
        </p:xfrm>
        <a:graphic>
          <a:graphicData uri="http://schemas.openxmlformats.org/drawingml/2006/table">
            <a:tbl>
              <a:tblPr/>
              <a:tblGrid>
                <a:gridCol w="4191000"/>
                <a:gridCol w="2057400"/>
                <a:gridCol w="1981200"/>
              </a:tblGrid>
              <a:tr h="4572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(поселения)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(межселенка)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ЕНВД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300" b="1" dirty="0">
                <a:latin typeface="Times New Roman" pitchFamily="18" charset="0"/>
              </a:rPr>
              <a:t>Динамика налоговых и неналоговых доходов бюджета Красновишерского района, млн. руб.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5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39060873"/>
              </p:ext>
            </p:extLst>
          </p:nvPr>
        </p:nvGraphicFramePr>
        <p:xfrm>
          <a:off x="304800" y="11430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67000" y="1600200"/>
            <a:ext cx="838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86,5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 smtClean="0"/>
              <a:t>Структура собственных доходов бюджета </a:t>
            </a:r>
            <a:br>
              <a:rPr lang="ru-RU" sz="2800" dirty="0" smtClean="0"/>
            </a:br>
            <a:r>
              <a:rPr lang="ru-RU" sz="2800" dirty="0" smtClean="0"/>
              <a:t>на 2017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99366425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2019 годах,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38581436"/>
              </p:ext>
            </p:extLst>
          </p:nvPr>
        </p:nvGraphicFramePr>
        <p:xfrm>
          <a:off x="533400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56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2019 годах, млн. руб.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Доходы от использования </a:t>
            </a:r>
            <a:b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муниципального имущества</a:t>
            </a: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64476476"/>
              </p:ext>
            </p:extLst>
          </p:nvPr>
        </p:nvGraphicFramePr>
        <p:xfrm>
          <a:off x="457200" y="5334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4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669558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333985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2016 </a:t>
            </a:r>
            <a:r>
              <a:rPr lang="ru-RU" sz="2400" dirty="0"/>
              <a:t>– </a:t>
            </a:r>
            <a:r>
              <a:rPr lang="ru-RU" sz="2400" dirty="0" smtClean="0"/>
              <a:t>2018 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24497</TotalTime>
  <Words>825</Words>
  <Application>Microsoft Office PowerPoint</Application>
  <PresentationFormat>Экран (4:3)</PresentationFormat>
  <Paragraphs>259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Оформление по умолчанию</vt:lpstr>
      <vt:lpstr>Тема Office</vt:lpstr>
      <vt:lpstr>О бюджете  Красновишерского муниципального района  на 2017 год и плановый период 2018-2019 годов  (первое чтение)</vt:lpstr>
      <vt:lpstr>    Основные итоги бюджетной политики за 2015-2016 годы:</vt:lpstr>
      <vt:lpstr>    Основные задачи бюджетной политики на 2017-2019 годы:</vt:lpstr>
      <vt:lpstr>Источники налоговых доходов</vt:lpstr>
      <vt:lpstr>Динамика налоговых и неналоговых доходов бюджета Красновишерского района, млн. руб.</vt:lpstr>
      <vt:lpstr>Структура собственных доходов бюджета  на 2017 год</vt:lpstr>
      <vt:lpstr>Налоговые доходы, планируемые к поступлению в бюджет в 2017 – 2019 годах, млн. руб.  Налог на доходы физических лиц</vt:lpstr>
      <vt:lpstr>Налоговые доходы, планируемые к поступлению в бюджет в 2017 – 2019 годах, млн. руб. Доходы от использования  муниципального имущества</vt:lpstr>
      <vt:lpstr>Презентация PowerPoint</vt:lpstr>
      <vt:lpstr>Структура доходов бюджета  Красновишерского муниципального района</vt:lpstr>
      <vt:lpstr>Динамика доходов бюджета  в 2016-2019 годах, млн. руб.</vt:lpstr>
      <vt:lpstr>Основные подходы к формированию расходов бюджета на 2017-2019 годы</vt:lpstr>
      <vt:lpstr>Особенности формирования расходов</vt:lpstr>
      <vt:lpstr>Динамика расходов бюджета в 2016 – 2019 гг., млн. руб.</vt:lpstr>
      <vt:lpstr>Сценарные условия развития в 2017-2019  гг (темп роста к предыдущему году) </vt:lpstr>
      <vt:lpstr>Средняя заработная плата в 2016 -2017 гг. </vt:lpstr>
      <vt:lpstr>Структура бюджета на 2017 год</vt:lpstr>
      <vt:lpstr>Расходы бюджета в разрезе муниципальных программ</vt:lpstr>
      <vt:lpstr>Структура муниципального дорожного фонда, млн. руб.</vt:lpstr>
      <vt:lpstr>Норматив на содержание ОМСУ</vt:lpstr>
      <vt:lpstr>Структура расходов бюджета на 2017 год</vt:lpstr>
      <vt:lpstr>Межбюджетное регулирование, млн. руб.</vt:lpstr>
      <vt:lpstr>Динамика размеров дотаций из РФФПП в разрезе поселений, тыс. руб.</vt:lpstr>
      <vt:lpstr>Динамика общих размеров дотаций в разрезе поселений на 2017 г., тыс. руб.</vt:lpstr>
      <vt:lpstr>Субсидии на реализацию ПРП и инвестиционных проектов, тыс. руб.</vt:lpstr>
      <vt:lpstr>Субсидии на реализацию инвестиционных и приоритетных региональных проектов </vt:lpstr>
      <vt:lpstr>Основные характеристики бюджета на 2017-2019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882</cp:revision>
  <cp:lastPrinted>2016-11-24T02:58:32Z</cp:lastPrinted>
  <dcterms:created xsi:type="dcterms:W3CDTF">1601-01-01T00:00:00Z</dcterms:created>
  <dcterms:modified xsi:type="dcterms:W3CDTF">2016-11-28T12:13:54Z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