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6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7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8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theme/theme9.xml" ContentType="application/vnd.openxmlformats-officedocument.theme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theme/theme10.xml" ContentType="application/vnd.openxmlformats-officedocument.theme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theme/theme11.xml" ContentType="application/vnd.openxmlformats-officedocument.theme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2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theme/theme13.xml" ContentType="application/vnd.openxmlformats-officedocument.theme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theme/theme14.xml" ContentType="application/vnd.openxmlformats-officedocument.theme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theme/theme15.xml" ContentType="application/vnd.openxmlformats-officedocument.theme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5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  <p:sldMasterId id="2147483678" r:id="rId3"/>
    <p:sldMasterId id="2147483693" r:id="rId4"/>
    <p:sldMasterId id="2147483708" r:id="rId5"/>
    <p:sldMasterId id="2147483723" r:id="rId6"/>
    <p:sldMasterId id="2147483738" r:id="rId7"/>
    <p:sldMasterId id="2147483753" r:id="rId8"/>
    <p:sldMasterId id="2147483768" r:id="rId9"/>
    <p:sldMasterId id="2147483783" r:id="rId10"/>
    <p:sldMasterId id="2147483795" r:id="rId11"/>
    <p:sldMasterId id="2147483810" r:id="rId12"/>
    <p:sldMasterId id="2147483825" r:id="rId13"/>
    <p:sldMasterId id="2147483840" r:id="rId14"/>
    <p:sldMasterId id="2147483855" r:id="rId15"/>
    <p:sldMasterId id="2147483870" r:id="rId16"/>
  </p:sldMasterIdLst>
  <p:notesMasterIdLst>
    <p:notesMasterId r:id="rId40"/>
  </p:notesMasterIdLst>
  <p:handoutMasterIdLst>
    <p:handoutMasterId r:id="rId41"/>
  </p:handoutMasterIdLst>
  <p:sldIdLst>
    <p:sldId id="326" r:id="rId17"/>
    <p:sldId id="395" r:id="rId18"/>
    <p:sldId id="396" r:id="rId19"/>
    <p:sldId id="364" r:id="rId20"/>
    <p:sldId id="392" r:id="rId21"/>
    <p:sldId id="367" r:id="rId22"/>
    <p:sldId id="369" r:id="rId23"/>
    <p:sldId id="397" r:id="rId24"/>
    <p:sldId id="398" r:id="rId25"/>
    <p:sldId id="399" r:id="rId26"/>
    <p:sldId id="400" r:id="rId27"/>
    <p:sldId id="401" r:id="rId28"/>
    <p:sldId id="402" r:id="rId29"/>
    <p:sldId id="403" r:id="rId30"/>
    <p:sldId id="413" r:id="rId31"/>
    <p:sldId id="404" r:id="rId32"/>
    <p:sldId id="412" r:id="rId33"/>
    <p:sldId id="405" r:id="rId34"/>
    <p:sldId id="406" r:id="rId35"/>
    <p:sldId id="407" r:id="rId36"/>
    <p:sldId id="408" r:id="rId37"/>
    <p:sldId id="409" r:id="rId38"/>
    <p:sldId id="411" r:id="rId39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8E78"/>
    <a:srgbClr val="FFDE75"/>
    <a:srgbClr val="FF9900"/>
    <a:srgbClr val="CC99FF"/>
    <a:srgbClr val="FFE285"/>
    <a:srgbClr val="CCFFFF"/>
    <a:srgbClr val="008A3E"/>
    <a:srgbClr val="CCCCFF"/>
    <a:srgbClr val="FF33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69" autoAdjust="0"/>
    <p:restoredTop sz="92186" autoAdjust="0"/>
  </p:normalViewPr>
  <p:slideViewPr>
    <p:cSldViewPr>
      <p:cViewPr>
        <p:scale>
          <a:sx n="100" d="100"/>
          <a:sy n="100" d="100"/>
        </p:scale>
        <p:origin x="-1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9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34" Type="http://schemas.openxmlformats.org/officeDocument/2006/relationships/slide" Target="slides/slide18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slide" Target="slides/slide17.xml"/><Relationship Id="rId38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slide" Target="slides/slide21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slide" Target="slides/slide20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slide" Target="slides/slide19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52;&#1086;&#1080;%20&#1076;&#1086;&#1082;&#1091;&#1084;&#1077;&#1085;&#1090;&#1099;\&#1041;&#1102;&#1076;&#1078;&#1077;&#1090;%202015-2017\&#1050;&#1085;&#1080;&#1075;&#1072;1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965782055020901E-2"/>
          <c:y val="1.4226830801079442E-2"/>
          <c:w val="0.93397248954991741"/>
          <c:h val="0.8560881298288418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Лист1!$B$1:$E$1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25</c:v>
                </c:pt>
                <c:pt idx="1">
                  <c:v>24.7</c:v>
                </c:pt>
                <c:pt idx="2">
                  <c:v>26.3</c:v>
                </c:pt>
                <c:pt idx="3">
                  <c:v>28.2</c:v>
                </c:pt>
              </c:numCache>
            </c:numRef>
          </c:val>
        </c:ser>
        <c:ser>
          <c:idx val="1"/>
          <c:order val="1"/>
          <c:tx>
            <c:strRef>
              <c:f>Лист1!$A$2</c:f>
              <c:strCache>
                <c:ptCount val="1"/>
                <c:pt idx="0">
                  <c:v>Налоговые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Лист1!$B$1:$E$1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61.5</c:v>
                </c:pt>
                <c:pt idx="1">
                  <c:v>65.3</c:v>
                </c:pt>
                <c:pt idx="2">
                  <c:v>66.7</c:v>
                </c:pt>
                <c:pt idx="3">
                  <c:v>70.599999999999994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7975424"/>
        <c:axId val="60186624"/>
        <c:axId val="0"/>
      </c:bar3DChart>
      <c:catAx>
        <c:axId val="107975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60186624"/>
        <c:crosses val="autoZero"/>
        <c:auto val="1"/>
        <c:lblAlgn val="ctr"/>
        <c:lblOffset val="100"/>
        <c:noMultiLvlLbl val="0"/>
      </c:catAx>
      <c:valAx>
        <c:axId val="601866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79754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16.3</c:v>
                </c:pt>
                <c:pt idx="1">
                  <c:v>16.3</c:v>
                </c:pt>
                <c:pt idx="2">
                  <c:v>14.2</c:v>
                </c:pt>
                <c:pt idx="3">
                  <c:v>14.2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7.2</c:v>
                </c:pt>
                <c:pt idx="1">
                  <c:v>2</c:v>
                </c:pt>
                <c:pt idx="2">
                  <c:v>4.7</c:v>
                </c:pt>
                <c:pt idx="3">
                  <c:v>4.7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Переправы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0.6</c:v>
                </c:pt>
                <c:pt idx="1">
                  <c:v>0.7</c:v>
                </c:pt>
                <c:pt idx="2">
                  <c:v>0.6</c:v>
                </c:pt>
                <c:pt idx="3">
                  <c:v>0.6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rgbClr val="CC99FF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1.6</c:v>
                </c:pt>
                <c:pt idx="1">
                  <c:v>1.3</c:v>
                </c:pt>
                <c:pt idx="2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338240"/>
        <c:axId val="72254592"/>
        <c:axId val="0"/>
      </c:bar3DChart>
      <c:catAx>
        <c:axId val="73338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72254592"/>
        <c:crosses val="autoZero"/>
        <c:auto val="1"/>
        <c:lblAlgn val="ctr"/>
        <c:lblOffset val="100"/>
        <c:noMultiLvlLbl val="0"/>
      </c:catAx>
      <c:valAx>
        <c:axId val="722545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33382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1.5432098765432382E-3"/>
                  <c:y val="-3.0866359269839369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/>
                      <a:t>45644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592592592592587E-3"/>
                  <c:y val="-2.806032660894488E-3"/>
                </c:manualLayout>
              </c:layout>
              <c:spPr/>
              <c:txPr>
                <a:bodyPr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Норматив</c:v>
                </c:pt>
                <c:pt idx="1">
                  <c:v>План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45644</c:v>
                </c:pt>
                <c:pt idx="1">
                  <c:v>41566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734016"/>
        <c:axId val="71735552"/>
        <c:axId val="0"/>
      </c:bar3DChart>
      <c:catAx>
        <c:axId val="71734016"/>
        <c:scaling>
          <c:orientation val="minMax"/>
        </c:scaling>
        <c:delete val="0"/>
        <c:axPos val="b"/>
        <c:majorTickMark val="out"/>
        <c:minorTickMark val="none"/>
        <c:tickLblPos val="nextTo"/>
        <c:crossAx val="71735552"/>
        <c:crosses val="autoZero"/>
        <c:auto val="1"/>
        <c:lblAlgn val="ctr"/>
        <c:lblOffset val="70"/>
        <c:noMultiLvlLbl val="0"/>
      </c:catAx>
      <c:valAx>
        <c:axId val="7173555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1734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764367816091954E-2"/>
          <c:y val="4.0277690288713919E-2"/>
          <c:w val="0.90804597701149425"/>
          <c:h val="0.888333508311461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9900"/>
            </a:solidFill>
            <a:effectLst/>
            <a:scene3d>
              <a:camera prst="orthographicFront"/>
              <a:lightRig rig="threePt" dir="t"/>
            </a:scene3d>
            <a:sp3d>
              <a:bevelT w="101600" h="101600"/>
              <a:bevelB w="101600" h="101600"/>
            </a:sp3d>
          </c:spPr>
          <c:explosion val="25"/>
          <c:dPt>
            <c:idx val="1"/>
            <c:bubble3D val="0"/>
            <c:spPr>
              <a:solidFill>
                <a:srgbClr val="00B050"/>
              </a:solidFill>
              <a:effectLst/>
              <a:scene3d>
                <a:camera prst="orthographicFront"/>
                <a:lightRig rig="threePt" dir="t"/>
              </a:scene3d>
              <a:sp3d>
                <a:bevelT w="101600" h="101600"/>
                <a:bevelB w="101600" h="101600"/>
              </a:sp3d>
            </c:spPr>
          </c:dPt>
          <c:dLbls>
            <c:dLbl>
              <c:idx val="0"/>
              <c:layout>
                <c:manualLayout>
                  <c:x val="-2.1357113346942742E-2"/>
                  <c:y val="-0.6108103402524501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Расходы </a:t>
                    </a:r>
                    <a:r>
                      <a:rPr lang="ru-RU" dirty="0"/>
                      <a:t>социальной направленности
</a:t>
                    </a:r>
                    <a:r>
                      <a:rPr lang="ru-RU" dirty="0" smtClean="0"/>
                      <a:t>76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 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1772747156605421E-2"/>
                  <c:y val="0.423305272270232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Прочие </a:t>
                    </a:r>
                    <a:r>
                      <a:rPr lang="ru-RU" dirty="0"/>
                      <a:t>расходы
</a:t>
                    </a:r>
                    <a:r>
                      <a:rPr lang="ru-RU" dirty="0" smtClean="0"/>
                      <a:t>24 %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Расходы социальной направленности</c:v>
                </c:pt>
                <c:pt idx="1">
                  <c:v>Прочие расходы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0.76</c:v>
                </c:pt>
                <c:pt idx="1">
                  <c:v>0.24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747232682871148E-2"/>
          <c:y val="2.5000000000000001E-2"/>
          <c:w val="0.89176001369394042"/>
          <c:h val="0.744122539370078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CCCC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1728395061728392E-3"/>
                  <c:y val="0.23555555555555555"/>
                </c:manualLayout>
              </c:layout>
              <c:numFmt formatCode="#,##0" sourceLinked="0"/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196E-3"/>
                  <c:y val="0.17333333333333334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802469135802526E-2"/>
                  <c:y val="0.10444444444444445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592592592592587E-3"/>
                  <c:y val="0.13555555555555557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2668036060710862E-3"/>
                  <c:y val="0.12152755905511811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 anchor="ctr" anchorCtr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В-Язьвинское СП</c:v>
                </c:pt>
                <c:pt idx="2">
                  <c:v>В/горское СП</c:v>
                </c:pt>
                <c:pt idx="3">
                  <c:v>У-Язьвинское СП</c:v>
                </c:pt>
                <c:pt idx="4">
                  <c:v>Вайское СП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14618</c:v>
                </c:pt>
                <c:pt idx="1">
                  <c:v>7118</c:v>
                </c:pt>
                <c:pt idx="2">
                  <c:v>2918</c:v>
                </c:pt>
                <c:pt idx="3">
                  <c:v>4469</c:v>
                </c:pt>
                <c:pt idx="4">
                  <c:v>3678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1728395061728392E-3"/>
                  <c:y val="0.26444444444444443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0.2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294E-3"/>
                  <c:y val="0.1266666666666666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864197530864196E-3"/>
                  <c:y val="0.1488888888888888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802469135802356E-2"/>
                  <c:y val="0.1377777777777777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В-Язьвинское СП</c:v>
                </c:pt>
                <c:pt idx="2">
                  <c:v>В/горское СП</c:v>
                </c:pt>
                <c:pt idx="3">
                  <c:v>У-Язьвинское СП</c:v>
                </c:pt>
                <c:pt idx="4">
                  <c:v>Вайское СП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15114</c:v>
                </c:pt>
                <c:pt idx="1">
                  <c:v>7224</c:v>
                </c:pt>
                <c:pt idx="2">
                  <c:v>2924</c:v>
                </c:pt>
                <c:pt idx="3">
                  <c:v>4756</c:v>
                </c:pt>
                <c:pt idx="4">
                  <c:v>3682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2316416"/>
        <c:axId val="72317952"/>
        <c:axId val="0"/>
      </c:bar3DChart>
      <c:catAx>
        <c:axId val="723164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020000"/>
          <a:lstStyle/>
          <a:p>
            <a:pPr>
              <a:defRPr/>
            </a:pPr>
            <a:endParaRPr lang="ru-RU"/>
          </a:p>
        </c:txPr>
        <c:crossAx val="72317952"/>
        <c:crosses val="autoZero"/>
        <c:auto val="1"/>
        <c:lblAlgn val="ctr"/>
        <c:lblOffset val="100"/>
        <c:noMultiLvlLbl val="0"/>
      </c:catAx>
      <c:valAx>
        <c:axId val="723179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23164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3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Единая субсидия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1.9174041297935103E-2"/>
                  <c:y val="2.4154589371980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749262536873156E-2"/>
                  <c:y val="-7.246376811594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24483775811209E-2"/>
                  <c:y val="-2.41545893719806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749262536873156E-2"/>
                  <c:y val="-4.8309178743961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10606.1</c:v>
                </c:pt>
                <c:pt idx="1">
                  <c:v>14448.9</c:v>
                </c:pt>
                <c:pt idx="2">
                  <c:v>14631.3</c:v>
                </c:pt>
                <c:pt idx="3">
                  <c:v>14600.6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2946432"/>
        <c:axId val="72977024"/>
        <c:axId val="0"/>
      </c:bar3DChart>
      <c:catAx>
        <c:axId val="72946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72977024"/>
        <c:crosses val="autoZero"/>
        <c:auto val="1"/>
        <c:lblAlgn val="ctr"/>
        <c:lblOffset val="100"/>
        <c:noMultiLvlLbl val="0"/>
      </c:catAx>
      <c:valAx>
        <c:axId val="729770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294643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4492753623188406E-3"/>
                  <c:y val="0.36036036036036034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985507246376812E-3"/>
                  <c:y val="0.36711711711711703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478260869565218E-3"/>
                  <c:y val="0.35585585585585588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969873331051008E-3"/>
                  <c:y val="0.33333315599063629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502879.6</c:v>
                </c:pt>
                <c:pt idx="1">
                  <c:v>500286.2</c:v>
                </c:pt>
                <c:pt idx="2">
                  <c:v>484572.4</c:v>
                </c:pt>
                <c:pt idx="3">
                  <c:v>492283.4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0.369369369369369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492753623188406E-3"/>
                  <c:y val="0.335585408242888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7971014492753624E-3"/>
                  <c:y val="0.344594594594594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46376811594203E-3"/>
                  <c:y val="0.32882882882882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506482</c:v>
                </c:pt>
                <c:pt idx="1">
                  <c:v>502582.3</c:v>
                </c:pt>
                <c:pt idx="2">
                  <c:v>488292.1</c:v>
                </c:pt>
                <c:pt idx="3">
                  <c:v>494464.4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695424"/>
        <c:axId val="76696960"/>
        <c:axId val="0"/>
      </c:bar3DChart>
      <c:catAx>
        <c:axId val="76695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6696960"/>
        <c:crosses val="autoZero"/>
        <c:auto val="1"/>
        <c:lblAlgn val="ctr"/>
        <c:lblOffset val="100"/>
        <c:noMultiLvlLbl val="0"/>
      </c:catAx>
      <c:valAx>
        <c:axId val="76696960"/>
        <c:scaling>
          <c:orientation val="minMax"/>
          <c:min val="200"/>
        </c:scaling>
        <c:delete val="1"/>
        <c:axPos val="l"/>
        <c:numFmt formatCode="General" sourceLinked="1"/>
        <c:majorTickMark val="out"/>
        <c:minorTickMark val="none"/>
        <c:tickLblPos val="nextTo"/>
        <c:crossAx val="766954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30"/>
          <c:dPt>
            <c:idx val="0"/>
            <c:bubble3D val="0"/>
            <c:spPr>
              <a:solidFill>
                <a:srgbClr val="CC99FF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4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5.3842592592592595E-2"/>
                  <c:y val="-0.1166507547675489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3.1584159618936523E-3"/>
                  <c:y val="-6.1224539396367134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>
                <c:manualLayout>
                  <c:x val="-5.9068666763876738E-2"/>
                  <c:y val="-2.40496884309482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1.8541727422961018E-2"/>
                  <c:y val="-0.2908965451109520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4"/>
              <c:layout>
                <c:manualLayout>
                  <c:x val="0.11572506561679791"/>
                  <c:y val="-3.24063630215271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ТН</c:v>
                </c:pt>
                <c:pt idx="3">
                  <c:v>Доходы от исп-ния МИ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40065</c:v>
                </c:pt>
                <c:pt idx="1">
                  <c:v>8005</c:v>
                </c:pt>
                <c:pt idx="2">
                  <c:v>8136</c:v>
                </c:pt>
                <c:pt idx="3">
                  <c:v>22078</c:v>
                </c:pt>
                <c:pt idx="4">
                  <c:v>11742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109094002138622E-2"/>
          <c:y val="0.13776374307378245"/>
          <c:w val="0.91819954797317005"/>
          <c:h val="0.765228831567420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rgbClr val="CC99FF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2016 (оценка)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39.1</c:v>
                </c:pt>
                <c:pt idx="1">
                  <c:v>40.1</c:v>
                </c:pt>
                <c:pt idx="2">
                  <c:v>41</c:v>
                </c:pt>
                <c:pt idx="3">
                  <c:v>44.4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036096"/>
        <c:axId val="7005017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square"/>
            <c:size val="9"/>
            <c:spPr>
              <a:solidFill>
                <a:srgbClr val="FF0000"/>
              </a:solidFill>
              <a:ln w="41275">
                <a:solidFill>
                  <a:srgbClr val="FF3300"/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2016 (оценка)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100</c:v>
                </c:pt>
                <c:pt idx="1">
                  <c:v>102.55754475703324</c:v>
                </c:pt>
                <c:pt idx="2">
                  <c:v>102.24438902743142</c:v>
                </c:pt>
                <c:pt idx="3">
                  <c:v>108.29268292682927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053248"/>
        <c:axId val="70051712"/>
      </c:lineChart>
      <c:catAx>
        <c:axId val="70036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70050176"/>
        <c:crosses val="autoZero"/>
        <c:auto val="1"/>
        <c:lblAlgn val="ctr"/>
        <c:lblOffset val="100"/>
        <c:noMultiLvlLbl val="0"/>
      </c:catAx>
      <c:valAx>
        <c:axId val="70050176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70036096"/>
        <c:crosses val="autoZero"/>
        <c:crossBetween val="between"/>
      </c:valAx>
      <c:valAx>
        <c:axId val="70051712"/>
        <c:scaling>
          <c:orientation val="minMax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70053248"/>
        <c:crosses val="max"/>
        <c:crossBetween val="between"/>
      </c:valAx>
      <c:catAx>
        <c:axId val="70053248"/>
        <c:scaling>
          <c:orientation val="minMax"/>
        </c:scaling>
        <c:delete val="1"/>
        <c:axPos val="b"/>
        <c:majorTickMark val="out"/>
        <c:minorTickMark val="none"/>
        <c:tickLblPos val="nextTo"/>
        <c:crossAx val="7005171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23941503839797804"/>
          <c:y val="0.92845162583843688"/>
          <c:w val="0.61993523379022064"/>
          <c:h val="5.997430008748906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25143384854678E-2"/>
          <c:y val="0.29504906346933907"/>
          <c:w val="0.91819954797317005"/>
          <c:h val="0.570153006442376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2016 (оценка)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27.2</c:v>
                </c:pt>
                <c:pt idx="1">
                  <c:v>22.1</c:v>
                </c:pt>
                <c:pt idx="2">
                  <c:v>23.6</c:v>
                </c:pt>
                <c:pt idx="3">
                  <c:v>25.4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574848"/>
        <c:axId val="7057638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50800">
              <a:solidFill>
                <a:srgbClr val="FF3300"/>
              </a:solidFill>
            </a:ln>
          </c:spPr>
          <c:marker>
            <c:symbol val="square"/>
            <c:size val="9"/>
            <c:spPr>
              <a:solidFill>
                <a:srgbClr val="FF3300"/>
              </a:solidFill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2016 (оценка)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100</c:v>
                </c:pt>
                <c:pt idx="1">
                  <c:v>81.250000000000014</c:v>
                </c:pt>
                <c:pt idx="2">
                  <c:v>106.78733031674209</c:v>
                </c:pt>
                <c:pt idx="3">
                  <c:v>107.62711864406778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960064"/>
        <c:axId val="71958528"/>
      </c:lineChart>
      <c:catAx>
        <c:axId val="7057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70576384"/>
        <c:crosses val="autoZero"/>
        <c:auto val="1"/>
        <c:lblAlgn val="ctr"/>
        <c:lblOffset val="100"/>
        <c:noMultiLvlLbl val="0"/>
      </c:catAx>
      <c:valAx>
        <c:axId val="70576384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70574848"/>
        <c:crosses val="autoZero"/>
        <c:crossBetween val="between"/>
      </c:valAx>
      <c:valAx>
        <c:axId val="71958528"/>
        <c:scaling>
          <c:orientation val="minMax"/>
          <c:max val="11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71960064"/>
        <c:crosses val="max"/>
        <c:crossBetween val="between"/>
      </c:valAx>
      <c:catAx>
        <c:axId val="71960064"/>
        <c:scaling>
          <c:orientation val="minMax"/>
        </c:scaling>
        <c:delete val="1"/>
        <c:axPos val="b"/>
        <c:majorTickMark val="out"/>
        <c:minorTickMark val="none"/>
        <c:tickLblPos val="nextTo"/>
        <c:crossAx val="7195852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49196126516885E-2"/>
          <c:y val="1.1073604353820829E-2"/>
          <c:w val="0.96301607746966222"/>
          <c:h val="0.961782082196995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CC99FF"/>
            </a:solidFill>
          </c:spPr>
          <c:explosion val="25"/>
          <c:dPt>
            <c:idx val="1"/>
            <c:bubble3D val="0"/>
            <c:spPr>
              <a:solidFill>
                <a:schemeClr val="accent6"/>
              </a:solidFill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Pt>
            <c:idx val="4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4.2464731839211442E-2"/>
                  <c:y val="-2.28657085993225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1"/>
              <c:layout>
                <c:manualLayout>
                  <c:x val="-0.11036578000825704"/>
                  <c:y val="5.7513651244859902E-2"/>
                </c:manualLayout>
              </c:layout>
              <c:tx>
                <c:rich>
                  <a:bodyPr/>
                  <a:lstStyle/>
                  <a:p>
                    <a:endParaRPr lang="ru-RU" sz="1400" dirty="0" smtClean="0"/>
                  </a:p>
                  <a:p>
                    <a:r>
                      <a:rPr lang="ru-RU" sz="1400" dirty="0" err="1" smtClean="0"/>
                      <a:t>Субвен</a:t>
                    </a:r>
                    <a:endParaRPr lang="ru-RU" sz="1400" dirty="0" smtClean="0"/>
                  </a:p>
                  <a:p>
                    <a:r>
                      <a:rPr lang="ru-RU" sz="1400" dirty="0" err="1" smtClean="0"/>
                      <a:t>ции</a:t>
                    </a:r>
                    <a:r>
                      <a:rPr lang="ru-RU" sz="1400" dirty="0" smtClean="0"/>
                      <a:t> </a:t>
                    </a:r>
                    <a:r>
                      <a:rPr lang="ru-RU" sz="1400" dirty="0"/>
                      <a:t>47,2%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err="1" smtClean="0"/>
                      <a:t>Субси</a:t>
                    </a:r>
                    <a:endParaRPr lang="ru-RU" dirty="0" smtClean="0"/>
                  </a:p>
                  <a:p>
                    <a:r>
                      <a:rPr lang="ru-RU" dirty="0" err="1" smtClean="0"/>
                      <a:t>дии</a:t>
                    </a:r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2,3%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dLbl>
              <c:idx val="3"/>
              <c:layout>
                <c:manualLayout>
                  <c:x val="5.7312431995738815E-2"/>
                  <c:y val="-0.1024643103717066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 </c:separator>
            </c:dLbl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0"/>
          </c:dLbls>
          <c:cat>
            <c:strRef>
              <c:f>Лист1!$A$2:$A$5</c:f>
              <c:strCache>
                <c:ptCount val="4"/>
                <c:pt idx="0">
                  <c:v>Налоги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Дотация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86570</c:v>
                </c:pt>
                <c:pt idx="1">
                  <c:v>236915</c:v>
                </c:pt>
                <c:pt idx="2">
                  <c:v>11716</c:v>
                </c:pt>
                <c:pt idx="3">
                  <c:v>167678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982755101409644E-3"/>
          <c:y val="4.8744358801484478E-2"/>
          <c:w val="0.98149080540109235"/>
          <c:h val="0.927694210090481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24"/>
          <c:dPt>
            <c:idx val="0"/>
            <c:bubble3D val="0"/>
            <c:spPr>
              <a:solidFill>
                <a:srgbClr val="CC99FF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0"/>
              <c:layout>
                <c:manualLayout>
                  <c:x val="-0.10164086323459372"/>
                  <c:y val="-2.26829833714981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7782781080094759E-2"/>
                  <c:y val="3.954406765591371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8609521806631987E-2"/>
                  <c:y val="6.97567476731637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9.6040972097655122E-2"/>
                  <c:y val="-8.367980263650738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Налоги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Дотация</c:v>
                </c:pt>
                <c:pt idx="4">
                  <c:v>Иные МБТ</c:v>
                </c:pt>
              </c:strCache>
            </c:strRef>
          </c:cat>
          <c:val>
            <c:numRef>
              <c:f>Лист1!$B$2:$B$6</c:f>
              <c:numCache>
                <c:formatCode>0</c:formatCode>
                <c:ptCount val="5"/>
                <c:pt idx="0">
                  <c:v>90026</c:v>
                </c:pt>
                <c:pt idx="1">
                  <c:v>222189</c:v>
                </c:pt>
                <c:pt idx="2">
                  <c:v>17258</c:v>
                </c:pt>
                <c:pt idx="3">
                  <c:v>163035</c:v>
                </c:pt>
                <c:pt idx="4">
                  <c:v>2081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solidFill>
                <a:schemeClr val="accent3">
                  <a:lumMod val="90000"/>
                </a:schemeClr>
              </a:solidFill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502.9</c:v>
                </c:pt>
                <c:pt idx="1">
                  <c:v>500.3</c:v>
                </c:pt>
                <c:pt idx="2">
                  <c:v>484.6</c:v>
                </c:pt>
                <c:pt idx="3">
                  <c:v>492.3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2166016"/>
        <c:axId val="72176000"/>
        <c:axId val="0"/>
      </c:bar3DChart>
      <c:catAx>
        <c:axId val="72166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72176000"/>
        <c:crosses val="autoZero"/>
        <c:auto val="1"/>
        <c:lblAlgn val="ctr"/>
        <c:lblOffset val="100"/>
        <c:noMultiLvlLbl val="0"/>
      </c:catAx>
      <c:valAx>
        <c:axId val="72176000"/>
        <c:scaling>
          <c:orientation val="minMax"/>
          <c:max val="545"/>
          <c:min val="300"/>
        </c:scaling>
        <c:delete val="1"/>
        <c:axPos val="l"/>
        <c:numFmt formatCode="General" sourceLinked="0"/>
        <c:majorTickMark val="out"/>
        <c:minorTickMark val="none"/>
        <c:tickLblPos val="nextTo"/>
        <c:crossAx val="72166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974409448818897E-2"/>
          <c:y val="7.1535015639131571E-3"/>
          <c:w val="0.96604938271604934"/>
          <c:h val="0.7910879488772700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2016 (перв.)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415.9</c:v>
                </c:pt>
                <c:pt idx="1">
                  <c:v>412.6</c:v>
                </c:pt>
                <c:pt idx="2">
                  <c:v>396.6</c:v>
                </c:pt>
                <c:pt idx="3">
                  <c:v>396.4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2016 (перв.)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90.6</c:v>
                </c:pt>
                <c:pt idx="1">
                  <c:v>90</c:v>
                </c:pt>
                <c:pt idx="2">
                  <c:v>85.7</c:v>
                </c:pt>
                <c:pt idx="3">
                  <c:v>85.8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2177536"/>
        <c:axId val="72356992"/>
        <c:axId val="0"/>
      </c:bar3DChart>
      <c:catAx>
        <c:axId val="7217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72356992"/>
        <c:crosses val="autoZero"/>
        <c:auto val="1"/>
        <c:lblAlgn val="ctr"/>
        <c:lblOffset val="100"/>
        <c:noMultiLvlLbl val="0"/>
      </c:catAx>
      <c:valAx>
        <c:axId val="72356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21775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784946236559141E-2"/>
          <c:y val="7.0007521925612951E-2"/>
          <c:w val="0.95409604519774016"/>
          <c:h val="0.929992551606724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explosion val="25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CC99FF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6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0.4465944881889764"/>
                  <c:y val="-4.969512195121951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6222059944119887E-2"/>
                  <c:y val="9.7763747519364952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795201507069681E-2"/>
                  <c:y val="1.381761731003136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3925789518245705E-2"/>
                  <c:y val="-9.7154471544715452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4836159088984843"/>
                  <c:y val="0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5.0034395902125037E-2"/>
                  <c:y val="-2.057918827219768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948252688172043E-2"/>
                  <c:y val="-6.911368110236219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Развитие образования</c:v>
                </c:pt>
                <c:pt idx="1">
                  <c:v>Развитие культуры</c:v>
                </c:pt>
                <c:pt idx="2">
                  <c:v>Семья и дети Вишеры</c:v>
                </c:pt>
                <c:pt idx="3">
                  <c:v>Управление имуществом</c:v>
                </c:pt>
                <c:pt idx="4">
                  <c:v>Развитие транспортной системы</c:v>
                </c:pt>
                <c:pt idx="5">
                  <c:v>Непрограммные </c:v>
                </c:pt>
                <c:pt idx="6">
                  <c:v>Прочие программы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324.7</c:v>
                </c:pt>
                <c:pt idx="1">
                  <c:v>27</c:v>
                </c:pt>
                <c:pt idx="2">
                  <c:v>26.5</c:v>
                </c:pt>
                <c:pt idx="3">
                  <c:v>3.1</c:v>
                </c:pt>
                <c:pt idx="4">
                  <c:v>22.9</c:v>
                </c:pt>
                <c:pt idx="5">
                  <c:v>90</c:v>
                </c:pt>
                <c:pt idx="6">
                  <c:v>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0.37037</cdr:x>
      <cdr:y>0.04225</cdr:y>
    </cdr:from>
    <cdr:to>
      <cdr:x>0.43519</cdr:x>
      <cdr:y>0.11268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047999" y="228600"/>
          <a:ext cx="533401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90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0.08951</cdr:x>
      <cdr:y>0.20707</cdr:y>
    </cdr:from>
    <cdr:to>
      <cdr:x>0.17284</cdr:x>
      <cdr:y>0.28283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736600" y="10414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0.59259</cdr:x>
      <cdr:y>0.01408</cdr:y>
    </cdr:from>
    <cdr:to>
      <cdr:x>0.6574</cdr:x>
      <cdr:y>0.08451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876800" y="76201"/>
          <a:ext cx="533361" cy="3810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93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0.80556</cdr:x>
      <cdr:y>1.84836E-7</cdr:y>
    </cdr:from>
    <cdr:to>
      <cdr:x>0.88889</cdr:x>
      <cdr:y>0.05634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6629437" y="1"/>
          <a:ext cx="685772" cy="30479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98,9</a:t>
          </a:r>
          <a:endParaRPr lang="ru-RU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0.23515</cdr:x>
      <cdr:y>0.14228</cdr:y>
    </cdr:from>
    <cdr:to>
      <cdr:x>0.36669</cdr:x>
      <cdr:y>0.21407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rot="1769699">
          <a:off x="1935220" y="758927"/>
          <a:ext cx="1082479" cy="38290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- 0,5 %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0.33036</cdr:x>
      <cdr:y>0.05007</cdr:y>
    </cdr:from>
    <cdr:to>
      <cdr:x>0.50629</cdr:x>
      <cdr:y>0.12876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819424" y="266700"/>
          <a:ext cx="1501457" cy="4191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502,6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0.77679</cdr:x>
      <cdr:y>0.07154</cdr:y>
    </cdr:from>
    <cdr:to>
      <cdr:x>0.90179</cdr:x>
      <cdr:y>0.15022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629401" y="381027"/>
          <a:ext cx="1066800" cy="41905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2"/>
              </a:solidFill>
            </a:rPr>
            <a:t>494,5</a:t>
          </a:r>
          <a:endParaRPr lang="ru-RU" sz="20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0.34821</cdr:x>
      <cdr:y>0.44513</cdr:y>
    </cdr:from>
    <cdr:to>
      <cdr:x>0.47321</cdr:x>
      <cdr:y>0.549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971800" y="2370798"/>
          <a:ext cx="1066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82,1%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0.54464</cdr:x>
      <cdr:y>0.43029</cdr:y>
    </cdr:from>
    <cdr:to>
      <cdr:x>0.67593</cdr:x>
      <cdr:y>0.549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648199" y="2291771"/>
          <a:ext cx="1120423" cy="6322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82,7%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0.74107</cdr:x>
      <cdr:y>0.43029</cdr:y>
    </cdr:from>
    <cdr:to>
      <cdr:x>0.91071</cdr:x>
      <cdr:y>0.53416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324600" y="2291771"/>
          <a:ext cx="1447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82,7%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0.26786</cdr:x>
      <cdr:y>0.093</cdr:y>
    </cdr:from>
    <cdr:to>
      <cdr:x>0.34821</cdr:x>
      <cdr:y>0.16453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>
          <a:off x="2286000" y="495300"/>
          <a:ext cx="685800" cy="3810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</cdr:x>
      <cdr:y>0.12161</cdr:y>
    </cdr:from>
    <cdr:to>
      <cdr:x>0.35714</cdr:x>
      <cdr:y>0.16453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>
          <a:off x="2133600" y="647700"/>
          <a:ext cx="914400" cy="22860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0.26634</cdr:x>
      <cdr:y>0.06765</cdr:y>
    </cdr:from>
    <cdr:to>
      <cdr:x>0.38472</cdr:x>
      <cdr:y>0.14038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 rot="944729">
          <a:off x="2273029" y="360312"/>
          <a:ext cx="1010293" cy="3873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99,2 %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0.125</cdr:x>
      <cdr:y>0.47213</cdr:y>
    </cdr:from>
    <cdr:to>
      <cdr:x>0.24107</cdr:x>
      <cdr:y>0.55797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066800" y="2514600"/>
          <a:ext cx="9906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0.13393</cdr:x>
      <cdr:y>0.48644</cdr:y>
    </cdr:from>
    <cdr:to>
      <cdr:x>0.25</cdr:x>
      <cdr:y>0.58659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1143000" y="2590800"/>
          <a:ext cx="9906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77,7%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0.11404</cdr:x>
      <cdr:y>0.05405</cdr:y>
    </cdr:from>
    <cdr:to>
      <cdr:x>0.27193</cdr:x>
      <cdr:y>0.13513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90600" y="304800"/>
          <a:ext cx="1371575" cy="45719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smtClean="0">
              <a:solidFill>
                <a:schemeClr val="tx1"/>
              </a:solidFill>
            </a:rPr>
            <a:t>25,7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0.32456</cdr:x>
      <cdr:y>0.14865</cdr:y>
    </cdr:from>
    <cdr:to>
      <cdr:x>0.45614</cdr:x>
      <cdr:y>0.27027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819388" y="838201"/>
          <a:ext cx="1143009" cy="68579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20,3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0.55263</cdr:x>
      <cdr:y>0.18919</cdr:y>
    </cdr:from>
    <cdr:to>
      <cdr:x>0.68421</cdr:x>
      <cdr:y>0.28378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800586" y="1066800"/>
          <a:ext cx="1143009" cy="5334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19,8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0.75439</cdr:x>
      <cdr:y>0.18919</cdr:y>
    </cdr:from>
    <cdr:to>
      <cdr:x>0.87719</cdr:x>
      <cdr:y>0.27027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553235" y="1066800"/>
          <a:ext cx="1066739" cy="45719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19,5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0.50435</cdr:x>
      <cdr:y>0.125</cdr:y>
    </cdr:from>
    <cdr:to>
      <cdr:x>0.97391</cdr:x>
      <cdr:y>0.325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419619" y="762000"/>
          <a:ext cx="4114781" cy="1219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i="1" dirty="0" smtClean="0">
              <a:solidFill>
                <a:srgbClr val="008A3E"/>
              </a:solidFill>
            </a:rPr>
            <a:t>Темп роста совокупного размера финансовой помощи – 102,7 % (+899 т. р.)</a:t>
          </a:r>
          <a:endParaRPr lang="ru-RU" sz="2000" b="1" i="1" dirty="0">
            <a:solidFill>
              <a:srgbClr val="008A3E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111" y="1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86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111" y="9445862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13D44D-69FE-4E26-946C-E2430B2C71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9235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1" y="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8930" cy="44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8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1" y="944428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F4F27F-90B5-4D22-A4FF-D3F327B902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69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2096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>
                <a:solidFill>
                  <a:prstClr val="black"/>
                </a:solidFill>
              </a:rPr>
              <a:pPr/>
              <a:t>2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163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7826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CC148-D15E-471D-8AF1-FE18B58ECA55}" type="slidenum">
              <a:rPr lang="ru-RU" altLang="ru-RU">
                <a:solidFill>
                  <a:prstClr val="black"/>
                </a:solidFill>
              </a:rPr>
              <a:pPr/>
              <a:t>10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4538"/>
            <a:ext cx="4972050" cy="3730625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331" y="4722931"/>
            <a:ext cx="5410501" cy="4474606"/>
          </a:xfrm>
        </p:spPr>
        <p:txBody>
          <a:bodyPr lIns="91588" tIns="45795" rIns="91588" bIns="45795"/>
          <a:lstStyle/>
          <a:p>
            <a:pPr>
              <a:lnSpc>
                <a:spcPct val="90000"/>
              </a:lnSpc>
            </a:pPr>
            <a:endParaRPr lang="ru-RU" altLang="ru-RU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824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828029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39227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16706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28077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79292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53457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06238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65261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99307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7439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49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495520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74101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20649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50482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6913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18400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92607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78269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86172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36054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35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227554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02612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23992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1054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126756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53338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38271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412080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26317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28515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24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89236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408108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61470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59678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89626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59257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500476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25520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99785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09965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731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52853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231047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61303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5937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529780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807911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780822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94637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65723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17656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558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90127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565633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995492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14823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18630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509810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266595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671772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923575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417539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348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221090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669783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697985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310747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011528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564466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72217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128813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259329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223578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519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343626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33203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169624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267967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774876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565631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699378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804029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352419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513546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976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41763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708921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959021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746022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535694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728422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385785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926004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860703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90399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2134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444836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395304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523353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281459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434519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082575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760906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677253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19766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546563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8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3760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660426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899103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40532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185377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910934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722335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397451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006549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25406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015360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5901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269994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896322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710454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160921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144380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240442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683617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705707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532541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159982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898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648225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541317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2319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08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4007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7377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2466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5589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7511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65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18671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585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2267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2293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029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1391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3267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8610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1171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546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02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43011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783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4884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375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597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7489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2281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68928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9990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9677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757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180547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6199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4211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024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6075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6666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82779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4210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2059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96952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92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032900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5502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15355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02004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32651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1056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4359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8459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3463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41903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21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936701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72736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2978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2672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27350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21881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98467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83239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63203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99707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84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408801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46504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65839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11461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79436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77605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95104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47083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09620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46227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47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184278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47144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40714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85282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85626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38590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52703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88938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14617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97127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7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4.xml"/><Relationship Id="rId3" Type="http://schemas.openxmlformats.org/officeDocument/2006/relationships/slideLayout" Target="../slideLayouts/slideLayout129.xml"/><Relationship Id="rId7" Type="http://schemas.openxmlformats.org/officeDocument/2006/relationships/slideLayout" Target="../slideLayouts/slideLayout133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27.xml"/><Relationship Id="rId6" Type="http://schemas.openxmlformats.org/officeDocument/2006/relationships/slideLayout" Target="../slideLayouts/slideLayout132.xml"/><Relationship Id="rId11" Type="http://schemas.openxmlformats.org/officeDocument/2006/relationships/slideLayout" Target="../slideLayouts/slideLayout137.xml"/><Relationship Id="rId5" Type="http://schemas.openxmlformats.org/officeDocument/2006/relationships/slideLayout" Target="../slideLayouts/slideLayout131.xml"/><Relationship Id="rId10" Type="http://schemas.openxmlformats.org/officeDocument/2006/relationships/slideLayout" Target="../slideLayouts/slideLayout136.xml"/><Relationship Id="rId4" Type="http://schemas.openxmlformats.org/officeDocument/2006/relationships/slideLayout" Target="../slideLayouts/slideLayout130.xml"/><Relationship Id="rId9" Type="http://schemas.openxmlformats.org/officeDocument/2006/relationships/slideLayout" Target="../slideLayouts/slideLayout135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5.xml"/><Relationship Id="rId13" Type="http://schemas.openxmlformats.org/officeDocument/2006/relationships/slideLayout" Target="../slideLayouts/slideLayout150.xml"/><Relationship Id="rId3" Type="http://schemas.openxmlformats.org/officeDocument/2006/relationships/slideLayout" Target="../slideLayouts/slideLayout140.xml"/><Relationship Id="rId7" Type="http://schemas.openxmlformats.org/officeDocument/2006/relationships/slideLayout" Target="../slideLayouts/slideLayout144.xml"/><Relationship Id="rId12" Type="http://schemas.openxmlformats.org/officeDocument/2006/relationships/slideLayout" Target="../slideLayouts/slideLayout149.xml"/><Relationship Id="rId2" Type="http://schemas.openxmlformats.org/officeDocument/2006/relationships/slideLayout" Target="../slideLayouts/slideLayout139.xml"/><Relationship Id="rId1" Type="http://schemas.openxmlformats.org/officeDocument/2006/relationships/slideLayout" Target="../slideLayouts/slideLayout138.xml"/><Relationship Id="rId6" Type="http://schemas.openxmlformats.org/officeDocument/2006/relationships/slideLayout" Target="../slideLayouts/slideLayout143.xml"/><Relationship Id="rId11" Type="http://schemas.openxmlformats.org/officeDocument/2006/relationships/slideLayout" Target="../slideLayouts/slideLayout148.xml"/><Relationship Id="rId5" Type="http://schemas.openxmlformats.org/officeDocument/2006/relationships/slideLayout" Target="../slideLayouts/slideLayout142.xml"/><Relationship Id="rId15" Type="http://schemas.openxmlformats.org/officeDocument/2006/relationships/theme" Target="../theme/theme11.xml"/><Relationship Id="rId10" Type="http://schemas.openxmlformats.org/officeDocument/2006/relationships/slideLayout" Target="../slideLayouts/slideLayout147.xml"/><Relationship Id="rId4" Type="http://schemas.openxmlformats.org/officeDocument/2006/relationships/slideLayout" Target="../slideLayouts/slideLayout141.xml"/><Relationship Id="rId9" Type="http://schemas.openxmlformats.org/officeDocument/2006/relationships/slideLayout" Target="../slideLayouts/slideLayout146.xml"/><Relationship Id="rId14" Type="http://schemas.openxmlformats.org/officeDocument/2006/relationships/slideLayout" Target="../slideLayouts/slideLayout15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9.xml"/><Relationship Id="rId13" Type="http://schemas.openxmlformats.org/officeDocument/2006/relationships/slideLayout" Target="../slideLayouts/slideLayout164.xml"/><Relationship Id="rId3" Type="http://schemas.openxmlformats.org/officeDocument/2006/relationships/slideLayout" Target="../slideLayouts/slideLayout154.xml"/><Relationship Id="rId7" Type="http://schemas.openxmlformats.org/officeDocument/2006/relationships/slideLayout" Target="../slideLayouts/slideLayout158.xml"/><Relationship Id="rId12" Type="http://schemas.openxmlformats.org/officeDocument/2006/relationships/slideLayout" Target="../slideLayouts/slideLayout163.xml"/><Relationship Id="rId2" Type="http://schemas.openxmlformats.org/officeDocument/2006/relationships/slideLayout" Target="../slideLayouts/slideLayout153.xml"/><Relationship Id="rId1" Type="http://schemas.openxmlformats.org/officeDocument/2006/relationships/slideLayout" Target="../slideLayouts/slideLayout152.xml"/><Relationship Id="rId6" Type="http://schemas.openxmlformats.org/officeDocument/2006/relationships/slideLayout" Target="../slideLayouts/slideLayout157.xml"/><Relationship Id="rId11" Type="http://schemas.openxmlformats.org/officeDocument/2006/relationships/slideLayout" Target="../slideLayouts/slideLayout162.xml"/><Relationship Id="rId5" Type="http://schemas.openxmlformats.org/officeDocument/2006/relationships/slideLayout" Target="../slideLayouts/slideLayout156.xml"/><Relationship Id="rId15" Type="http://schemas.openxmlformats.org/officeDocument/2006/relationships/theme" Target="../theme/theme12.xml"/><Relationship Id="rId10" Type="http://schemas.openxmlformats.org/officeDocument/2006/relationships/slideLayout" Target="../slideLayouts/slideLayout161.xml"/><Relationship Id="rId4" Type="http://schemas.openxmlformats.org/officeDocument/2006/relationships/slideLayout" Target="../slideLayouts/slideLayout155.xml"/><Relationship Id="rId9" Type="http://schemas.openxmlformats.org/officeDocument/2006/relationships/slideLayout" Target="../slideLayouts/slideLayout160.xml"/><Relationship Id="rId14" Type="http://schemas.openxmlformats.org/officeDocument/2006/relationships/slideLayout" Target="../slideLayouts/slideLayout165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13" Type="http://schemas.openxmlformats.org/officeDocument/2006/relationships/slideLayout" Target="../slideLayouts/slideLayout178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slideLayout" Target="../slideLayouts/slideLayout177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5" Type="http://schemas.openxmlformats.org/officeDocument/2006/relationships/theme" Target="../theme/theme13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Relationship Id="rId14" Type="http://schemas.openxmlformats.org/officeDocument/2006/relationships/slideLayout" Target="../slideLayouts/slideLayout179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7.xml"/><Relationship Id="rId13" Type="http://schemas.openxmlformats.org/officeDocument/2006/relationships/slideLayout" Target="../slideLayouts/slideLayout192.xml"/><Relationship Id="rId3" Type="http://schemas.openxmlformats.org/officeDocument/2006/relationships/slideLayout" Target="../slideLayouts/slideLayout182.xml"/><Relationship Id="rId7" Type="http://schemas.openxmlformats.org/officeDocument/2006/relationships/slideLayout" Target="../slideLayouts/slideLayout186.xml"/><Relationship Id="rId12" Type="http://schemas.openxmlformats.org/officeDocument/2006/relationships/slideLayout" Target="../slideLayouts/slideLayout191.xml"/><Relationship Id="rId2" Type="http://schemas.openxmlformats.org/officeDocument/2006/relationships/slideLayout" Target="../slideLayouts/slideLayout181.xml"/><Relationship Id="rId1" Type="http://schemas.openxmlformats.org/officeDocument/2006/relationships/slideLayout" Target="../slideLayouts/slideLayout180.xml"/><Relationship Id="rId6" Type="http://schemas.openxmlformats.org/officeDocument/2006/relationships/slideLayout" Target="../slideLayouts/slideLayout185.xml"/><Relationship Id="rId11" Type="http://schemas.openxmlformats.org/officeDocument/2006/relationships/slideLayout" Target="../slideLayouts/slideLayout190.xml"/><Relationship Id="rId5" Type="http://schemas.openxmlformats.org/officeDocument/2006/relationships/slideLayout" Target="../slideLayouts/slideLayout184.xml"/><Relationship Id="rId15" Type="http://schemas.openxmlformats.org/officeDocument/2006/relationships/theme" Target="../theme/theme14.xml"/><Relationship Id="rId10" Type="http://schemas.openxmlformats.org/officeDocument/2006/relationships/slideLayout" Target="../slideLayouts/slideLayout189.xml"/><Relationship Id="rId4" Type="http://schemas.openxmlformats.org/officeDocument/2006/relationships/slideLayout" Target="../slideLayouts/slideLayout183.xml"/><Relationship Id="rId9" Type="http://schemas.openxmlformats.org/officeDocument/2006/relationships/slideLayout" Target="../slideLayouts/slideLayout188.xml"/><Relationship Id="rId14" Type="http://schemas.openxmlformats.org/officeDocument/2006/relationships/slideLayout" Target="../slideLayouts/slideLayout193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1.xml"/><Relationship Id="rId13" Type="http://schemas.openxmlformats.org/officeDocument/2006/relationships/slideLayout" Target="../slideLayouts/slideLayout206.xml"/><Relationship Id="rId3" Type="http://schemas.openxmlformats.org/officeDocument/2006/relationships/slideLayout" Target="../slideLayouts/slideLayout196.xml"/><Relationship Id="rId7" Type="http://schemas.openxmlformats.org/officeDocument/2006/relationships/slideLayout" Target="../slideLayouts/slideLayout200.xml"/><Relationship Id="rId12" Type="http://schemas.openxmlformats.org/officeDocument/2006/relationships/slideLayout" Target="../slideLayouts/slideLayout205.xml"/><Relationship Id="rId2" Type="http://schemas.openxmlformats.org/officeDocument/2006/relationships/slideLayout" Target="../slideLayouts/slideLayout195.xml"/><Relationship Id="rId1" Type="http://schemas.openxmlformats.org/officeDocument/2006/relationships/slideLayout" Target="../slideLayouts/slideLayout194.xml"/><Relationship Id="rId6" Type="http://schemas.openxmlformats.org/officeDocument/2006/relationships/slideLayout" Target="../slideLayouts/slideLayout199.xml"/><Relationship Id="rId11" Type="http://schemas.openxmlformats.org/officeDocument/2006/relationships/slideLayout" Target="../slideLayouts/slideLayout204.xml"/><Relationship Id="rId5" Type="http://schemas.openxmlformats.org/officeDocument/2006/relationships/slideLayout" Target="../slideLayouts/slideLayout198.xml"/><Relationship Id="rId15" Type="http://schemas.openxmlformats.org/officeDocument/2006/relationships/theme" Target="../theme/theme15.xml"/><Relationship Id="rId10" Type="http://schemas.openxmlformats.org/officeDocument/2006/relationships/slideLayout" Target="../slideLayouts/slideLayout203.xml"/><Relationship Id="rId4" Type="http://schemas.openxmlformats.org/officeDocument/2006/relationships/slideLayout" Target="../slideLayouts/slideLayout197.xml"/><Relationship Id="rId9" Type="http://schemas.openxmlformats.org/officeDocument/2006/relationships/slideLayout" Target="../slideLayouts/slideLayout202.xml"/><Relationship Id="rId14" Type="http://schemas.openxmlformats.org/officeDocument/2006/relationships/slideLayout" Target="../slideLayouts/slideLayout207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5.xml"/><Relationship Id="rId13" Type="http://schemas.openxmlformats.org/officeDocument/2006/relationships/slideLayout" Target="../slideLayouts/slideLayout220.xml"/><Relationship Id="rId3" Type="http://schemas.openxmlformats.org/officeDocument/2006/relationships/slideLayout" Target="../slideLayouts/slideLayout210.xml"/><Relationship Id="rId7" Type="http://schemas.openxmlformats.org/officeDocument/2006/relationships/slideLayout" Target="../slideLayouts/slideLayout214.xml"/><Relationship Id="rId12" Type="http://schemas.openxmlformats.org/officeDocument/2006/relationships/slideLayout" Target="../slideLayouts/slideLayout219.xml"/><Relationship Id="rId2" Type="http://schemas.openxmlformats.org/officeDocument/2006/relationships/slideLayout" Target="../slideLayouts/slideLayout209.xml"/><Relationship Id="rId1" Type="http://schemas.openxmlformats.org/officeDocument/2006/relationships/slideLayout" Target="../slideLayouts/slideLayout208.xml"/><Relationship Id="rId6" Type="http://schemas.openxmlformats.org/officeDocument/2006/relationships/slideLayout" Target="../slideLayouts/slideLayout213.xml"/><Relationship Id="rId11" Type="http://schemas.openxmlformats.org/officeDocument/2006/relationships/slideLayout" Target="../slideLayouts/slideLayout218.xml"/><Relationship Id="rId5" Type="http://schemas.openxmlformats.org/officeDocument/2006/relationships/slideLayout" Target="../slideLayouts/slideLayout212.xml"/><Relationship Id="rId15" Type="http://schemas.openxmlformats.org/officeDocument/2006/relationships/theme" Target="../theme/theme16.xml"/><Relationship Id="rId10" Type="http://schemas.openxmlformats.org/officeDocument/2006/relationships/slideLayout" Target="../slideLayouts/slideLayout217.xml"/><Relationship Id="rId4" Type="http://schemas.openxmlformats.org/officeDocument/2006/relationships/slideLayout" Target="../slideLayouts/slideLayout211.xml"/><Relationship Id="rId9" Type="http://schemas.openxmlformats.org/officeDocument/2006/relationships/slideLayout" Target="../slideLayouts/slideLayout216.xml"/><Relationship Id="rId14" Type="http://schemas.openxmlformats.org/officeDocument/2006/relationships/slideLayout" Target="../slideLayouts/slideLayout22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7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slideLayout" Target="../slideLayouts/slideLayout9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slideLayout" Target="../slideLayouts/slideLayout111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slideLayout" Target="../slideLayouts/slideLayout11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25000">
              <a:schemeClr val="accent5">
                <a:lumMod val="14000"/>
                <a:lumOff val="86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2102969-2231-4B08-BC4F-276D8AE3AC22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22.12.2016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6E5F76E-07D9-4E28-8D9C-9317BD355CF4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384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32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19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10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59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20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05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26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957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8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46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27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2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03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17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0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5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5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6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8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9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000" dirty="0">
                <a:latin typeface="Times New Roman" pitchFamily="18" charset="0"/>
              </a:rPr>
              <a:t>О бюджете 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Красновишерского муниципального района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 на </a:t>
            </a:r>
            <a:r>
              <a:rPr lang="ru-RU" altLang="ru-RU" sz="4000" dirty="0" smtClean="0">
                <a:latin typeface="Times New Roman" pitchFamily="18" charset="0"/>
              </a:rPr>
              <a:t>2017 </a:t>
            </a:r>
            <a:r>
              <a:rPr lang="ru-RU" altLang="ru-RU" sz="4000" dirty="0">
                <a:latin typeface="Times New Roman" pitchFamily="18" charset="0"/>
              </a:rPr>
              <a:t>год и плановый период </a:t>
            </a:r>
            <a:r>
              <a:rPr lang="ru-RU" altLang="ru-RU" sz="4000" dirty="0" smtClean="0">
                <a:latin typeface="Times New Roman" pitchFamily="18" charset="0"/>
              </a:rPr>
              <a:t>2018-2019 </a:t>
            </a:r>
            <a:r>
              <a:rPr lang="ru-RU" altLang="ru-RU" sz="4000" dirty="0">
                <a:latin typeface="Times New Roman" pitchFamily="18" charset="0"/>
              </a:rPr>
              <a:t>годов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/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 smtClean="0">
                <a:latin typeface="Times New Roman" pitchFamily="18" charset="0"/>
              </a:rPr>
              <a:t>(второе чтение</a:t>
            </a:r>
            <a:r>
              <a:rPr lang="ru-RU" altLang="ru-RU" sz="4000" dirty="0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7B09-3D4F-4C99-A8D6-B85BFA741EFA}" type="slidenum">
              <a:rPr lang="ru-RU" altLang="ru-RU">
                <a:solidFill>
                  <a:srgbClr val="000000"/>
                </a:solidFill>
              </a:rPr>
              <a:pPr/>
              <a:t>10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1197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ru-RU" altLang="ru-RU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1" name="Номер слайда 1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altLang="ru-RU" sz="1200">
              <a:solidFill>
                <a:srgbClr val="89898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2" name="Rectangle 2"/>
          <p:cNvSpPr>
            <a:spLocks noGrp="1"/>
          </p:cNvSpPr>
          <p:nvPr>
            <p:ph type="title" idx="4294967295"/>
          </p:nvPr>
        </p:nvSpPr>
        <p:spPr>
          <a:xfrm>
            <a:off x="533400" y="228600"/>
            <a:ext cx="8229600" cy="1008063"/>
          </a:xfrm>
        </p:spPr>
        <p:txBody>
          <a:bodyPr/>
          <a:lstStyle/>
          <a:p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на </a:t>
            </a:r>
            <a:r>
              <a:rPr lang="ru-RU" alt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2017-2019 </a:t>
            </a:r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21197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24000"/>
            <a:ext cx="8458200" cy="4724400"/>
          </a:xfrm>
        </p:spPr>
        <p:txBody>
          <a:bodyPr/>
          <a:lstStyle/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приоритет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- действующие расходные обязательства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обеспечение уровня з/платы в соответствии с отраслевыми соглашениями (сохранение з/платы на уровне 2016 г.);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индексация: коммунальные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услуги; 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</a:rPr>
              <a:t>сокращение прочих </a:t>
            </a:r>
            <a:r>
              <a:rPr lang="ru-RU" altLang="ru-RU" dirty="0" smtClean="0">
                <a:latin typeface="Times New Roman" pitchFamily="18" charset="0"/>
              </a:rPr>
              <a:t>расходов, </a:t>
            </a:r>
            <a:r>
              <a:rPr lang="ru-RU" altLang="ru-RU" dirty="0">
                <a:latin typeface="Times New Roman" pitchFamily="18" charset="0"/>
              </a:rPr>
              <a:t>за исключением расходов на оплату труда и коммунальных услуг </a:t>
            </a:r>
          </a:p>
          <a:p>
            <a:pPr algn="just"/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708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4375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Особенности формирования расходов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009650"/>
            <a:ext cx="8915400" cy="5116513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Дополнительно принимаемые обязательства: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Содержание здания В-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Язьвинской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школы – 2060 тыс. руб.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Налог на имущество за здание Верх-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Язьвинской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школы – 2873 тыс. руб. (2-4 кв.)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Строительство школы в г. Красновишерске – 1500 тыс. руб.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МП «Градостроительная деятельность на территории Красновишерского муниципального района» – 2238,5 тыс. руб.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>
                <a:solidFill>
                  <a:srgbClr val="000000"/>
                </a:solidFill>
              </a:rPr>
              <a:pPr/>
              <a:t>11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684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/>
          <a:lstStyle/>
          <a:p>
            <a:r>
              <a:rPr lang="ru-RU" sz="2400" b="1" dirty="0" smtClean="0"/>
              <a:t>Динамика расходов бюджета в 2016 – 2019 гг., млн. руб.</a:t>
            </a:r>
            <a:endParaRPr lang="ru-RU" sz="24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897784"/>
              </p:ext>
            </p:extLst>
          </p:nvPr>
        </p:nvGraphicFramePr>
        <p:xfrm>
          <a:off x="381000" y="1143000"/>
          <a:ext cx="8534400" cy="532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>
                <a:solidFill>
                  <a:srgbClr val="000000"/>
                </a:solidFill>
              </a:rPr>
              <a:pPr/>
              <a:t>12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47800" y="1219200"/>
            <a:ext cx="1143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506,5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53000" y="1447800"/>
            <a:ext cx="12192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488,3</a:t>
            </a:r>
            <a:endParaRPr lang="ru-RU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215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268E78"/>
                </a:solidFill>
              </a:rPr>
              <a:t>Структура бюджета на 2017 год</a:t>
            </a:r>
            <a:endParaRPr lang="ru-RU" sz="2400" b="1" dirty="0">
              <a:solidFill>
                <a:srgbClr val="268E78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323302"/>
              </p:ext>
            </p:extLst>
          </p:nvPr>
        </p:nvGraphicFramePr>
        <p:xfrm>
          <a:off x="0" y="762000"/>
          <a:ext cx="94488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>
                <a:solidFill>
                  <a:srgbClr val="000000"/>
                </a:solidFill>
              </a:rPr>
              <a:pPr/>
              <a:t>13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228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2400"/>
            <a:ext cx="8568952" cy="381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Расходы бюджета в разрезе муниципальных программ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145563"/>
              </p:ext>
            </p:extLst>
          </p:nvPr>
        </p:nvGraphicFramePr>
        <p:xfrm>
          <a:off x="228600" y="609600"/>
          <a:ext cx="8676456" cy="5777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0"/>
                <a:gridCol w="1371600"/>
                <a:gridCol w="1401013"/>
                <a:gridCol w="1331843"/>
              </a:tblGrid>
              <a:tr h="5367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программы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2016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(2 чт.)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Отклоне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ние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«Развитие </a:t>
                      </a:r>
                      <a:r>
                        <a:rPr lang="ru-RU" sz="2000" dirty="0" smtClean="0">
                          <a:effectLst/>
                        </a:rPr>
                        <a:t>образования»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326 367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324 651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- 1 716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«Развитие культуры»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25 448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27 009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+ 1 561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«Развитие </a:t>
                      </a:r>
                      <a:r>
                        <a:rPr lang="ru-RU" sz="2000" dirty="0" err="1">
                          <a:effectLst/>
                        </a:rPr>
                        <a:t>ФиС</a:t>
                      </a:r>
                      <a:r>
                        <a:rPr lang="ru-RU" sz="2000" dirty="0">
                          <a:effectLst/>
                        </a:rPr>
                        <a:t> и туризма»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1 819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1 797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- 22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60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«Семья и дети Вишеры»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25 825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26</a:t>
                      </a:r>
                      <a:r>
                        <a:rPr lang="ru-RU" sz="2000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 527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</a:t>
                      </a:r>
                      <a:r>
                        <a:rPr lang="ru-RU" sz="2000" baseline="0" dirty="0" smtClean="0">
                          <a:effectLst/>
                        </a:rPr>
                        <a:t> 702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67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«Обеспечение безопасности жизнедеятельности»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1 656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2 497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+ 841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60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«Экономическое развитие»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1 829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1 545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- 284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«Развитие транспортной системы»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28 281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22 915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- 5 366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67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«Управление имуществом и земельными ресурсами»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4 468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3 146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- 1 322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"Развитие и гармонизация межнациональных </a:t>
                      </a:r>
                      <a:r>
                        <a:rPr lang="ru-RU" sz="2000" dirty="0" smtClean="0">
                          <a:effectLst/>
                        </a:rPr>
                        <a:t>отношений»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188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252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+ 64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«Градостроительная деятельность»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2 239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+ 2 239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94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Непрограммные мероприятия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90 603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90 004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- 599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534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4572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Изменения расходов бюджета во 2 чтении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966919"/>
              </p:ext>
            </p:extLst>
          </p:nvPr>
        </p:nvGraphicFramePr>
        <p:xfrm>
          <a:off x="457200" y="761994"/>
          <a:ext cx="82296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  <a:gridCol w="1600200"/>
              </a:tblGrid>
              <a:tr h="45133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Направление расходов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Сумма, т. р.</a:t>
                      </a:r>
                      <a:endParaRPr lang="ru-RU" sz="2000" dirty="0"/>
                    </a:p>
                  </a:txBody>
                  <a:tcPr/>
                </a:tc>
              </a:tr>
              <a:tr h="45133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Бесплатное 2-разовое питание детей с ОВЗ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+ 715,0</a:t>
                      </a:r>
                      <a:endParaRPr lang="ru-RU" sz="2400" dirty="0"/>
                    </a:p>
                  </a:txBody>
                  <a:tcPr/>
                </a:tc>
              </a:tr>
              <a:tr h="45133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Увеличение</a:t>
                      </a:r>
                      <a:r>
                        <a:rPr lang="ru-RU" sz="2400" baseline="0" dirty="0" smtClean="0"/>
                        <a:t> стоимости СПК Консультант Плюс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+ 36,0</a:t>
                      </a:r>
                      <a:endParaRPr lang="ru-RU" sz="2400" dirty="0"/>
                    </a:p>
                  </a:txBody>
                  <a:tcPr/>
                </a:tc>
              </a:tr>
              <a:tr h="45133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Передвижка из 2017 в 2016</a:t>
                      </a:r>
                      <a:r>
                        <a:rPr lang="ru-RU" sz="2400" baseline="0" dirty="0" smtClean="0"/>
                        <a:t> (МБОУ ЦОФМУ)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- 700,0</a:t>
                      </a:r>
                      <a:endParaRPr lang="ru-RU" sz="2400" dirty="0"/>
                    </a:p>
                  </a:txBody>
                  <a:tcPr/>
                </a:tc>
              </a:tr>
              <a:tr h="45133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Актуализация</a:t>
                      </a:r>
                      <a:r>
                        <a:rPr lang="ru-RU" sz="2400" baseline="0" dirty="0" smtClean="0"/>
                        <a:t> АС КАМИС (учет музейных </a:t>
                      </a:r>
                      <a:r>
                        <a:rPr lang="ru-RU" sz="2400" baseline="0" dirty="0" err="1" smtClean="0"/>
                        <a:t>эксп</a:t>
                      </a:r>
                      <a:r>
                        <a:rPr lang="ru-RU" sz="2400" baseline="0" dirty="0" smtClean="0"/>
                        <a:t>.)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+ 35,0</a:t>
                      </a:r>
                      <a:endParaRPr lang="ru-RU" sz="2400" dirty="0"/>
                    </a:p>
                  </a:txBody>
                  <a:tcPr/>
                </a:tc>
              </a:tr>
              <a:tr h="45133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Текущий ремонт</a:t>
                      </a:r>
                      <a:r>
                        <a:rPr lang="ru-RU" sz="2400" baseline="0" dirty="0" smtClean="0"/>
                        <a:t> муниципальных дорог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+ 2 047,1</a:t>
                      </a:r>
                      <a:endParaRPr lang="ru-RU" sz="2400" dirty="0"/>
                    </a:p>
                  </a:txBody>
                  <a:tcPr/>
                </a:tc>
              </a:tr>
              <a:tr h="45133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Корректировка ФОТ по старшим должностям МС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+ 175,5</a:t>
                      </a:r>
                      <a:endParaRPr lang="ru-RU" sz="2400" dirty="0"/>
                    </a:p>
                  </a:txBody>
                  <a:tcPr/>
                </a:tc>
              </a:tr>
              <a:tr h="45133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Сокращение расходов на эн/снабжение п. Велс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- 145,5</a:t>
                      </a:r>
                      <a:endParaRPr lang="ru-RU" sz="2400" dirty="0"/>
                    </a:p>
                  </a:txBody>
                  <a:tcPr/>
                </a:tc>
              </a:tr>
              <a:tr h="45133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Увеличение</a:t>
                      </a:r>
                      <a:r>
                        <a:rPr lang="ru-RU" sz="2400" baseline="0" dirty="0" smtClean="0"/>
                        <a:t> районного ФФПП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+ 23,5</a:t>
                      </a:r>
                      <a:endParaRPr lang="ru-RU" sz="2400" dirty="0"/>
                    </a:p>
                  </a:txBody>
                  <a:tcPr/>
                </a:tc>
              </a:tr>
              <a:tr h="45133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Участие в межмуниципальном семинаре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+ 12,9</a:t>
                      </a:r>
                      <a:endParaRPr lang="ru-RU" sz="2400" dirty="0"/>
                    </a:p>
                  </a:txBody>
                  <a:tcPr/>
                </a:tc>
              </a:tr>
              <a:tr h="45133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Стипендии</a:t>
                      </a:r>
                      <a:r>
                        <a:rPr lang="ru-RU" sz="2400" baseline="0" dirty="0" smtClean="0"/>
                        <a:t> студентам-</a:t>
                      </a:r>
                      <a:r>
                        <a:rPr lang="ru-RU" sz="2400" baseline="0" dirty="0" err="1" smtClean="0"/>
                        <a:t>целевикам</a:t>
                      </a:r>
                      <a:r>
                        <a:rPr lang="ru-RU" sz="2400" baseline="0" dirty="0" smtClean="0"/>
                        <a:t> (педагогам)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- 72,0</a:t>
                      </a:r>
                      <a:endParaRPr lang="ru-RU" sz="2400" dirty="0"/>
                    </a:p>
                  </a:txBody>
                  <a:tcPr/>
                </a:tc>
              </a:tr>
              <a:tr h="45133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Передача полномочий поселений на уровень МР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/>
                        <a:t>+ 2 080,9</a:t>
                      </a:r>
                      <a:endParaRPr lang="ru-RU" sz="2400" dirty="0"/>
                    </a:p>
                  </a:txBody>
                  <a:tcPr/>
                </a:tc>
              </a:tr>
              <a:tr h="45133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Итого: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+</a:t>
                      </a:r>
                      <a:r>
                        <a:rPr lang="ru-RU" sz="2400" b="1" baseline="0" dirty="0" smtClean="0"/>
                        <a:t> 4 207,6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149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01100" cy="56356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Структура муниципального дорожного фонда, млн. руб.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786111674"/>
              </p:ext>
            </p:extLst>
          </p:nvPr>
        </p:nvGraphicFramePr>
        <p:xfrm>
          <a:off x="228600" y="990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>
                <a:solidFill>
                  <a:srgbClr val="000000"/>
                </a:solidFill>
              </a:rPr>
              <a:pPr/>
              <a:t>16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88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Норматив </a:t>
            </a:r>
            <a:r>
              <a:rPr lang="ru-RU" sz="3600" smtClean="0"/>
              <a:t>на содержание ОМСУ</a:t>
            </a:r>
            <a:endParaRPr lang="ru-RU" sz="36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2882129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>
                <a:solidFill>
                  <a:srgbClr val="000000"/>
                </a:solidFill>
              </a:rPr>
              <a:pPr/>
              <a:t>17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071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56356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8A3E"/>
                </a:solidFill>
              </a:rPr>
              <a:t>Структура расходов бюджета на 2017 год</a:t>
            </a:r>
            <a:endParaRPr lang="ru-RU" sz="3200" b="1" dirty="0">
              <a:solidFill>
                <a:srgbClr val="008A3E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982913"/>
              </p:ext>
            </p:extLst>
          </p:nvPr>
        </p:nvGraphicFramePr>
        <p:xfrm>
          <a:off x="228600" y="990600"/>
          <a:ext cx="8839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>
                <a:solidFill>
                  <a:srgbClr val="000000"/>
                </a:solidFill>
              </a:rPr>
              <a:pPr/>
              <a:t>18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20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563562"/>
          </a:xfrm>
        </p:spPr>
        <p:txBody>
          <a:bodyPr/>
          <a:lstStyle/>
          <a:p>
            <a:r>
              <a:rPr lang="ru-RU" sz="2800" b="1" dirty="0" smtClean="0"/>
              <a:t>Динамика общих размеров дотаций в разрезе поселений на 2017 г., тыс. руб.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336004"/>
              </p:ext>
            </p:extLst>
          </p:nvPr>
        </p:nvGraphicFramePr>
        <p:xfrm>
          <a:off x="228600" y="609600"/>
          <a:ext cx="8763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>
                <a:solidFill>
                  <a:srgbClr val="000000"/>
                </a:solidFill>
              </a:rPr>
              <a:pPr/>
              <a:t>19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46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9A30-620C-462F-8FE8-0FC3AF5EBA29}" type="slidenum">
              <a:rPr lang="ru-RU" altLang="ru-RU">
                <a:solidFill>
                  <a:srgbClr val="000000"/>
                </a:solidFill>
              </a:rPr>
              <a:pPr/>
              <a:t>2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    Основные итоги бюджетной политики за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2015-2016 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годы: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219200"/>
            <a:ext cx="8991600" cy="5486400"/>
          </a:xfrm>
          <a:noFill/>
        </p:spPr>
        <p:txBody>
          <a:bodyPr/>
          <a:lstStyle/>
          <a:p>
            <a:pPr algn="just"/>
            <a:r>
              <a:rPr lang="ru-RU" altLang="ru-RU" sz="3000" dirty="0" smtClean="0">
                <a:latin typeface="Times New Roman" pitchFamily="18" charset="0"/>
              </a:rPr>
              <a:t>Выполнение отраслевых Соглашений с министерствами по заработной плате работников бюджетной сферы </a:t>
            </a:r>
            <a:endParaRPr lang="ru-RU" altLang="ru-RU" sz="3000" dirty="0">
              <a:latin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Завершена 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реконструкция 27 км автодороги Красновишерск – </a:t>
            </a:r>
            <a:r>
              <a:rPr lang="ru-RU" altLang="ru-RU" sz="3000" dirty="0" err="1">
                <a:latin typeface="Times New Roman" pitchFamily="18" charset="0"/>
                <a:cs typeface="Times New Roman" pitchFamily="18" charset="0"/>
              </a:rPr>
              <a:t>Вая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ведутся 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ремонтные работы на 2-ом участке,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определен 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подрядчик на 3-ий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участок</a:t>
            </a:r>
          </a:p>
          <a:p>
            <a:pPr algn="just">
              <a:spcBef>
                <a:spcPts val="0"/>
              </a:spcBef>
            </a:pP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Получено 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положительное заключение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госэкспертизы на проект </a:t>
            </a:r>
            <a:r>
              <a:rPr lang="ru-RU" altLang="ru-RU" sz="3000" dirty="0">
                <a:latin typeface="Times New Roman" pitchFamily="18" charset="0"/>
                <a:cs typeface="Times New Roman" pitchFamily="18" charset="0"/>
              </a:rPr>
              <a:t>строительства средней общеобразовательной школы в г. </a:t>
            </a:r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Красновишерске</a:t>
            </a:r>
            <a:endParaRPr lang="ru-RU" altLang="ru-RU" sz="3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3000" dirty="0" smtClean="0">
                <a:latin typeface="Times New Roman" pitchFamily="18" charset="0"/>
                <a:cs typeface="Times New Roman" pitchFamily="18" charset="0"/>
              </a:rPr>
              <a:t>Отсутствие муниципального долга</a:t>
            </a:r>
          </a:p>
          <a:p>
            <a:pPr algn="just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07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3200" dirty="0" smtClean="0"/>
              <a:t>Субсидии на реализацию ПРП и инвестиционных проектов, тыс. руб.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825160"/>
              </p:ext>
            </p:extLst>
          </p:nvPr>
        </p:nvGraphicFramePr>
        <p:xfrm>
          <a:off x="228600" y="1143000"/>
          <a:ext cx="8610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>
                <a:solidFill>
                  <a:srgbClr val="000000"/>
                </a:solidFill>
              </a:rPr>
              <a:pPr/>
              <a:t>20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3430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838200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3">
                    <a:lumMod val="25000"/>
                  </a:schemeClr>
                </a:solidFill>
              </a:rPr>
              <a:t>Средства краевого бюджета на </a:t>
            </a:r>
            <a:r>
              <a:rPr lang="ru-RU" sz="3200" dirty="0" err="1" smtClean="0">
                <a:solidFill>
                  <a:schemeClr val="accent3">
                    <a:lumMod val="25000"/>
                  </a:schemeClr>
                </a:solidFill>
              </a:rPr>
              <a:t>софинансирование</a:t>
            </a:r>
            <a:r>
              <a:rPr lang="ru-RU" sz="3200" dirty="0" smtClean="0">
                <a:solidFill>
                  <a:schemeClr val="accent3">
                    <a:lumMod val="25000"/>
                  </a:schemeClr>
                </a:solidFill>
              </a:rPr>
              <a:t> ремонта дорог, тыс. руб.</a:t>
            </a:r>
            <a:endParaRPr lang="ru-RU" sz="3200" dirty="0">
              <a:solidFill>
                <a:schemeClr val="accent3">
                  <a:lumMod val="2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412546"/>
              </p:ext>
            </p:extLst>
          </p:nvPr>
        </p:nvGraphicFramePr>
        <p:xfrm>
          <a:off x="457200" y="1219200"/>
          <a:ext cx="8229600" cy="39623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33800"/>
                <a:gridCol w="1600200"/>
                <a:gridCol w="1447800"/>
                <a:gridCol w="1447800"/>
              </a:tblGrid>
              <a:tr h="56605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3">
                              <a:lumMod val="25000"/>
                            </a:schemeClr>
                          </a:solidFill>
                        </a:rPr>
                        <a:t>Наименование</a:t>
                      </a:r>
                      <a:r>
                        <a:rPr lang="ru-RU" sz="2000" baseline="0" dirty="0" smtClean="0">
                          <a:solidFill>
                            <a:schemeClr val="accent3">
                              <a:lumMod val="25000"/>
                            </a:schemeClr>
                          </a:solidFill>
                        </a:rPr>
                        <a:t> поселения</a:t>
                      </a:r>
                      <a:endParaRPr lang="ru-RU" sz="2000" dirty="0">
                        <a:solidFill>
                          <a:schemeClr val="accent3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3">
                              <a:lumMod val="25000"/>
                            </a:schemeClr>
                          </a:solidFill>
                        </a:rPr>
                        <a:t>2017</a:t>
                      </a:r>
                      <a:endParaRPr lang="ru-RU" sz="2800" dirty="0">
                        <a:solidFill>
                          <a:schemeClr val="accent3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3">
                              <a:lumMod val="25000"/>
                            </a:schemeClr>
                          </a:solidFill>
                        </a:rPr>
                        <a:t>2018</a:t>
                      </a:r>
                      <a:endParaRPr lang="ru-RU" sz="2800" dirty="0">
                        <a:solidFill>
                          <a:schemeClr val="accent3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3">
                              <a:lumMod val="25000"/>
                            </a:schemeClr>
                          </a:solidFill>
                        </a:rPr>
                        <a:t>2019</a:t>
                      </a:r>
                      <a:endParaRPr lang="ru-RU" sz="2800" dirty="0">
                        <a:solidFill>
                          <a:schemeClr val="accent3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57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Красновишерское</a:t>
                      </a:r>
                      <a:r>
                        <a:rPr lang="ru-RU" sz="2800" baseline="0" dirty="0" smtClean="0"/>
                        <a:t> ГП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3 108,1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3 108,1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3 108,1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5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В-</a:t>
                      </a:r>
                      <a:r>
                        <a:rPr lang="ru-RU" sz="2800" dirty="0" err="1" smtClean="0"/>
                        <a:t>Язьвинское</a:t>
                      </a:r>
                      <a:r>
                        <a:rPr lang="ru-RU" sz="2800" dirty="0" smtClean="0"/>
                        <a:t> СП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453,1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453,1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453,1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57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Вишерогорское</a:t>
                      </a:r>
                      <a:r>
                        <a:rPr lang="ru-RU" sz="2800" dirty="0" smtClean="0"/>
                        <a:t> СП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93,9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93,9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93,9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5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У-</a:t>
                      </a:r>
                      <a:r>
                        <a:rPr lang="ru-RU" sz="2800" dirty="0" err="1" smtClean="0"/>
                        <a:t>Язьвинское</a:t>
                      </a:r>
                      <a:r>
                        <a:rPr lang="ru-RU" sz="2800" dirty="0" smtClean="0"/>
                        <a:t> СП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257,3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257,3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257,3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57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Вайское</a:t>
                      </a:r>
                      <a:r>
                        <a:rPr lang="ru-RU" sz="2800" dirty="0" smtClean="0"/>
                        <a:t> СП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128,8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128,8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128,8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57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Всего: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4 041,2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4 041,2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4 041,2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>
                <a:solidFill>
                  <a:srgbClr val="000000"/>
                </a:solidFill>
              </a:rPr>
              <a:pPr/>
              <a:t>21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5334000"/>
            <a:ext cx="8534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>
                    <a:lumMod val="25000"/>
                  </a:schemeClr>
                </a:solidFill>
              </a:rPr>
              <a:t>В бюджете Пермского края заложено 92 млн. руб. на проекты инициативного бюджетирования для поселений</a:t>
            </a:r>
            <a:endParaRPr lang="ru-RU" sz="2400" dirty="0">
              <a:solidFill>
                <a:schemeClr val="accent3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505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487362"/>
          </a:xfrm>
        </p:spPr>
        <p:txBody>
          <a:bodyPr/>
          <a:lstStyle/>
          <a:p>
            <a:r>
              <a:rPr lang="ru-RU" sz="2400" b="1" dirty="0" smtClean="0"/>
              <a:t>Основные характеристики бюджета на 2017-2019 гг.</a:t>
            </a: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772171"/>
              </p:ext>
            </p:extLst>
          </p:nvPr>
        </p:nvGraphicFramePr>
        <p:xfrm>
          <a:off x="609600" y="990600"/>
          <a:ext cx="830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>
                <a:solidFill>
                  <a:srgbClr val="000000"/>
                </a:solidFill>
              </a:rPr>
              <a:pPr/>
              <a:t>22</a:t>
            </a:fld>
            <a:endParaRPr lang="ru-RU" altLang="ru-RU">
              <a:solidFill>
                <a:srgbClr val="0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140907"/>
              </p:ext>
            </p:extLst>
          </p:nvPr>
        </p:nvGraphicFramePr>
        <p:xfrm>
          <a:off x="152400" y="990600"/>
          <a:ext cx="8229601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788"/>
                <a:gridCol w="1332412"/>
                <a:gridCol w="1970844"/>
                <a:gridCol w="1869637"/>
                <a:gridCol w="1645920"/>
              </a:tblGrid>
              <a:tr h="381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Дефицит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3 602,4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2 296,1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3 719,7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2 181,0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906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Изменения с учетом корректировки сумм субвенций в законе ПК о бюджете (к 2-му чтению)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338217"/>
              </p:ext>
            </p:extLst>
          </p:nvPr>
        </p:nvGraphicFramePr>
        <p:xfrm>
          <a:off x="457200" y="1905003"/>
          <a:ext cx="8229600" cy="4114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676400"/>
              </a:tblGrid>
              <a:tr h="54306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Наименование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Сумма, </a:t>
                      </a:r>
                      <a:r>
                        <a:rPr lang="ru-RU" sz="2400" dirty="0" err="1" smtClean="0"/>
                        <a:t>т.р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/>
                </a:tc>
              </a:tr>
              <a:tr h="59528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Субвенции (общее образование)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+ 1 569,6</a:t>
                      </a:r>
                      <a:endParaRPr lang="ru-RU" sz="2800" dirty="0"/>
                    </a:p>
                  </a:txBody>
                  <a:tcPr/>
                </a:tc>
              </a:tr>
              <a:tr h="59528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Субвенции</a:t>
                      </a:r>
                      <a:r>
                        <a:rPr lang="ru-RU" sz="2800" baseline="0" dirty="0" smtClean="0"/>
                        <a:t> (дошкольное образование)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+  974,8</a:t>
                      </a:r>
                      <a:endParaRPr lang="ru-RU" sz="2800" dirty="0"/>
                    </a:p>
                  </a:txBody>
                  <a:tcPr/>
                </a:tc>
              </a:tr>
              <a:tr h="59528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Обеспечение граждан жильем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+ 1 340,5</a:t>
                      </a:r>
                      <a:endParaRPr lang="ru-RU" sz="2800" dirty="0"/>
                    </a:p>
                  </a:txBody>
                  <a:tcPr/>
                </a:tc>
              </a:tr>
              <a:tr h="59528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Субвенции (ЗАГС)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+ 1 735,7</a:t>
                      </a:r>
                      <a:endParaRPr lang="ru-RU" sz="2800" dirty="0"/>
                    </a:p>
                  </a:txBody>
                  <a:tcPr/>
                </a:tc>
              </a:tr>
              <a:tr h="59528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Прочие субвенции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dirty="0" smtClean="0"/>
                        <a:t>+  75,9</a:t>
                      </a:r>
                      <a:endParaRPr lang="ru-RU" sz="2800" dirty="0"/>
                    </a:p>
                  </a:txBody>
                  <a:tcPr/>
                </a:tc>
              </a:tr>
              <a:tr h="595289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Итого: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+ 5 696,5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181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4ADD-85FD-402A-A2ED-3D3E3D7E6588}" type="slidenum">
              <a:rPr lang="ru-RU" altLang="ru-RU">
                <a:solidFill>
                  <a:srgbClr val="000000"/>
                </a:solidFill>
              </a:rPr>
              <a:pPr/>
              <a:t>3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    Основные задачи бюджетной политики на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2017-2019 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годы: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105400"/>
          </a:xfrm>
          <a:noFill/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</a:rPr>
              <a:t>обеспечение устойчивости и сбалансированности консолидированного </a:t>
            </a:r>
            <a:r>
              <a:rPr lang="ru-RU" altLang="ru-RU" dirty="0">
                <a:latin typeface="Times New Roman" pitchFamily="18" charset="0"/>
              </a:rPr>
              <a:t>бюджета района и поселений;</a:t>
            </a:r>
          </a:p>
          <a:p>
            <a:pPr algn="just">
              <a:lnSpc>
                <a:spcPct val="90000"/>
              </a:lnSpc>
            </a:pPr>
            <a:r>
              <a:rPr lang="ru-RU" altLang="ru-RU" dirty="0">
                <a:latin typeface="Times New Roman" pitchFamily="18" charset="0"/>
              </a:rPr>
              <a:t>обеспечение </a:t>
            </a:r>
            <a:r>
              <a:rPr lang="ru-RU" altLang="ru-RU" dirty="0" smtClean="0">
                <a:latin typeface="Times New Roman" pitchFamily="18" charset="0"/>
              </a:rPr>
              <a:t>уровня </a:t>
            </a:r>
            <a:r>
              <a:rPr lang="ru-RU" altLang="ru-RU" dirty="0">
                <a:latin typeface="Times New Roman" pitchFamily="18" charset="0"/>
              </a:rPr>
              <a:t>заработной платы работников </a:t>
            </a:r>
            <a:r>
              <a:rPr lang="ru-RU" altLang="ru-RU" dirty="0" smtClean="0">
                <a:latin typeface="Times New Roman" pitchFamily="18" charset="0"/>
              </a:rPr>
              <a:t>бюджетной сферы </a:t>
            </a:r>
            <a:r>
              <a:rPr lang="ru-RU" altLang="ru-RU" dirty="0">
                <a:latin typeface="Times New Roman" pitchFamily="18" charset="0"/>
              </a:rPr>
              <a:t>в соответствии с </a:t>
            </a:r>
            <a:r>
              <a:rPr lang="ru-RU" altLang="ru-RU" dirty="0" smtClean="0">
                <a:latin typeface="Times New Roman" pitchFamily="18" charset="0"/>
              </a:rPr>
              <a:t>отраслевыми Соглашениями;</a:t>
            </a:r>
          </a:p>
          <a:p>
            <a:pPr algn="just">
              <a:lnSpc>
                <a:spcPct val="90000"/>
              </a:lnSpc>
            </a:pPr>
            <a:r>
              <a:rPr lang="ru-RU" altLang="ru-RU" dirty="0" smtClean="0">
                <a:latin typeface="Times New Roman" pitchFamily="18" charset="0"/>
              </a:rPr>
              <a:t>планирование расходов бюджета по программно-целевому методу;</a:t>
            </a:r>
            <a:endParaRPr lang="ru-RU" altLang="ru-RU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RU" dirty="0">
                <a:latin typeface="Times New Roman" pitchFamily="18" charset="0"/>
              </a:rPr>
              <a:t>повышение налогового потенциала путем продвижения инвестиционных </a:t>
            </a:r>
            <a:r>
              <a:rPr lang="ru-RU" altLang="ru-RU" dirty="0" smtClean="0">
                <a:latin typeface="Times New Roman" pitchFamily="18" charset="0"/>
              </a:rPr>
              <a:t>проектов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56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altLang="ru-RU" sz="2300" b="1" dirty="0">
                <a:latin typeface="Times New Roman" pitchFamily="18" charset="0"/>
              </a:rPr>
              <a:t>Динамика налоговых и неналоговых доходов бюджета Красновишерского района, млн. руб.</a:t>
            </a: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4</a:t>
            </a:fld>
            <a:endParaRPr lang="ru-RU" altLang="ru-RU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742810457"/>
              </p:ext>
            </p:extLst>
          </p:nvPr>
        </p:nvGraphicFramePr>
        <p:xfrm>
          <a:off x="304800" y="11430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47800" y="1600200"/>
            <a:ext cx="838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87,6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78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ru-RU" sz="2800" dirty="0" smtClean="0"/>
              <a:t>Структура собственных доходов бюджета </a:t>
            </a:r>
            <a:br>
              <a:rPr lang="ru-RU" sz="2800" dirty="0" smtClean="0"/>
            </a:br>
            <a:r>
              <a:rPr lang="ru-RU" sz="2800" dirty="0" smtClean="0"/>
              <a:t>на 2017 год</a:t>
            </a:r>
            <a:endParaRPr lang="ru-RU" sz="28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23159511"/>
              </p:ext>
            </p:extLst>
          </p:nvPr>
        </p:nvGraphicFramePr>
        <p:xfrm>
          <a:off x="400050" y="1495425"/>
          <a:ext cx="82296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3985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73162"/>
          </a:xfrm>
        </p:spPr>
        <p:txBody>
          <a:bodyPr/>
          <a:lstStyle/>
          <a:p>
            <a:r>
              <a:rPr lang="ru-RU" sz="2800" dirty="0" smtClean="0"/>
              <a:t>Налоговые доходы, планируемые к поступлению в бюджет в 2017 – 2019 годах, млн. руб.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rgbClr val="7030A0"/>
                </a:solidFill>
              </a:rPr>
              <a:t>Налог на доходы физических лиц</a:t>
            </a:r>
            <a:endParaRPr lang="ru-RU" sz="2800" b="1" u="sng" dirty="0">
              <a:solidFill>
                <a:srgbClr val="7030A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343524879"/>
              </p:ext>
            </p:extLst>
          </p:nvPr>
        </p:nvGraphicFramePr>
        <p:xfrm>
          <a:off x="533400" y="1066800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4566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524000"/>
          </a:xfrm>
        </p:spPr>
        <p:txBody>
          <a:bodyPr/>
          <a:lstStyle/>
          <a:p>
            <a:r>
              <a:rPr lang="ru-RU" sz="2800" dirty="0" smtClean="0"/>
              <a:t>Налоговые доходы, планируемые к поступлению в бюджет в 2017 – 2019 годах, млн. руб.</a:t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  <a:t>Доходы от использования </a:t>
            </a:r>
            <a:b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  <a:t>муниципального имущества</a:t>
            </a:r>
            <a:endParaRPr lang="ru-RU" sz="28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248637698"/>
              </p:ext>
            </p:extLst>
          </p:nvPr>
        </p:nvGraphicFramePr>
        <p:xfrm>
          <a:off x="457200" y="609601"/>
          <a:ext cx="8534400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1646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400" b="1" dirty="0" smtClean="0"/>
              <a:t>Структура доходов бюджета </a:t>
            </a:r>
            <a:br>
              <a:rPr lang="ru-RU" sz="2400" b="1" dirty="0" smtClean="0"/>
            </a:br>
            <a:r>
              <a:rPr lang="ru-RU" sz="2400" b="1" dirty="0" smtClean="0"/>
              <a:t>Красновишерского муниципального района</a:t>
            </a:r>
            <a:endParaRPr lang="ru-RU" sz="24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4040188" cy="609600"/>
          </a:xfrm>
        </p:spPr>
        <p:txBody>
          <a:bodyPr/>
          <a:lstStyle/>
          <a:p>
            <a:pPr algn="ctr"/>
            <a:r>
              <a:rPr lang="ru-RU" dirty="0" smtClean="0"/>
              <a:t>2016 (первонач.)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6457726"/>
              </p:ext>
            </p:extLst>
          </p:nvPr>
        </p:nvGraphicFramePr>
        <p:xfrm>
          <a:off x="228600" y="1981200"/>
          <a:ext cx="4268788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295401"/>
            <a:ext cx="4041775" cy="609600"/>
          </a:xfrm>
        </p:spPr>
        <p:txBody>
          <a:bodyPr/>
          <a:lstStyle/>
          <a:p>
            <a:pPr algn="ctr"/>
            <a:r>
              <a:rPr lang="ru-RU" dirty="0" smtClean="0"/>
              <a:t>2017</a:t>
            </a: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3072805"/>
              </p:ext>
            </p:extLst>
          </p:nvPr>
        </p:nvGraphicFramePr>
        <p:xfrm>
          <a:off x="4645025" y="1905000"/>
          <a:ext cx="42703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>
                <a:solidFill>
                  <a:srgbClr val="000000"/>
                </a:solidFill>
              </a:rPr>
              <a:pPr/>
              <a:t>8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961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ru-RU" sz="3200" dirty="0" smtClean="0"/>
              <a:t>Динамика доходов бюджета </a:t>
            </a:r>
            <a:br>
              <a:rPr lang="ru-RU" sz="3200" dirty="0" smtClean="0"/>
            </a:br>
            <a:r>
              <a:rPr lang="ru-RU" sz="3200" dirty="0" smtClean="0"/>
              <a:t>в 2016-2019 годах, млн. руб.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048693463"/>
              </p:ext>
            </p:extLst>
          </p:nvPr>
        </p:nvGraphicFramePr>
        <p:xfrm>
          <a:off x="457200" y="12954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>
                <a:solidFill>
                  <a:srgbClr val="000000"/>
                </a:solidFill>
              </a:rPr>
              <a:pPr/>
              <a:t>9</a:t>
            </a:fld>
            <a:endParaRPr lang="ru-RU" altLang="ru-RU">
              <a:solidFill>
                <a:srgbClr val="00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438400" y="2286000"/>
            <a:ext cx="762000" cy="457200"/>
          </a:xfrm>
          <a:prstGeom prst="straightConnector1">
            <a:avLst/>
          </a:prstGeom>
          <a:ln w="34925">
            <a:solidFill>
              <a:srgbClr val="FF0000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854133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0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1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2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3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4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24613</TotalTime>
  <Words>862</Words>
  <Application>Microsoft Office PowerPoint</Application>
  <PresentationFormat>Экран (4:3)</PresentationFormat>
  <Paragraphs>251</Paragraphs>
  <Slides>23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16</vt:i4>
      </vt:variant>
      <vt:variant>
        <vt:lpstr>Заголовки слайдов</vt:lpstr>
      </vt:variant>
      <vt:variant>
        <vt:i4>23</vt:i4>
      </vt:variant>
    </vt:vector>
  </HeadingPairs>
  <TitlesOfParts>
    <vt:vector size="39" baseType="lpstr"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5_Оформление по умолчанию</vt:lpstr>
      <vt:lpstr>6_Оформление по умолчанию</vt:lpstr>
      <vt:lpstr>7_Оформление по умолчанию</vt:lpstr>
      <vt:lpstr>8_Оформление по умолчанию</vt:lpstr>
      <vt:lpstr>Тема Office</vt:lpstr>
      <vt:lpstr>9_Оформление по умолчанию</vt:lpstr>
      <vt:lpstr>10_Оформление по умолчанию</vt:lpstr>
      <vt:lpstr>11_Оформление по умолчанию</vt:lpstr>
      <vt:lpstr>12_Оформление по умолчанию</vt:lpstr>
      <vt:lpstr>13_Оформление по умолчанию</vt:lpstr>
      <vt:lpstr>14_Оформление по умолчанию</vt:lpstr>
      <vt:lpstr>О бюджете  Красновишерского муниципального района  на 2017 год и плановый период 2018-2019 годов  (второе чтение)</vt:lpstr>
      <vt:lpstr>    Основные итоги бюджетной политики за 2015-2016 годы:</vt:lpstr>
      <vt:lpstr>    Основные задачи бюджетной политики на 2017-2019 годы:</vt:lpstr>
      <vt:lpstr>Динамика налоговых и неналоговых доходов бюджета Красновишерского района, млн. руб.</vt:lpstr>
      <vt:lpstr>Структура собственных доходов бюджета  на 2017 год</vt:lpstr>
      <vt:lpstr>Налоговые доходы, планируемые к поступлению в бюджет в 2017 – 2019 годах, млн. руб.  Налог на доходы физических лиц</vt:lpstr>
      <vt:lpstr>Налоговые доходы, планируемые к поступлению в бюджет в 2017 – 2019 годах, млн. руб. Доходы от использования  муниципального имущества</vt:lpstr>
      <vt:lpstr>Структура доходов бюджета  Красновишерского муниципального района</vt:lpstr>
      <vt:lpstr>Динамика доходов бюджета  в 2016-2019 годах, млн. руб.</vt:lpstr>
      <vt:lpstr>Основные подходы к формированию расходов бюджета на 2017-2019 годы</vt:lpstr>
      <vt:lpstr>Особенности формирования расходов</vt:lpstr>
      <vt:lpstr>Динамика расходов бюджета в 2016 – 2019 гг., млн. руб.</vt:lpstr>
      <vt:lpstr>Структура бюджета на 2017 год</vt:lpstr>
      <vt:lpstr>Расходы бюджета в разрезе муниципальных программ</vt:lpstr>
      <vt:lpstr>Изменения расходов бюджета во 2 чтении</vt:lpstr>
      <vt:lpstr>Структура муниципального дорожного фонда, млн. руб.</vt:lpstr>
      <vt:lpstr>Норматив на содержание ОМСУ</vt:lpstr>
      <vt:lpstr>Структура расходов бюджета на 2017 год</vt:lpstr>
      <vt:lpstr>Динамика общих размеров дотаций в разрезе поселений на 2017 г., тыс. руб.</vt:lpstr>
      <vt:lpstr>Субсидии на реализацию ПРП и инвестиционных проектов, тыс. руб.</vt:lpstr>
      <vt:lpstr>Средства краевого бюджета на софинансирование ремонта дорог, тыс. руб.</vt:lpstr>
      <vt:lpstr>Основные характеристики бюджета на 2017-2019 гг.</vt:lpstr>
      <vt:lpstr>Изменения с учетом корректировки сумм субвенций в законе ПК о бюджете (к 2-му чтению)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900</cp:revision>
  <cp:lastPrinted>2016-12-22T04:53:07Z</cp:lastPrinted>
  <dcterms:created xsi:type="dcterms:W3CDTF">1601-01-01T00:00:00Z</dcterms:created>
  <dcterms:modified xsi:type="dcterms:W3CDTF">2016-12-22T05:02:46Z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