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notesSlides/notesSlide21.xml" ContentType="application/vnd.openxmlformats-officedocument.presentationml.notesSlide+xml"/>
  <Override PartName="/ppt/charts/chart22.xml" ContentType="application/vnd.openxmlformats-officedocument.drawingml.chart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charts/chart26.xml" ContentType="application/vnd.openxmlformats-officedocument.drawingml.chart+xml"/>
  <Override PartName="/ppt/drawings/drawing4.xml" ContentType="application/vnd.openxmlformats-officedocument.drawingml.chartshapes+xml"/>
  <Override PartName="/ppt/charts/chart27.xml" ContentType="application/vnd.openxmlformats-officedocument.drawingml.chart+xml"/>
  <Override PartName="/ppt/drawings/drawing5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6"/>
  </p:notesMasterIdLst>
  <p:handoutMasterIdLst>
    <p:handoutMasterId r:id="rId37"/>
  </p:handoutMasterIdLst>
  <p:sldIdLst>
    <p:sldId id="326" r:id="rId4"/>
    <p:sldId id="310" r:id="rId5"/>
    <p:sldId id="398" r:id="rId6"/>
    <p:sldId id="391" r:id="rId7"/>
    <p:sldId id="311" r:id="rId8"/>
    <p:sldId id="417" r:id="rId9"/>
    <p:sldId id="392" r:id="rId10"/>
    <p:sldId id="373" r:id="rId11"/>
    <p:sldId id="397" r:id="rId12"/>
    <p:sldId id="376" r:id="rId13"/>
    <p:sldId id="388" r:id="rId14"/>
    <p:sldId id="387" r:id="rId15"/>
    <p:sldId id="378" r:id="rId16"/>
    <p:sldId id="418" r:id="rId17"/>
    <p:sldId id="379" r:id="rId18"/>
    <p:sldId id="399" r:id="rId19"/>
    <p:sldId id="400" r:id="rId20"/>
    <p:sldId id="401" r:id="rId21"/>
    <p:sldId id="402" r:id="rId22"/>
    <p:sldId id="408" r:id="rId23"/>
    <p:sldId id="409" r:id="rId24"/>
    <p:sldId id="380" r:id="rId25"/>
    <p:sldId id="410" r:id="rId26"/>
    <p:sldId id="411" r:id="rId27"/>
    <p:sldId id="412" r:id="rId28"/>
    <p:sldId id="413" r:id="rId29"/>
    <p:sldId id="415" r:id="rId30"/>
    <p:sldId id="416" r:id="rId31"/>
    <p:sldId id="382" r:id="rId32"/>
    <p:sldId id="389" r:id="rId33"/>
    <p:sldId id="419" r:id="rId34"/>
    <p:sldId id="386" r:id="rId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E78"/>
    <a:srgbClr val="FF9900"/>
    <a:srgbClr val="CC99FF"/>
    <a:srgbClr val="FFDE75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DBCB0-398B-4DAA-8A95-B2EB4E00C238}" v="130" dt="2020-11-07T03:31:56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2" autoAdjust="0"/>
    <p:restoredTop sz="90743" autoAdjust="0"/>
  </p:normalViewPr>
  <p:slideViewPr>
    <p:cSldViewPr>
      <p:cViewPr>
        <p:scale>
          <a:sx n="113" d="100"/>
          <a:sy n="113" d="100"/>
        </p:scale>
        <p:origin x="-15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-adm@mail.ru" userId="GKFNqQFQyiq06EYCFZcvSrsyq4T6dNo59ZlIhJYf5B4=" providerId="None" clId="Web-{610DBCB0-398B-4DAA-8A95-B2EB4E00C238}"/>
    <pc:docChg chg="delSld modSld">
      <pc:chgData name="lis-adm@mail.ru" userId="GKFNqQFQyiq06EYCFZcvSrsyq4T6dNo59ZlIhJYf5B4=" providerId="None" clId="Web-{610DBCB0-398B-4DAA-8A95-B2EB4E00C238}" dt="2020-11-07T03:31:54.079" v="128" actId="20577"/>
      <pc:docMkLst>
        <pc:docMk/>
      </pc:docMkLst>
      <pc:sldChg chg="modSp">
        <pc:chgData name="lis-adm@mail.ru" userId="GKFNqQFQyiq06EYCFZcvSrsyq4T6dNo59ZlIhJYf5B4=" providerId="None" clId="Web-{610DBCB0-398B-4DAA-8A95-B2EB4E00C238}" dt="2020-11-07T03:29:25.417" v="86" actId="20577"/>
        <pc:sldMkLst>
          <pc:docMk/>
          <pc:sldMk cId="0" sldId="307"/>
        </pc:sldMkLst>
        <pc:spChg chg="mod">
          <ac:chgData name="lis-adm@mail.ru" userId="GKFNqQFQyiq06EYCFZcvSrsyq4T6dNo59ZlIhJYf5B4=" providerId="None" clId="Web-{610DBCB0-398B-4DAA-8A95-B2EB4E00C238}" dt="2020-11-07T03:29:25.417" v="86" actId="20577"/>
          <ac:spMkLst>
            <pc:docMk/>
            <pc:sldMk cId="0" sldId="307"/>
            <ac:spMk id="12288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0:42.686" v="125" actId="20577"/>
        <pc:sldMkLst>
          <pc:docMk/>
          <pc:sldMk cId="0" sldId="310"/>
        </pc:sldMkLst>
        <pc:spChg chg="mod">
          <ac:chgData name="lis-adm@mail.ru" userId="GKFNqQFQyiq06EYCFZcvSrsyq4T6dNo59ZlIhJYf5B4=" providerId="None" clId="Web-{610DBCB0-398B-4DAA-8A95-B2EB4E00C238}" dt="2020-11-07T03:25:39.685" v="8" actId="20577"/>
          <ac:spMkLst>
            <pc:docMk/>
            <pc:sldMk cId="0" sldId="310"/>
            <ac:spMk id="141314" creationId="{00000000-0000-0000-0000-000000000000}"/>
          </ac:spMkLst>
        </pc:spChg>
        <pc:spChg chg="mod">
          <ac:chgData name="lis-adm@mail.ru" userId="GKFNqQFQyiq06EYCFZcvSrsyq4T6dNo59ZlIhJYf5B4=" providerId="None" clId="Web-{610DBCB0-398B-4DAA-8A95-B2EB4E00C238}" dt="2020-11-07T03:30:42.686" v="125" actId="20577"/>
          <ac:spMkLst>
            <pc:docMk/>
            <pc:sldMk cId="0" sldId="310"/>
            <ac:spMk id="141315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23:34.876" v="5" actId="20577"/>
        <pc:sldMkLst>
          <pc:docMk/>
          <pc:sldMk cId="0" sldId="326"/>
        </pc:sldMkLst>
        <pc:spChg chg="mod">
          <ac:chgData name="lis-adm@mail.ru" userId="GKFNqQFQyiq06EYCFZcvSrsyq4T6dNo59ZlIhJYf5B4=" providerId="None" clId="Web-{610DBCB0-398B-4DAA-8A95-B2EB4E00C238}" dt="2020-11-07T03:23:34.876" v="5" actId="20577"/>
          <ac:spMkLst>
            <pc:docMk/>
            <pc:sldMk cId="0" sldId="326"/>
            <ac:spMk id="16384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1:54.079" v="128" actId="20577"/>
        <pc:sldMkLst>
          <pc:docMk/>
          <pc:sldMk cId="1693096463" sldId="398"/>
        </pc:sldMkLst>
        <pc:spChg chg="mod">
          <ac:chgData name="lis-adm@mail.ru" userId="GKFNqQFQyiq06EYCFZcvSrsyq4T6dNo59ZlIhJYf5B4=" providerId="None" clId="Web-{610DBCB0-398B-4DAA-8A95-B2EB4E00C238}" dt="2020-11-07T03:31:54.079" v="128" actId="20577"/>
          <ac:spMkLst>
            <pc:docMk/>
            <pc:sldMk cId="1693096463" sldId="398"/>
            <ac:spMk id="2" creationId="{00000000-0000-0000-0000-000000000000}"/>
          </ac:spMkLst>
        </pc:spChg>
      </pc:sldChg>
      <pc:sldChg chg="del">
        <pc:chgData name="lis-adm@mail.ru" userId="GKFNqQFQyiq06EYCFZcvSrsyq4T6dNo59ZlIhJYf5B4=" providerId="None" clId="Web-{610DBCB0-398B-4DAA-8A95-B2EB4E00C238}" dt="2020-11-07T03:31:33.312" v="126"/>
        <pc:sldMkLst>
          <pc:docMk/>
          <pc:sldMk cId="2579935676" sldId="40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7094017094017096E-2"/>
                  <c:y val="4.694835680751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700854700854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70.099999999999994</c:v>
                </c:pt>
                <c:pt idx="1">
                  <c:v>238.9</c:v>
                </c:pt>
                <c:pt idx="2">
                  <c:v>223.1</c:v>
                </c:pt>
                <c:pt idx="3">
                  <c:v>91.6</c:v>
                </c:pt>
                <c:pt idx="4">
                  <c:v>156.1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87-4F45-842A-D780F9F2B6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22992798977051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113</c:v>
                </c:pt>
                <c:pt idx="1">
                  <c:v>219.5</c:v>
                </c:pt>
                <c:pt idx="2">
                  <c:v>230.3</c:v>
                </c:pt>
                <c:pt idx="3">
                  <c:v>87.7</c:v>
                </c:pt>
                <c:pt idx="4">
                  <c:v>139.5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87-4F45-842A-D780F9F2B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03168"/>
        <c:axId val="110117248"/>
        <c:axId val="0"/>
      </c:bar3DChart>
      <c:catAx>
        <c:axId val="110103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0117248"/>
        <c:crosses val="autoZero"/>
        <c:auto val="1"/>
        <c:lblAlgn val="ctr"/>
        <c:lblOffset val="100"/>
        <c:noMultiLvlLbl val="0"/>
      </c:catAx>
      <c:valAx>
        <c:axId val="11011724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01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44831261777408E-2"/>
          <c:y val="6.0242875471628064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2021 (оценка)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Лист1!$B$3:$B$6</c:f>
              <c:numCache>
                <c:formatCode>#,##0.0</c:formatCode>
                <c:ptCount val="4"/>
                <c:pt idx="0">
                  <c:v>36.6</c:v>
                </c:pt>
                <c:pt idx="1">
                  <c:v>36.5</c:v>
                </c:pt>
                <c:pt idx="2">
                  <c:v>36.6</c:v>
                </c:pt>
                <c:pt idx="3">
                  <c:v>37.1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3016192"/>
        <c:axId val="430177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2021 (оценка)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Лист1!$C$3:$C$6</c:f>
              <c:numCache>
                <c:formatCode>0.0</c:formatCode>
                <c:ptCount val="4"/>
                <c:pt idx="0">
                  <c:v>100</c:v>
                </c:pt>
                <c:pt idx="1">
                  <c:v>99.726775956284158</c:v>
                </c:pt>
                <c:pt idx="2">
                  <c:v>100.27397260273973</c:v>
                </c:pt>
                <c:pt idx="3">
                  <c:v>101.36612021857923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29248"/>
        <c:axId val="43019264"/>
      </c:lineChart>
      <c:catAx>
        <c:axId val="4301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3017728"/>
        <c:crosses val="autoZero"/>
        <c:auto val="1"/>
        <c:lblAlgn val="ctr"/>
        <c:lblOffset val="100"/>
        <c:noMultiLvlLbl val="0"/>
      </c:catAx>
      <c:valAx>
        <c:axId val="4301772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43016192"/>
        <c:crosses val="autoZero"/>
        <c:crossBetween val="between"/>
      </c:valAx>
      <c:valAx>
        <c:axId val="4301926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43029248"/>
        <c:crosses val="max"/>
        <c:crossBetween val="between"/>
      </c:valAx>
      <c:catAx>
        <c:axId val="4302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301926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63210848643921E-2"/>
          <c:y val="2.8571428571428571E-2"/>
          <c:w val="0.96400469038592396"/>
          <c:h val="0.858146794150731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790</c:v>
                </c:pt>
                <c:pt idx="1">
                  <c:v>779.9</c:v>
                </c:pt>
                <c:pt idx="2">
                  <c:v>689.7</c:v>
                </c:pt>
                <c:pt idx="3">
                  <c:v>696.4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6A-4D4E-A87E-53060CC1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066880"/>
        <c:axId val="43068416"/>
        <c:axId val="0"/>
      </c:bar3DChart>
      <c:dateAx>
        <c:axId val="430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43068416"/>
        <c:crosses val="autoZero"/>
        <c:auto val="0"/>
        <c:lblOffset val="100"/>
        <c:baseTimeUnit val="days"/>
        <c:majorUnit val="1"/>
      </c:dateAx>
      <c:valAx>
        <c:axId val="43068416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43066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577.1</c:v>
                </c:pt>
                <c:pt idx="1">
                  <c:v>581.6</c:v>
                </c:pt>
                <c:pt idx="2">
                  <c:v>684.7</c:v>
                </c:pt>
                <c:pt idx="3">
                  <c:v>700.3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C-4D69-AC9A-6E43625C85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99.7</c:v>
                </c:pt>
                <c:pt idx="1">
                  <c:v>98.7</c:v>
                </c:pt>
                <c:pt idx="2">
                  <c:v>101.3</c:v>
                </c:pt>
                <c:pt idx="3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C-4D69-AC9A-6E43625C85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dLbls>
            <c:dLbl>
              <c:idx val="0"/>
              <c:layout>
                <c:manualLayout>
                  <c:x val="3.0701754385964911E-2"/>
                  <c:y val="-7.20720720720719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19,</a:t>
                    </a:r>
                    <a:r>
                      <a:rPr lang="ru-RU" b="1" dirty="0" smtClean="0"/>
                      <a:t>6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91812865497075E-2"/>
                  <c:y val="-7.657657657657657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9,</a:t>
                    </a:r>
                    <a:r>
                      <a:rPr lang="ru-RU" b="1" dirty="0" smtClean="0"/>
                      <a:t>4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19.600000000000001</c:v>
                </c:pt>
                <c:pt idx="1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C-4D69-AC9A-6E43625C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590080"/>
        <c:axId val="52591616"/>
        <c:axId val="0"/>
      </c:bar3DChart>
      <c:catAx>
        <c:axId val="5259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2591616"/>
        <c:crosses val="autoZero"/>
        <c:auto val="1"/>
        <c:lblAlgn val="ctr"/>
        <c:lblOffset val="100"/>
        <c:noMultiLvlLbl val="0"/>
      </c:catAx>
      <c:valAx>
        <c:axId val="5259161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2590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baseline="0" dirty="0" smtClean="0"/>
              <a:t>Инфляция в регионе (среднегодовой индекс потребительских цен), % к предыдущему периоду</a:t>
            </a:r>
            <a:endParaRPr lang="ru-RU" sz="1600" b="1" dirty="0"/>
          </a:p>
        </c:rich>
      </c:tx>
      <c:layout>
        <c:manualLayout>
          <c:xMode val="edge"/>
          <c:yMode val="edge"/>
          <c:x val="0.12962264150943395"/>
          <c:y val="1.683619596536692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pPr>
              <a:solidFill>
                <a:schemeClr val="accent6">
                  <a:lumMod val="50000"/>
                </a:schemeClr>
              </a:solidFill>
            </c:spPr>
          </c:marker>
          <c:dLbls>
            <c:dLbl>
              <c:idx val="2"/>
              <c:layout>
                <c:manualLayout>
                  <c:x val="-4.4025157232704344E-2"/>
                  <c:y val="-2.8060326608944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723270440251572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459119496855334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104.1</c:v>
                </c:pt>
                <c:pt idx="1">
                  <c:v>103.2</c:v>
                </c:pt>
                <c:pt idx="2">
                  <c:v>104.2</c:v>
                </c:pt>
                <c:pt idx="3">
                  <c:v>104</c:v>
                </c:pt>
                <c:pt idx="4">
                  <c:v>104</c:v>
                </c:pt>
                <c:pt idx="5">
                  <c:v>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65728"/>
        <c:axId val="52675712"/>
      </c:lineChart>
      <c:catAx>
        <c:axId val="5266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2675712"/>
        <c:crosses val="autoZero"/>
        <c:auto val="1"/>
        <c:lblAlgn val="ctr"/>
        <c:lblOffset val="100"/>
        <c:noMultiLvlLbl val="0"/>
      </c:catAx>
      <c:valAx>
        <c:axId val="52675712"/>
        <c:scaling>
          <c:orientation val="minMax"/>
          <c:max val="105"/>
          <c:min val="1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2665728"/>
        <c:crosses val="autoZero"/>
        <c:crossBetween val="between"/>
        <c:majorUnit val="0.5"/>
        <c:min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индекс-дефлятор цен на тепловую энергию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6603773584905676E-2"/>
                  <c:y val="6.36363636363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301886792452772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459119496855348E-2"/>
                  <c:y val="5.757575757575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45911949685523E-2"/>
                  <c:y val="5.45454545454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102.9</c:v>
                </c:pt>
                <c:pt idx="1">
                  <c:v>103</c:v>
                </c:pt>
                <c:pt idx="2">
                  <c:v>104</c:v>
                </c:pt>
                <c:pt idx="3">
                  <c:v>104</c:v>
                </c:pt>
                <c:pt idx="4">
                  <c:v>104</c:v>
                </c:pt>
                <c:pt idx="5">
                  <c:v>104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индекс-дефлятор цен на э/энергию</c:v>
                </c:pt>
              </c:strCache>
            </c:strRef>
          </c:tx>
          <c:spPr>
            <a:ln w="34925"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</c:spPr>
          </c:marker>
          <c:dLbls>
            <c:dLbl>
              <c:idx val="1"/>
              <c:layout>
                <c:manualLayout>
                  <c:x val="-0.13522012578616352"/>
                  <c:y val="2.424242424242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90566037735843E-2"/>
                  <c:y val="-5.757575757575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446540880503145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459119496855348E-2"/>
                  <c:y val="4.848484848484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45911949685523E-2"/>
                  <c:y val="-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105</c:v>
                </c:pt>
                <c:pt idx="1">
                  <c:v>103.9</c:v>
                </c:pt>
                <c:pt idx="2">
                  <c:v>104.7</c:v>
                </c:pt>
                <c:pt idx="3">
                  <c:v>105</c:v>
                </c:pt>
                <c:pt idx="4">
                  <c:v>105</c:v>
                </c:pt>
                <c:pt idx="5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40992"/>
        <c:axId val="52355072"/>
      </c:lineChart>
      <c:catAx>
        <c:axId val="523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2355072"/>
        <c:crosses val="autoZero"/>
        <c:auto val="1"/>
        <c:lblAlgn val="ctr"/>
        <c:lblOffset val="100"/>
        <c:noMultiLvlLbl val="0"/>
      </c:catAx>
      <c:valAx>
        <c:axId val="52355072"/>
        <c:scaling>
          <c:orientation val="minMax"/>
          <c:max val="105.5"/>
          <c:min val="10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23409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6.1877440624799947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0-4FE3-9FEC-8EC496C6DC2C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0-4FE3-9FEC-8EC496C6DC2C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0-4FE3-9FEC-8EC496C6DC2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0-4FE3-9FEC-8EC496C6DC2C}"/>
              </c:ext>
            </c:extLst>
          </c:dPt>
          <c:dPt>
            <c:idx val="4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00-4FE3-9FEC-8EC496C6DC2C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100-4FE3-9FEC-8EC496C6DC2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100-4FE3-9FEC-8EC496C6DC2C}"/>
              </c:ext>
            </c:extLst>
          </c:dPt>
          <c:dLbls>
            <c:dLbl>
              <c:idx val="0"/>
              <c:layout>
                <c:manualLayout>
                  <c:x val="5.2503280839895014E-2"/>
                  <c:y val="-5.08130081300813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Развитие образования
46,1%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322580645161289E-2"/>
                  <c:y val="0.2075198450803405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322580645161289E-3"/>
                  <c:y val="0.1446141412201524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Семья и дети Вишеры
2,4%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7787655575305E-3"/>
                  <c:y val="-0.2353252032520325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Прочие программы
5,0%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748687664041993E-2"/>
                  <c:y val="-0.109756097560975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007302514605029"/>
                  <c:y val="-3.277431022341719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5517526035052027E-2"/>
                  <c:y val="-1.729290698418795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Благоустройство</c:v>
                </c:pt>
                <c:pt idx="6">
                  <c:v>Непрограммные </c:v>
                </c:pt>
                <c:pt idx="7">
                  <c:v>Развитие транспортной системы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362.7</c:v>
                </c:pt>
                <c:pt idx="1">
                  <c:v>31.9</c:v>
                </c:pt>
                <c:pt idx="2">
                  <c:v>18.7</c:v>
                </c:pt>
                <c:pt idx="3">
                  <c:v>39.200000000000003</c:v>
                </c:pt>
                <c:pt idx="4">
                  <c:v>105.5</c:v>
                </c:pt>
                <c:pt idx="5">
                  <c:v>27</c:v>
                </c:pt>
                <c:pt idx="6">
                  <c:v>101.3</c:v>
                </c:pt>
                <c:pt idx="7">
                  <c:v>99.7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100-4FE3-9FEC-8EC496C6D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350.7</c:v>
                </c:pt>
                <c:pt idx="1">
                  <c:v>362.7</c:v>
                </c:pt>
                <c:pt idx="2">
                  <c:v>358.3</c:v>
                </c:pt>
                <c:pt idx="3">
                  <c:v>359.6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14-47F5-9FD8-974325CE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493696"/>
        <c:axId val="52688000"/>
        <c:axId val="0"/>
      </c:bar3DChart>
      <c:catAx>
        <c:axId val="5249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688000"/>
        <c:crosses val="autoZero"/>
        <c:auto val="1"/>
        <c:lblAlgn val="ctr"/>
        <c:lblOffset val="100"/>
        <c:noMultiLvlLbl val="0"/>
      </c:catAx>
      <c:valAx>
        <c:axId val="526880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2493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2E-45C4-B0A4-3FD186945E0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31.9</c:v>
                </c:pt>
                <c:pt idx="1">
                  <c:v>27.8</c:v>
                </c:pt>
                <c:pt idx="2">
                  <c:v>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2E-45C4-B0A4-3FD186945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415936"/>
        <c:axId val="121421824"/>
        <c:axId val="0"/>
      </c:bar3DChart>
      <c:catAx>
        <c:axId val="1214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421824"/>
        <c:crosses val="autoZero"/>
        <c:auto val="1"/>
        <c:lblAlgn val="ctr"/>
        <c:lblOffset val="100"/>
        <c:noMultiLvlLbl val="0"/>
      </c:catAx>
      <c:valAx>
        <c:axId val="1214218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1415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A7-49EA-9C66-AA262D345B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18.7</c:v>
                </c:pt>
                <c:pt idx="1">
                  <c:v>19</c:v>
                </c:pt>
                <c:pt idx="2">
                  <c:v>19.7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A7-49EA-9C66-AA262D345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53472"/>
        <c:axId val="42155008"/>
        <c:axId val="0"/>
      </c:bar3DChart>
      <c:catAx>
        <c:axId val="421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155008"/>
        <c:crosses val="autoZero"/>
        <c:auto val="1"/>
        <c:lblAlgn val="ctr"/>
        <c:lblOffset val="100"/>
        <c:noMultiLvlLbl val="0"/>
      </c:catAx>
      <c:valAx>
        <c:axId val="4215500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153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11.7</c:v>
                </c:pt>
                <c:pt idx="1">
                  <c:v>10.3</c:v>
                </c:pt>
                <c:pt idx="2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FF-42EF-8CAC-B2E3B1E2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873856"/>
        <c:axId val="52920704"/>
        <c:axId val="0"/>
      </c:bar3DChart>
      <c:catAx>
        <c:axId val="5287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920704"/>
        <c:crosses val="autoZero"/>
        <c:auto val="1"/>
        <c:lblAlgn val="ctr"/>
        <c:lblOffset val="100"/>
        <c:noMultiLvlLbl val="0"/>
      </c:catAx>
      <c:valAx>
        <c:axId val="529207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2873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66-44FA-ABD9-BB8EA7DD128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66-44FA-ABD9-BB8EA7DD1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850688"/>
        <c:axId val="52852224"/>
        <c:axId val="0"/>
      </c:bar3DChart>
      <c:catAx>
        <c:axId val="528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852224"/>
        <c:crosses val="autoZero"/>
        <c:auto val="1"/>
        <c:lblAlgn val="ctr"/>
        <c:lblOffset val="100"/>
        <c:noMultiLvlLbl val="0"/>
      </c:catAx>
      <c:valAx>
        <c:axId val="528522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2850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67924528301886E-2"/>
                  <c:y val="-0.3395299519682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96.1</c:v>
                </c:pt>
                <c:pt idx="1">
                  <c:v>99.7</c:v>
                </c:pt>
                <c:pt idx="2">
                  <c:v>63.4</c:v>
                </c:pt>
                <c:pt idx="3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68-415C-9F7B-8762C977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643968"/>
        <c:axId val="124645760"/>
        <c:axId val="0"/>
      </c:bar3DChart>
      <c:catAx>
        <c:axId val="12464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645760"/>
        <c:crosses val="autoZero"/>
        <c:auto val="1"/>
        <c:lblAlgn val="ctr"/>
        <c:lblOffset val="100"/>
        <c:noMultiLvlLbl val="0"/>
      </c:catAx>
      <c:valAx>
        <c:axId val="1246457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4643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6E-2"/>
          <c:y val="1.3513513513513514E-2"/>
          <c:w val="0.96783625730994149"/>
          <c:h val="0.811207526424061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31.3</c:v>
                </c:pt>
                <c:pt idx="1">
                  <c:v>34.4</c:v>
                </c:pt>
                <c:pt idx="2">
                  <c:v>31.1</c:v>
                </c:pt>
                <c:pt idx="3">
                  <c:v>31.6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5-40AA-B445-A3631078F0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51.7</c:v>
                </c:pt>
                <c:pt idx="1">
                  <c:v>54.1</c:v>
                </c:pt>
                <c:pt idx="2">
                  <c:v>19.5</c:v>
                </c:pt>
                <c:pt idx="3">
                  <c:v>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D5-40AA-B445-A3631078F0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1.3</c:v>
                </c:pt>
                <c:pt idx="1">
                  <c:v>1.2</c:v>
                </c:pt>
                <c:pt idx="2">
                  <c:v>2.4</c:v>
                </c:pt>
                <c:pt idx="3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D5-40AA-B445-A3631078F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693888"/>
        <c:axId val="124695680"/>
        <c:axId val="0"/>
      </c:bar3DChart>
      <c:catAx>
        <c:axId val="1246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4695680"/>
        <c:crosses val="autoZero"/>
        <c:auto val="1"/>
        <c:lblAlgn val="ctr"/>
        <c:lblOffset val="100"/>
        <c:noMultiLvlLbl val="0"/>
      </c:catAx>
      <c:valAx>
        <c:axId val="124695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693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7.3</c:v>
                </c:pt>
                <c:pt idx="1">
                  <c:v>11.7</c:v>
                </c:pt>
                <c:pt idx="2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29-45FE-A60C-32B7B7936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077376"/>
        <c:axId val="125078912"/>
        <c:axId val="0"/>
      </c:bar3DChart>
      <c:catAx>
        <c:axId val="12507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078912"/>
        <c:crosses val="autoZero"/>
        <c:auto val="1"/>
        <c:lblAlgn val="ctr"/>
        <c:lblOffset val="100"/>
        <c:noMultiLvlLbl val="0"/>
      </c:catAx>
      <c:valAx>
        <c:axId val="1250789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5077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33962264150943E-3"/>
                  <c:y val="-0.36478424591628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24693087415871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893081761006293E-3"/>
                  <c:y val="-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105.5</c:v>
                </c:pt>
                <c:pt idx="1">
                  <c:v>58</c:v>
                </c:pt>
                <c:pt idx="2">
                  <c:v>52.4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99-4571-BCFB-5E1B3400A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135872"/>
        <c:axId val="125145856"/>
        <c:axId val="0"/>
      </c:bar3DChart>
      <c:catAx>
        <c:axId val="1251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145856"/>
        <c:crosses val="autoZero"/>
        <c:auto val="1"/>
        <c:lblAlgn val="ctr"/>
        <c:lblOffset val="100"/>
        <c:noMultiLvlLbl val="0"/>
      </c:catAx>
      <c:valAx>
        <c:axId val="1251458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5135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25.2</c:v>
                </c:pt>
                <c:pt idx="1">
                  <c:v>27</c:v>
                </c:pt>
                <c:pt idx="2">
                  <c:v>21.2</c:v>
                </c:pt>
                <c:pt idx="3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DC-484E-A637-8A9C367A6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369664"/>
        <c:axId val="134371200"/>
        <c:axId val="0"/>
      </c:bar3DChart>
      <c:catAx>
        <c:axId val="1343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371200"/>
        <c:crosses val="autoZero"/>
        <c:auto val="1"/>
        <c:lblAlgn val="ctr"/>
        <c:lblOffset val="100"/>
        <c:noMultiLvlLbl val="0"/>
      </c:catAx>
      <c:valAx>
        <c:axId val="1343712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369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D-497E-B725-8F9ED3DAA553}"/>
              </c:ext>
            </c:extLst>
          </c:dPt>
          <c:dLbls>
            <c:dLbl>
              <c:idx val="0"/>
              <c:layout>
                <c:manualLayout>
                  <c:x val="-0.19764338883869026"/>
                  <c:y val="0.225638670166229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8736285013553637E-2"/>
                  <c:y val="-0.142784426946631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470.1</c:v>
                </c:pt>
                <c:pt idx="1">
                  <c:v>315.89999999999998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9D-497E-B725-8F9ED3DAA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Динамика расходов социальной направленности, млн. руб.</a:t>
            </a:r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440.2</c:v>
                </c:pt>
                <c:pt idx="1">
                  <c:v>470.1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DB-4700-A415-A58AAE8D4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386944"/>
        <c:axId val="152405120"/>
        <c:axId val="0"/>
      </c:bar3DChart>
      <c:catAx>
        <c:axId val="1523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05120"/>
        <c:crosses val="autoZero"/>
        <c:auto val="1"/>
        <c:lblAlgn val="ctr"/>
        <c:lblOffset val="100"/>
        <c:noMultiLvlLbl val="0"/>
      </c:catAx>
      <c:valAx>
        <c:axId val="1524051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386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3746312684365781E-3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3000.1</c:v>
                </c:pt>
                <c:pt idx="1">
                  <c:v>2944.6</c:v>
                </c:pt>
                <c:pt idx="2">
                  <c:v>2092.6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E8-4072-9170-6DAD15B4EC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Субсидия преобразованным МО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08256"/>
        <c:axId val="153822336"/>
        <c:axId val="0"/>
      </c:bar3DChart>
      <c:catAx>
        <c:axId val="1538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3822336"/>
        <c:crosses val="autoZero"/>
        <c:auto val="1"/>
        <c:lblAlgn val="ctr"/>
        <c:lblOffset val="100"/>
        <c:noMultiLvlLbl val="0"/>
      </c:catAx>
      <c:valAx>
        <c:axId val="153822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3808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790018.4</c:v>
                </c:pt>
                <c:pt idx="1">
                  <c:v>779855.8</c:v>
                </c:pt>
                <c:pt idx="2">
                  <c:v>689684.4</c:v>
                </c:pt>
                <c:pt idx="3">
                  <c:v>696383.6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F73-4986-BB8E-4FBA3B3FFC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800286.2</c:v>
                </c:pt>
                <c:pt idx="1">
                  <c:v>785983.9</c:v>
                </c:pt>
                <c:pt idx="2">
                  <c:v>689684.4</c:v>
                </c:pt>
                <c:pt idx="3">
                  <c:v>696383.6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73-4986-BB8E-4FBA3B3FF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74016"/>
        <c:axId val="155175552"/>
        <c:axId val="0"/>
      </c:bar3DChart>
      <c:catAx>
        <c:axId val="15517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175552"/>
        <c:crosses val="autoZero"/>
        <c:auto val="1"/>
        <c:lblAlgn val="ctr"/>
        <c:lblOffset val="100"/>
        <c:noMultiLvlLbl val="0"/>
      </c:catAx>
      <c:valAx>
        <c:axId val="155175552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5174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156147</c:v>
                </c:pt>
                <c:pt idx="1">
                  <c:v>223097</c:v>
                </c:pt>
                <c:pt idx="2">
                  <c:v>91587</c:v>
                </c:pt>
                <c:pt idx="3">
                  <c:v>70097</c:v>
                </c:pt>
                <c:pt idx="4">
                  <c:v>238929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Налоговые доходы</a:t>
            </a:r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2893081761006293E-3"/>
                  <c:y val="-2.974508868209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867924528301886E-2"/>
                  <c:y val="-3.03030303030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98.8</c:v>
                </c:pt>
                <c:pt idx="1">
                  <c:v>106.9</c:v>
                </c:pt>
                <c:pt idx="2">
                  <c:v>107.7</c:v>
                </c:pt>
                <c:pt idx="3">
                  <c:v>107.8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22-4035-99AF-341D66310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802368"/>
        <c:axId val="41804160"/>
        <c:axId val="0"/>
      </c:bar3DChart>
      <c:catAx>
        <c:axId val="418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04160"/>
        <c:crosses val="autoZero"/>
        <c:auto val="1"/>
        <c:lblAlgn val="ctr"/>
        <c:lblOffset val="100"/>
        <c:noMultiLvlLbl val="0"/>
      </c:catAx>
      <c:valAx>
        <c:axId val="418041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1802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Неналоговые доходы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49.2</c:v>
                </c:pt>
                <c:pt idx="2">
                  <c:v>49.2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8-435C-A0B5-DB87629B9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437248"/>
        <c:axId val="42455424"/>
        <c:axId val="0"/>
      </c:bar3DChart>
      <c:catAx>
        <c:axId val="4243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455424"/>
        <c:crosses val="autoZero"/>
        <c:auto val="1"/>
        <c:lblAlgn val="ctr"/>
        <c:lblOffset val="100"/>
        <c:noMultiLvlLbl val="0"/>
      </c:catAx>
      <c:valAx>
        <c:axId val="42455424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437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05-4A2F-BB8E-159B5675ED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05-4A2F-BB8E-159B5675ED41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05-4A2F-BB8E-159B5675ED41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05-4A2F-BB8E-159B5675ED41}"/>
              </c:ext>
            </c:extLst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08095168659472"/>
                  <c:y val="3.3901232963717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57773</c:v>
                </c:pt>
                <c:pt idx="1">
                  <c:v>4499</c:v>
                </c:pt>
                <c:pt idx="2">
                  <c:v>5126</c:v>
                </c:pt>
                <c:pt idx="3">
                  <c:v>21171</c:v>
                </c:pt>
                <c:pt idx="4">
                  <c:v>36484</c:v>
                </c:pt>
                <c:pt idx="5" formatCode="#,##0.00">
                  <c:v>14987</c:v>
                </c:pt>
                <c:pt idx="6">
                  <c:v>16107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E05-4A2F-BB8E-159B5675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56.1</c:v>
                </c:pt>
                <c:pt idx="1">
                  <c:v>57.6</c:v>
                </c:pt>
                <c:pt idx="2">
                  <c:v>57.8</c:v>
                </c:pt>
                <c:pt idx="3">
                  <c:v>58</c:v>
                </c:pt>
                <c:pt idx="4">
                  <c:v>58.2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2109184"/>
        <c:axId val="4211097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102.67379679144386</c:v>
                </c:pt>
                <c:pt idx="2">
                  <c:v>100.34722222222221</c:v>
                </c:pt>
                <c:pt idx="3">
                  <c:v>100.34602076124568</c:v>
                </c:pt>
                <c:pt idx="4">
                  <c:v>100.3448275862069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14048"/>
        <c:axId val="42112512"/>
      </c:lineChart>
      <c:catAx>
        <c:axId val="4210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110976"/>
        <c:crosses val="autoZero"/>
        <c:auto val="1"/>
        <c:lblAlgn val="ctr"/>
        <c:lblOffset val="100"/>
        <c:noMultiLvlLbl val="0"/>
      </c:catAx>
      <c:valAx>
        <c:axId val="4211097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42109184"/>
        <c:crosses val="autoZero"/>
        <c:crossBetween val="between"/>
      </c:valAx>
      <c:valAx>
        <c:axId val="42112512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42114048"/>
        <c:crosses val="max"/>
        <c:crossBetween val="between"/>
      </c:valAx>
      <c:catAx>
        <c:axId val="42114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21125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21.2</c:v>
                </c:pt>
                <c:pt idx="1">
                  <c:v>21.1</c:v>
                </c:pt>
                <c:pt idx="2">
                  <c:v>21.2</c:v>
                </c:pt>
                <c:pt idx="3">
                  <c:v>21.2</c:v>
                </c:pt>
                <c:pt idx="4">
                  <c:v>21.2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17748096"/>
        <c:axId val="11774963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99.528301886792462</c:v>
                </c:pt>
                <c:pt idx="2">
                  <c:v>100.47393364928909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65792"/>
        <c:axId val="117751168"/>
      </c:lineChart>
      <c:catAx>
        <c:axId val="11774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7749632"/>
        <c:crosses val="autoZero"/>
        <c:auto val="1"/>
        <c:lblAlgn val="ctr"/>
        <c:lblOffset val="100"/>
        <c:noMultiLvlLbl val="0"/>
      </c:catAx>
      <c:valAx>
        <c:axId val="11774963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17748096"/>
        <c:crosses val="autoZero"/>
        <c:crossBetween val="between"/>
      </c:valAx>
      <c:valAx>
        <c:axId val="11775116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42865792"/>
        <c:crosses val="max"/>
        <c:crossBetween val="between"/>
      </c:valAx>
      <c:catAx>
        <c:axId val="4286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775116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12.3</c:v>
                </c:pt>
                <c:pt idx="1">
                  <c:v>13.8</c:v>
                </c:pt>
                <c:pt idx="2">
                  <c:v>15</c:v>
                </c:pt>
                <c:pt idx="3">
                  <c:v>15.5</c:v>
                </c:pt>
                <c:pt idx="4">
                  <c:v>15.3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42911616"/>
        <c:axId val="4291315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</c:v>
                </c:pt>
                <c:pt idx="1">
                  <c:v>2021 (оценка)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112.19512195121951</c:v>
                </c:pt>
                <c:pt idx="2">
                  <c:v>108.69565217391303</c:v>
                </c:pt>
                <c:pt idx="3">
                  <c:v>103.33333333333334</c:v>
                </c:pt>
                <c:pt idx="4">
                  <c:v>98.709677419354847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28768"/>
        <c:axId val="42927232"/>
      </c:lineChart>
      <c:catAx>
        <c:axId val="4291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913152"/>
        <c:crosses val="autoZero"/>
        <c:auto val="1"/>
        <c:lblAlgn val="ctr"/>
        <c:lblOffset val="100"/>
        <c:noMultiLvlLbl val="0"/>
      </c:catAx>
      <c:valAx>
        <c:axId val="4291315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42911616"/>
        <c:crosses val="autoZero"/>
        <c:crossBetween val="between"/>
      </c:valAx>
      <c:valAx>
        <c:axId val="42927232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42928768"/>
        <c:crosses val="max"/>
        <c:crossBetween val="between"/>
      </c:valAx>
      <c:catAx>
        <c:axId val="4292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29272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0.22951</cdr:x>
      <cdr:y>0.12483</cdr:y>
    </cdr:from>
    <cdr:to>
      <cdr:x>0.39403</cdr:x>
      <cdr:y>0.22194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137369">
          <a:off x="1888757" y="665861"/>
          <a:ext cx="1353912" cy="5179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1,3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0.25439</cdr:x>
      <cdr:y>0</cdr:y>
    </cdr:from>
    <cdr:to>
      <cdr:x>0.33928</cdr:x>
      <cdr:y>0.07153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751CB9B8-196E-43CD-BC2F-22D18A2AB8A8}"/>
            </a:ext>
          </a:extLst>
        </cdr:cNvPr>
        <cdr:cNvCxnSpPr/>
      </cdr:nvCxnSpPr>
      <cdr:spPr>
        <a:xfrm xmlns:a="http://schemas.openxmlformats.org/drawingml/2006/main">
          <a:off x="2209800" y="0"/>
          <a:ext cx="737458" cy="40334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85,2%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84,2%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82,3%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0.02703</cdr:y>
    </cdr:from>
    <cdr:to>
      <cdr:x>0.27192</cdr:x>
      <cdr:y>0.08108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152400"/>
          <a:ext cx="1371558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84,3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89,7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0.27027</cdr:y>
    </cdr:from>
    <cdr:to>
      <cdr:x>0.68421</cdr:x>
      <cdr:y>0.32432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0"/>
          <a:ext cx="1143009" cy="3047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53,4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0.22973</cdr:y>
    </cdr:from>
    <cdr:to>
      <cdr:x>0.91227</cdr:x>
      <cdr:y>0.28378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1295400"/>
          <a:ext cx="1371472" cy="3047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56,8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dirty="0">
              <a:solidFill>
                <a:schemeClr val="tx1"/>
              </a:solidFill>
            </a:rPr>
            <a:t>Структура расходов на </a:t>
          </a:r>
          <a:r>
            <a:rPr lang="ru-RU" sz="2000" dirty="0" smtClean="0">
              <a:solidFill>
                <a:schemeClr val="tx1"/>
              </a:solidFill>
            </a:rPr>
            <a:t>2022 </a:t>
          </a:r>
          <a:r>
            <a:rPr lang="ru-RU" sz="2000" dirty="0" err="1" smtClean="0">
              <a:solidFill>
                <a:schemeClr val="tx1"/>
              </a:solidFill>
            </a:rPr>
            <a:t>год</a:t>
          </a:r>
          <a:r>
            <a:rPr lang="ru-RU" dirty="0" err="1" smtClean="0"/>
            <a:t>ура</a:t>
          </a:r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EB4DC3D3-3D9C-4AEC-9663-8482E8A32398}"/>
            </a:ext>
          </a:extLst>
        </cdr:cNvPr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 </a:t>
          </a:r>
          <a:r>
            <a:rPr lang="ru-RU" sz="1800" b="1" dirty="0" smtClean="0">
              <a:solidFill>
                <a:srgbClr val="0070C0"/>
              </a:solidFill>
            </a:rPr>
            <a:t>6,8%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3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3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2" y="2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2" y="9444282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86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2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87367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188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567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079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595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748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035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31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53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261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693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843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225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8298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159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705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2971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57315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77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96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>
                <a:solidFill>
                  <a:prstClr val="black"/>
                </a:solidFill>
              </a:rPr>
              <a:pPr/>
              <a:t>31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71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43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70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9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1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40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6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4538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6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8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36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52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1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63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29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06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22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98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48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43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831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914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09.12.2021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b="1" dirty="0">
                <a:latin typeface="Times New Roman"/>
                <a:cs typeface="Times New Roman"/>
              </a:rPr>
              <a:t>О бюджете 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/>
                <a:cs typeface="Times New Roman"/>
              </a:rPr>
              <a:t>Красновишерского городского округа на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>2022 </a:t>
            </a:r>
            <a:r>
              <a:rPr lang="ru-RU" altLang="ru-RU" sz="4000" b="1" dirty="0">
                <a:latin typeface="Times New Roman"/>
                <a:cs typeface="Times New Roman"/>
              </a:rPr>
              <a:t>год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/>
            </a:r>
            <a:br>
              <a:rPr lang="ru-RU" altLang="ru-RU" sz="4000" b="1" dirty="0" smtClean="0">
                <a:latin typeface="Times New Roman"/>
                <a:cs typeface="Times New Roman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и на плановый </a:t>
            </a:r>
            <a:r>
              <a:rPr lang="ru-RU" altLang="ru-RU" sz="4000" b="1" dirty="0">
                <a:latin typeface="Times New Roman"/>
                <a:cs typeface="Times New Roman"/>
              </a:rPr>
              <a:t>период </a:t>
            </a:r>
            <a:r>
              <a:rPr lang="ru-RU" altLang="ru-RU" sz="4000" b="1" dirty="0" smtClean="0">
                <a:latin typeface="Times New Roman"/>
                <a:cs typeface="Times New Roman"/>
              </a:rPr>
              <a:t/>
            </a:r>
            <a:br>
              <a:rPr lang="ru-RU" altLang="ru-RU" sz="4000" b="1" dirty="0" smtClean="0">
                <a:latin typeface="Times New Roman"/>
                <a:cs typeface="Times New Roman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2023-2024 </a:t>
            </a:r>
            <a:r>
              <a:rPr lang="ru-RU" altLang="ru-RU" sz="4000" b="1" dirty="0">
                <a:latin typeface="Times New Roman"/>
                <a:cs typeface="Times New Roman"/>
              </a:rPr>
              <a:t>годов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 smtClean="0">
                <a:latin typeface="Times New Roman"/>
                <a:cs typeface="Times New Roman"/>
              </a:rPr>
              <a:t>(второе </a:t>
            </a:r>
            <a:r>
              <a:rPr lang="ru-RU" altLang="ru-RU" sz="4000" b="1" dirty="0">
                <a:latin typeface="Times New Roman"/>
                <a:cs typeface="Times New Roman"/>
              </a:rPr>
              <a:t>чтение)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/>
              <a:t>Динамика доходов бюджета </a:t>
            </a:r>
            <a:br>
              <a:rPr lang="ru-RU" sz="3200" dirty="0"/>
            </a:br>
            <a:r>
              <a:rPr lang="ru-RU" sz="3200" dirty="0"/>
              <a:t>в </a:t>
            </a:r>
            <a:r>
              <a:rPr lang="ru-RU" sz="3200" dirty="0" smtClean="0"/>
              <a:t>2021-2024 </a:t>
            </a:r>
            <a:r>
              <a:rPr lang="ru-RU" sz="3200" dirty="0"/>
              <a:t>годах, млн. руб.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86651132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10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62200" y="2133600"/>
            <a:ext cx="990600" cy="3429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обязательства;</a:t>
            </a:r>
          </a:p>
          <a:p>
            <a:pPr algn="just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</a:p>
          <a:p>
            <a:pPr algn="just"/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индексация: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з/плата работников бюджетной сферы (за исключением работников сфер образования и культуры) с 01.10.2022 на 4 %, 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коммунальные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материальные затраты.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sz="1000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3,8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МРОТ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Доведение средней з/платы работников дополнительного образования и культуры до уровня, утвержденного отраслевыми соглашениями с министерствами – 3 млн. руб.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/>
              <a:t> </a:t>
            </a:r>
            <a:fld id="{20D469E4-6566-4AD8-879C-66F51DC8FB8F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/>
              <a:t>Динамика расходов бюджета в </a:t>
            </a:r>
            <a:r>
              <a:rPr lang="ru-RU" sz="2400" b="1" dirty="0" smtClean="0"/>
              <a:t>2021 </a:t>
            </a:r>
            <a:r>
              <a:rPr lang="ru-RU" sz="2400" b="1" dirty="0"/>
              <a:t>– </a:t>
            </a:r>
            <a:r>
              <a:rPr lang="ru-RU" sz="2400" b="1" dirty="0" smtClean="0"/>
              <a:t>2024 </a:t>
            </a:r>
            <a:r>
              <a:rPr lang="ru-RU" sz="2400" b="1" dirty="0"/>
              <a:t>гг., млн.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625873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53400" y="1676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800,3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6670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786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689,7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696,4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b="1" dirty="0" smtClean="0">
                <a:solidFill>
                  <a:srgbClr val="FF0000"/>
                </a:solidFill>
              </a:rPr>
              <a:t>1,8 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Сценарные условия для формирования бюджета </a:t>
            </a:r>
            <a:r>
              <a:rPr lang="ru-RU" sz="2000" b="1" dirty="0" smtClean="0"/>
              <a:t>Красновишерского городского округа</a:t>
            </a:r>
            <a:endParaRPr lang="ru-RU" sz="20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5187330"/>
              </p:ext>
            </p:extLst>
          </p:nvPr>
        </p:nvGraphicFramePr>
        <p:xfrm>
          <a:off x="533400" y="1600200"/>
          <a:ext cx="4038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0826881"/>
              </p:ext>
            </p:extLst>
          </p:nvPr>
        </p:nvGraphicFramePr>
        <p:xfrm>
          <a:off x="4648200" y="2438400"/>
          <a:ext cx="403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1676400"/>
            <a:ext cx="3276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Индекс-дефлятор </a:t>
            </a:r>
            <a:r>
              <a:rPr lang="ru-RU" sz="1600" b="1" dirty="0">
                <a:solidFill>
                  <a:schemeClr val="tx1"/>
                </a:solidFill>
              </a:rPr>
              <a:t>цен на тепловую и электрическую энергию, 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65"/>
            <a:ext cx="8229600" cy="609600"/>
          </a:xfrm>
        </p:spPr>
        <p:txBody>
          <a:bodyPr/>
          <a:lstStyle/>
          <a:p>
            <a:r>
              <a:rPr lang="ru-RU" sz="2400" b="1" dirty="0">
                <a:solidFill>
                  <a:srgbClr val="268E78"/>
                </a:solidFill>
              </a:rPr>
              <a:t>Структура бюджета на </a:t>
            </a:r>
            <a:r>
              <a:rPr lang="ru-RU" sz="2400" b="1" dirty="0" smtClean="0">
                <a:solidFill>
                  <a:srgbClr val="268E78"/>
                </a:solidFill>
              </a:rPr>
              <a:t>2022 </a:t>
            </a:r>
            <a:r>
              <a:rPr lang="ru-RU" sz="2400" b="1" dirty="0">
                <a:solidFill>
                  <a:srgbClr val="268E78"/>
                </a:solidFill>
              </a:rPr>
              <a:t>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03007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5943600"/>
            <a:ext cx="2133600" cy="476250"/>
          </a:xfrm>
        </p:spPr>
        <p:txBody>
          <a:bodyPr/>
          <a:lstStyle/>
          <a:p>
            <a:fld id="{20D469E4-6566-4AD8-879C-66F51DC8FB8F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образования на </a:t>
            </a:r>
            <a:r>
              <a:rPr lang="ru-RU" dirty="0" smtClean="0"/>
              <a:t>2022-2024 </a:t>
            </a:r>
            <a:r>
              <a:rPr lang="ru-RU" dirty="0"/>
              <a:t>гг.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586188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Дошкольное образование – </a:t>
            </a:r>
            <a:r>
              <a:rPr lang="ru-RU" sz="2400" dirty="0" smtClean="0"/>
              <a:t>96,2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Общее образование – </a:t>
            </a:r>
            <a:r>
              <a:rPr lang="ru-RU" sz="2400" dirty="0" smtClean="0"/>
              <a:t>187,7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Дополнительное образование – </a:t>
            </a:r>
            <a:r>
              <a:rPr lang="ru-RU" sz="2400" dirty="0" smtClean="0"/>
              <a:t>42,8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Прочие </a:t>
            </a:r>
            <a:r>
              <a:rPr lang="ru-RU" sz="2400" dirty="0"/>
              <a:t>расходы – </a:t>
            </a:r>
            <a:r>
              <a:rPr lang="ru-RU" sz="2400" dirty="0" smtClean="0"/>
              <a:t>36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/>
              <a:t>МП «Развитие культуры на </a:t>
            </a:r>
            <a:r>
              <a:rPr lang="ru-RU" sz="3600" dirty="0" smtClean="0"/>
              <a:t>2022-2024 </a:t>
            </a:r>
            <a:r>
              <a:rPr lang="ru-RU" sz="3600" dirty="0"/>
              <a:t>гг.»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80551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Организация культурно-досуговой деятельности – </a:t>
            </a:r>
            <a:r>
              <a:rPr lang="ru-RU" sz="2400" dirty="0" smtClean="0"/>
              <a:t>12,1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Библиотечное обслуживание – </a:t>
            </a:r>
            <a:r>
              <a:rPr lang="ru-RU" sz="2400" dirty="0" smtClean="0"/>
              <a:t>14,7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Музейное обслуживание – </a:t>
            </a:r>
            <a:r>
              <a:rPr lang="ru-RU" sz="2400" dirty="0" smtClean="0"/>
              <a:t>2,6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Мероприятия </a:t>
            </a:r>
            <a:r>
              <a:rPr lang="ru-RU" sz="2400" dirty="0"/>
              <a:t>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    </a:t>
            </a:r>
            <a:r>
              <a:rPr lang="ru-RU" sz="2400" dirty="0" smtClean="0"/>
              <a:t>1,1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МП «Семья и дети Вишеры»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294693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Предоставление социальной поддержки семьям, имеющим детей – </a:t>
            </a:r>
            <a:r>
              <a:rPr lang="ru-RU" sz="2400" dirty="0" smtClean="0"/>
              <a:t>13,2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Организация отдыха, оздоровления и занятости детей в каникулярное время – </a:t>
            </a:r>
            <a:r>
              <a:rPr lang="ru-RU" sz="2400" dirty="0" smtClean="0"/>
              <a:t>5,3 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</a:t>
            </a:r>
            <a:r>
              <a:rPr lang="ru-RU" sz="2800" dirty="0" smtClean="0"/>
              <a:t>гражданской обороны и пожарной безопасности населения </a:t>
            </a:r>
            <a:r>
              <a:rPr lang="ru-RU" sz="2800" dirty="0"/>
              <a:t>Красновишерского ГО»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4909067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5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Содержание единой дежурной диспетчерской службы – </a:t>
            </a:r>
            <a:r>
              <a:rPr lang="ru-RU" sz="2400" dirty="0" smtClean="0"/>
              <a:t>6,5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Содержание пожарных подразделений – </a:t>
            </a:r>
            <a:r>
              <a:rPr lang="ru-RU" sz="2400" dirty="0" smtClean="0"/>
              <a:t>4,1 </a:t>
            </a:r>
            <a:r>
              <a:rPr lang="ru-RU" sz="2400" dirty="0" smtClean="0"/>
              <a:t>млн. руб.</a:t>
            </a:r>
          </a:p>
          <a:p>
            <a:r>
              <a:rPr lang="ru-RU" sz="2400" dirty="0" smtClean="0"/>
              <a:t>Устройство местной автоматизированной системы оповещения – 0,4 млн. руб.</a:t>
            </a:r>
            <a:endParaRPr lang="ru-RU" sz="2400" dirty="0"/>
          </a:p>
          <a:p>
            <a:r>
              <a:rPr lang="ru-RU" sz="2400" dirty="0" smtClean="0"/>
              <a:t>Содержание источников противопожарного водоснабжения – 0,4  </a:t>
            </a:r>
            <a:r>
              <a:rPr lang="ru-RU" sz="2400" dirty="0"/>
              <a:t>млн. </a:t>
            </a:r>
            <a:r>
              <a:rPr lang="ru-RU" sz="2400" dirty="0" smtClean="0"/>
              <a:t>руб.</a:t>
            </a:r>
          </a:p>
          <a:p>
            <a:r>
              <a:rPr lang="ru-RU" sz="2400" dirty="0" smtClean="0"/>
              <a:t>Создание аварийной спасательной службы -0,2 млн. руб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/>
                <a:cs typeface="Times New Roman"/>
              </a:rPr>
              <a:t>2020-2021 </a:t>
            </a:r>
            <a:r>
              <a:rPr lang="ru-RU" altLang="ru-RU" sz="3200" b="1" dirty="0">
                <a:latin typeface="Times New Roman"/>
                <a:cs typeface="Times New Roman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</a:rPr>
              <a:t>Исполнение с 01.01.2020 единого бюджета Красновишерского городского округа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Сохранение сбалансированности бюджета и его социальной направленности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Обеспечение расходных обязательств без привлечения кредитных ресурсов, при отсутствии муниципального долга, просроченной кредиторской задолженности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Централизация функций бухгалтерского учета, части процедур в сфере закупок</a:t>
            </a:r>
          </a:p>
          <a:p>
            <a:pPr algn="just"/>
            <a:r>
              <a:rPr lang="ru-RU" altLang="ru-RU" sz="2800" dirty="0">
                <a:latin typeface="Times New Roman" pitchFamily="18" charset="0"/>
              </a:rPr>
              <a:t>Исполнение условий соглашения с Министерством финансов Пермского края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«Экономическое развитие»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2779731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Финансовая поддержка СМП – 250 тыс. руб.</a:t>
            </a:r>
          </a:p>
          <a:p>
            <a:r>
              <a:rPr lang="ru-RU" sz="2400" dirty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транспортной системы»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0915828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Средства дорожного фонда – </a:t>
            </a:r>
            <a:r>
              <a:rPr lang="ru-RU" sz="2400" dirty="0" smtClean="0"/>
              <a:t>89,7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Оказание услуг по перевозке пассажиров – </a:t>
            </a:r>
            <a:r>
              <a:rPr lang="ru-RU" sz="2400" dirty="0" smtClean="0"/>
              <a:t>10 </a:t>
            </a:r>
            <a:r>
              <a:rPr lang="ru-RU" sz="2400" dirty="0"/>
              <a:t>млн. руб. 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06676448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Перечень дорог, планируемых к ремонту в </a:t>
            </a:r>
            <a:r>
              <a:rPr lang="ru-RU" sz="2800" b="1" dirty="0" smtClean="0"/>
              <a:t>2022 </a:t>
            </a:r>
            <a:r>
              <a:rPr lang="ru-RU" sz="2800" b="1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909374"/>
              </p:ext>
            </p:extLst>
          </p:nvPr>
        </p:nvGraphicFramePr>
        <p:xfrm>
          <a:off x="277957" y="1295400"/>
          <a:ext cx="8382000" cy="3575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1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дорог в г. </a:t>
                      </a:r>
                      <a:r>
                        <a:rPr lang="ru-RU" sz="2000" dirty="0" smtClean="0">
                          <a:effectLst/>
                        </a:rPr>
                        <a:t>Красновишерске (ул. Школьная, Соликамское шоссе, ул. Победы, перекресток ул. Спортивная и Советская)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6 900,7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28 792,8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9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Выполнение инженерных изысканий</a:t>
                      </a:r>
                      <a:r>
                        <a:rPr lang="ru-RU" sz="2000" baseline="0" dirty="0" smtClean="0">
                          <a:effectLst/>
                        </a:rPr>
                        <a:t> и разработка проектной документации на реконструкцию моста через р. </a:t>
                      </a:r>
                      <a:r>
                        <a:rPr lang="ru-RU" sz="2000" baseline="0" dirty="0" err="1" smtClean="0">
                          <a:effectLst/>
                        </a:rPr>
                        <a:t>Шудья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5 968,1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жильем отдельных категорий граждан»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3307189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Обеспечение жильем:</a:t>
            </a:r>
          </a:p>
          <a:p>
            <a:r>
              <a:rPr lang="ru-RU" sz="2400" dirty="0"/>
              <a:t> детей-сирот – </a:t>
            </a:r>
            <a:r>
              <a:rPr lang="ru-RU" sz="2400" dirty="0" smtClean="0"/>
              <a:t>3,3 </a:t>
            </a:r>
            <a:r>
              <a:rPr lang="ru-RU" sz="2400" dirty="0"/>
              <a:t>млн. руб.</a:t>
            </a:r>
          </a:p>
          <a:p>
            <a:r>
              <a:rPr lang="ru-RU" sz="2400" dirty="0" smtClean="0"/>
              <a:t>реабилитированных </a:t>
            </a:r>
            <a:r>
              <a:rPr lang="ru-RU" sz="2400" dirty="0"/>
              <a:t>лиц </a:t>
            </a:r>
            <a:r>
              <a:rPr lang="ru-RU" sz="2400" dirty="0" smtClean="0"/>
              <a:t>и инвалидов – 4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жилищно-коммунальной инфраструктуры»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988221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/>
              <a:t>Подпрограмма «Обеспечение безопасности и комфортности проживания граждан» – </a:t>
            </a:r>
            <a:r>
              <a:rPr lang="ru-RU" sz="2400" dirty="0" smtClean="0"/>
              <a:t>70,7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Подпрограмма «Развитие коммунальной инфраструктуры» – </a:t>
            </a:r>
            <a:r>
              <a:rPr lang="ru-RU" sz="2400" dirty="0" smtClean="0"/>
              <a:t>34,9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i="1" dirty="0" smtClean="0"/>
              <a:t>в 2022 г. завершается проект по переселению граждан из аварийного жилфонда</a:t>
            </a:r>
          </a:p>
          <a:p>
            <a:pPr marL="0" indent="0">
              <a:buNone/>
            </a:pPr>
            <a:r>
              <a:rPr lang="ru-RU" sz="2400" i="1" dirty="0" smtClean="0"/>
              <a:t>В 2023 г. предусмотрено 26,5 млн. на разработку ПСД по строительству (реконструкции) объектов питьевого водоснабжения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>
            <a:noAutofit/>
          </a:bodyPr>
          <a:lstStyle/>
          <a:p>
            <a:r>
              <a:rPr lang="ru-RU" sz="2800" b="1" dirty="0"/>
              <a:t>Подпрограмма «Обеспечение безопасности и комфортности проживания граждан»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610600" cy="51355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u="sng" dirty="0"/>
              <a:t>На </a:t>
            </a:r>
            <a:r>
              <a:rPr lang="ru-RU" u="sng" dirty="0" smtClean="0"/>
              <a:t>2022 год:     </a:t>
            </a:r>
          </a:p>
          <a:p>
            <a:r>
              <a:rPr lang="ru-RU" dirty="0"/>
              <a:t>Обеспечение устойчивого сокращения непригодного для проживания жилищного фонда – 40,9 млн.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Переселение граждан из п. Волынка – </a:t>
            </a:r>
            <a:r>
              <a:rPr lang="ru-RU" dirty="0" smtClean="0"/>
              <a:t>19,8 </a:t>
            </a:r>
            <a:r>
              <a:rPr lang="ru-RU" dirty="0" smtClean="0"/>
              <a:t>млн.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муниципального жилфонда (по решениям судов) – 1 млн. руб.</a:t>
            </a:r>
            <a:endParaRPr lang="ru-RU" dirty="0"/>
          </a:p>
          <a:p>
            <a:r>
              <a:rPr lang="ru-RU" dirty="0" smtClean="0"/>
              <a:t>Капитальный ремонт жилфонда – 2,3 млн. руб.</a:t>
            </a:r>
          </a:p>
          <a:p>
            <a:r>
              <a:rPr lang="ru-RU" dirty="0" smtClean="0"/>
              <a:t>Содержание МКУ «Красновишерская УК» - </a:t>
            </a:r>
            <a:r>
              <a:rPr lang="ru-RU" dirty="0" smtClean="0"/>
              <a:t>4 </a:t>
            </a:r>
            <a:r>
              <a:rPr lang="ru-RU" dirty="0" smtClean="0"/>
              <a:t>млн. руб.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взносов на капитальный ремонт муниципального жилфонда – 1,8 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/>
              <a:t>Подпрограмма «Развитие коммунальной инфраструктуры»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800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котельных в сельских территориях – </a:t>
            </a:r>
            <a:r>
              <a:rPr lang="ru-RU" sz="2000" dirty="0" smtClean="0"/>
              <a:t>7,1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водонапорных башен и водопроводных сетей – </a:t>
            </a:r>
            <a:r>
              <a:rPr lang="ru-RU" sz="2000" dirty="0" smtClean="0"/>
              <a:t>2,9 млн</a:t>
            </a:r>
            <a:r>
              <a:rPr lang="ru-RU" sz="2000" dirty="0"/>
              <a:t>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дизельной станции в пос. Велс – </a:t>
            </a:r>
            <a:r>
              <a:rPr lang="ru-RU" sz="2000" dirty="0" smtClean="0"/>
              <a:t>8,1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МКУ «Красновишерское ЖКХ» </a:t>
            </a:r>
            <a:r>
              <a:rPr lang="ru-RU" sz="2000" dirty="0"/>
              <a:t>- </a:t>
            </a:r>
            <a:r>
              <a:rPr lang="ru-RU" sz="2000" dirty="0" smtClean="0"/>
              <a:t>8 </a:t>
            </a:r>
            <a:r>
              <a:rPr lang="ru-RU" sz="2000" dirty="0"/>
              <a:t>млн. руб</a:t>
            </a:r>
            <a:r>
              <a:rPr lang="ru-RU" sz="20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Приобретение коммунальной техники – 4,9 млн. руб.</a:t>
            </a:r>
            <a:endParaRPr lang="ru-RU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Создание материальных ресурсов для предупреждения и ликвидации ЧС – 0,3 млн. руб.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/>
              <a:t>МП «Благоустройство и формирование комфортной городской среды»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320638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/>
              <a:t>Реализация мероприятий проекта «Формирование комфортной городской среды» – </a:t>
            </a:r>
            <a:r>
              <a:rPr lang="ru-RU" sz="2400" dirty="0" smtClean="0"/>
              <a:t>10,2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Санитарное содержание и благоустройство территории округа – </a:t>
            </a:r>
            <a:r>
              <a:rPr lang="ru-RU" sz="2400" dirty="0" smtClean="0"/>
              <a:t>9,5 </a:t>
            </a:r>
            <a:r>
              <a:rPr lang="ru-RU" sz="2400" dirty="0"/>
              <a:t>млн. руб</a:t>
            </a:r>
            <a:r>
              <a:rPr lang="ru-RU" sz="2400" dirty="0" smtClean="0"/>
              <a:t>., в том числе ликвидация </a:t>
            </a:r>
            <a:r>
              <a:rPr lang="ru-RU" sz="2400" dirty="0"/>
              <a:t>свалок – 1,9 млн. руб.</a:t>
            </a:r>
            <a:r>
              <a:rPr lang="ru-RU" sz="2000" dirty="0"/>
              <a:t> </a:t>
            </a:r>
            <a:endParaRPr lang="ru-RU" sz="2400" dirty="0"/>
          </a:p>
          <a:p>
            <a:r>
              <a:rPr lang="ru-RU" sz="2400" dirty="0"/>
              <a:t>Организация уличного освещения – </a:t>
            </a:r>
            <a:r>
              <a:rPr lang="ru-RU" sz="2400" dirty="0" smtClean="0"/>
              <a:t>6,8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Благоустройство сельских территорий – </a:t>
            </a:r>
            <a:r>
              <a:rPr lang="ru-RU" sz="2400" dirty="0" smtClean="0"/>
              <a:t>0,3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Мероприятия экологической направленности – 0,2 млн. руб.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8507454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9396909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/>
              <a:t>Доходы бюджета в </a:t>
            </a:r>
            <a:r>
              <a:rPr lang="ru-RU" sz="3200" dirty="0" smtClean="0"/>
              <a:t>2021-2022 </a:t>
            </a:r>
            <a:r>
              <a:rPr lang="ru-RU" sz="3200" dirty="0"/>
              <a:t>гг.(млн.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171734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tx1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2021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790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2022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779,9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Темп роста – </a:t>
            </a:r>
            <a:r>
              <a:rPr lang="ru-RU" sz="2000" i="1" dirty="0" smtClean="0">
                <a:solidFill>
                  <a:srgbClr val="FF0000"/>
                </a:solidFill>
              </a:rPr>
              <a:t>98,7 </a:t>
            </a:r>
            <a:r>
              <a:rPr lang="ru-RU" sz="2000" i="1" dirty="0" smtClean="0">
                <a:solidFill>
                  <a:srgbClr val="FF0000"/>
                </a:solidFill>
              </a:rPr>
              <a:t>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/>
              <a:t>Субсидии на реализацию ПРП и инвестиционных проектов, тыс. руб.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72402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>
                <a:solidFill>
                  <a:srgbClr val="000000"/>
                </a:solidFill>
              </a:rPr>
              <a:pPr/>
              <a:t>31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/>
                <a:cs typeface="Times New Roman"/>
              </a:rPr>
              <a:t>2022-2024 </a:t>
            </a:r>
            <a:r>
              <a:rPr lang="ru-RU" altLang="ru-RU" sz="3200" b="1" dirty="0">
                <a:latin typeface="Times New Roman"/>
                <a:cs typeface="Times New Roman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обеспечение сбалансированности бюджета округа и его устойчивости на всем периоде планирования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выполнение «майских» указов Президента РФ, повышение эффективности оказания муниципальных </a:t>
            </a:r>
            <a:r>
              <a:rPr lang="ru-RU" altLang="ru-RU" sz="2000" dirty="0" smtClean="0">
                <a:latin typeface="Times New Roman" pitchFamily="18" charset="0"/>
              </a:rPr>
              <a:t>услуг;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развитие и совершенствование внутреннего муниципального финансового контроля, контроля в сфере закупок, как инструментов повышения эффективности бюджетных расходов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планирование финансовых ресурсов в соответствии с целями и задачами муниципальных программ, дальнейшее развитие программно-целевых принципов планирования и управления</a:t>
            </a:r>
            <a:r>
              <a:rPr lang="ru-RU" altLang="ru-RU" sz="2000" dirty="0" smtClean="0">
                <a:latin typeface="Times New Roman" pitchFamily="18" charset="0"/>
              </a:rPr>
              <a:t>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выполнение условий Соглашения с Министерством финансов Пермского </a:t>
            </a:r>
            <a:r>
              <a:rPr lang="ru-RU" altLang="ru-RU" sz="2000" dirty="0" smtClean="0">
                <a:latin typeface="Times New Roman" pitchFamily="18" charset="0"/>
              </a:rPr>
              <a:t>края;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ru-RU" altLang="ru-RU" sz="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>
                <a:latin typeface="Times New Roman" pitchFamily="18" charset="0"/>
              </a:rPr>
              <a:t>проведение мероприятий по сокращению задолженности с целью повышения устойчивости </a:t>
            </a:r>
            <a:r>
              <a:rPr lang="ru-RU" altLang="ru-RU" sz="2000" dirty="0" smtClean="0">
                <a:latin typeface="Times New Roman" pitchFamily="18" charset="0"/>
              </a:rPr>
              <a:t>бюджета</a:t>
            </a:r>
            <a:endParaRPr lang="ru-RU" alt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04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/>
              <a:t>Основные характеристики бюджета на </a:t>
            </a:r>
            <a:r>
              <a:rPr lang="ru-RU" sz="2400" b="1" dirty="0" smtClean="0"/>
              <a:t>2022-2024 </a:t>
            </a:r>
            <a:r>
              <a:rPr lang="ru-RU" sz="2400" b="1" dirty="0"/>
              <a:t>гг. (тыс.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99137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32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29888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08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96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Дефицит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10 267,8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6 128,1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/>
              <a:t>Структура доходов бюджета </a:t>
            </a:r>
            <a:br>
              <a:rPr lang="ru-RU" sz="2400" b="1" dirty="0"/>
            </a:br>
            <a:r>
              <a:rPr lang="ru-RU" sz="2400" b="1" dirty="0"/>
              <a:t>Красновишерского городского округа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2021 </a:t>
            </a:r>
            <a:r>
              <a:rPr lang="ru-RU" dirty="0"/>
              <a:t>(первонач.)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7011233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2022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34640740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11479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 dirty="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89972915"/>
              </p:ext>
            </p:extLst>
          </p:nvPr>
        </p:nvGraphicFramePr>
        <p:xfrm>
          <a:off x="457200" y="990601"/>
          <a:ext cx="8153400" cy="5213165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Динамика налоговых и неналоговых доходов, </a:t>
            </a:r>
            <a:br>
              <a:rPr lang="ru-RU" sz="3200" dirty="0"/>
            </a:br>
            <a:r>
              <a:rPr lang="ru-RU" sz="3200" dirty="0"/>
              <a:t>млн.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126657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4880654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/>
              <a:t>Структура собственных доходов бюджета </a:t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2022 </a:t>
            </a:r>
            <a:r>
              <a:rPr lang="ru-RU" sz="2800" dirty="0"/>
              <a:t>год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63991224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902566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797767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2022 </a:t>
            </a:r>
            <a:r>
              <a:rPr lang="ru-RU" sz="2400" dirty="0"/>
              <a:t>– </a:t>
            </a:r>
            <a:r>
              <a:rPr lang="ru-RU" sz="2400" dirty="0" smtClean="0"/>
              <a:t>2024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215135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10493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2022 </a:t>
            </a:r>
            <a:r>
              <a:rPr lang="ru-RU" sz="2400" dirty="0"/>
              <a:t>– </a:t>
            </a:r>
            <a:r>
              <a:rPr lang="ru-RU" sz="2400" dirty="0" smtClean="0"/>
              <a:t>2024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37013</TotalTime>
  <Words>1457</Words>
  <Application>Microsoft Office PowerPoint</Application>
  <PresentationFormat>Экран (4:3)</PresentationFormat>
  <Paragraphs>352</Paragraphs>
  <Slides>32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Оформление по умолчанию</vt:lpstr>
      <vt:lpstr>Тема Office</vt:lpstr>
      <vt:lpstr>1_Оформление по умолчанию</vt:lpstr>
      <vt:lpstr>О бюджете  Красновишерского городского округа на 2022 год  и на плановый период  2023-2024 годов  (второе чтение)</vt:lpstr>
      <vt:lpstr>    Основные итоги бюджетной политики за 2020-2021 годы:</vt:lpstr>
      <vt:lpstr>Доходы бюджета в 2021-2022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2022 год</vt:lpstr>
      <vt:lpstr>Презентация PowerPoint</vt:lpstr>
      <vt:lpstr>Презентация PowerPoint</vt:lpstr>
      <vt:lpstr>Динамика доходов бюджета  в 2021-2024 годах, млн. руб.</vt:lpstr>
      <vt:lpstr>Основные подходы к формированию расходов бюджета на 2022-2024 годы</vt:lpstr>
      <vt:lpstr>Особенности формирования расходов</vt:lpstr>
      <vt:lpstr>Динамика расходов бюджета в 2021 – 2024 гг., млн. руб.</vt:lpstr>
      <vt:lpstr>Сценарные условия для формирования бюджета Красновишерского городского округа</vt:lpstr>
      <vt:lpstr>Структура бюджета на 2022 год</vt:lpstr>
      <vt:lpstr>Развитие образования на 2022-2024 гг.</vt:lpstr>
      <vt:lpstr>МП «Развитие культуры на 2022-2024 гг.»</vt:lpstr>
      <vt:lpstr>МП «Семья и дети Вишеры»</vt:lpstr>
      <vt:lpstr>МП «Обеспечение гражданской обороны и пожарной безопасности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2022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    Основные задачи бюджетной политики на 2022-2024 годы:</vt:lpstr>
      <vt:lpstr>Основные характеристики бюджета на 2022-2024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1312</cp:revision>
  <cp:lastPrinted>2021-11-12T09:50:48Z</cp:lastPrinted>
  <dcterms:created xsi:type="dcterms:W3CDTF">1601-01-01T00:00:00Z</dcterms:created>
  <dcterms:modified xsi:type="dcterms:W3CDTF">2021-12-09T11:46:01Z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