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notesSlides/notesSlide18.xml" ContentType="application/vnd.openxmlformats-officedocument.presentationml.notesSlide+xml"/>
  <Override PartName="/ppt/charts/chart16.xml" ContentType="application/vnd.openxmlformats-officedocument.drawingml.chart+xml"/>
  <Override PartName="/ppt/notesSlides/notesSlide19.xml" ContentType="application/vnd.openxmlformats-officedocument.presentationml.notesSlide+xml"/>
  <Override PartName="/ppt/charts/chart17.xml" ContentType="application/vnd.openxmlformats-officedocument.drawingml.chart+xml"/>
  <Override PartName="/ppt/notesSlides/notesSlide20.xml" ContentType="application/vnd.openxmlformats-officedocument.presentationml.notesSlide+xml"/>
  <Override PartName="/ppt/charts/chart18.xml" ContentType="application/vnd.openxmlformats-officedocument.drawingml.chart+xml"/>
  <Override PartName="/ppt/notesSlides/notesSlide21.xml" ContentType="application/vnd.openxmlformats-officedocument.presentationml.notesSlide+xml"/>
  <Override PartName="/ppt/charts/chart19.xml" ContentType="application/vnd.openxmlformats-officedocument.drawingml.chart+xml"/>
  <Override PartName="/ppt/notesSlides/notesSlide22.xml" ContentType="application/vnd.openxmlformats-officedocument.presentationml.notesSlide+xml"/>
  <Override PartName="/ppt/charts/chart20.xml" ContentType="application/vnd.openxmlformats-officedocument.drawingml.chart+xml"/>
  <Override PartName="/ppt/notesSlides/notesSlide23.xml" ContentType="application/vnd.openxmlformats-officedocument.presentationml.notesSlide+xml"/>
  <Override PartName="/ppt/charts/chart21.xml" ContentType="application/vnd.openxmlformats-officedocument.drawingml.chart+xml"/>
  <Override PartName="/ppt/drawings/drawing3.xml" ContentType="application/vnd.openxmlformats-officedocument.drawingml.chartshape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22.xml" ContentType="application/vnd.openxmlformats-officedocument.drawingml.chart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24.xml" ContentType="application/vnd.openxmlformats-officedocument.drawingml.chart+xml"/>
  <Override PartName="/ppt/notesSlides/notesSlide31.xml" ContentType="application/vnd.openxmlformats-officedocument.presentationml.notesSlide+xml"/>
  <Override PartName="/ppt/charts/chart25.xml" ContentType="application/vnd.openxmlformats-officedocument.drawingml.chart+xml"/>
  <Override PartName="/ppt/drawings/drawing4.xml" ContentType="application/vnd.openxmlformats-officedocument.drawingml.chartshapes+xml"/>
  <Override PartName="/ppt/charts/chart26.xml" ContentType="application/vnd.openxmlformats-officedocument.drawingml.chart+xml"/>
  <Override PartName="/ppt/drawings/drawing5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27.xml" ContentType="application/vnd.openxmlformats-officedocument.drawingml.chart+xml"/>
  <Override PartName="/ppt/notesSlides/notesSlide33.xml" ContentType="application/vnd.openxmlformats-officedocument.presentationml.notesSlide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75" r:id="rId3"/>
  </p:sldMasterIdLst>
  <p:notesMasterIdLst>
    <p:notesMasterId r:id="rId37"/>
  </p:notesMasterIdLst>
  <p:handoutMasterIdLst>
    <p:handoutMasterId r:id="rId38"/>
  </p:handoutMasterIdLst>
  <p:sldIdLst>
    <p:sldId id="326" r:id="rId4"/>
    <p:sldId id="310" r:id="rId5"/>
    <p:sldId id="307" r:id="rId6"/>
    <p:sldId id="398" r:id="rId7"/>
    <p:sldId id="391" r:id="rId8"/>
    <p:sldId id="311" r:id="rId9"/>
    <p:sldId id="417" r:id="rId10"/>
    <p:sldId id="392" r:id="rId11"/>
    <p:sldId id="373" r:id="rId12"/>
    <p:sldId id="397" r:id="rId13"/>
    <p:sldId id="376" r:id="rId14"/>
    <p:sldId id="388" r:id="rId15"/>
    <p:sldId id="387" r:id="rId16"/>
    <p:sldId id="378" r:id="rId17"/>
    <p:sldId id="325" r:id="rId18"/>
    <p:sldId id="379" r:id="rId19"/>
    <p:sldId id="399" r:id="rId20"/>
    <p:sldId id="400" r:id="rId21"/>
    <p:sldId id="401" r:id="rId22"/>
    <p:sldId id="402" r:id="rId23"/>
    <p:sldId id="408" r:id="rId24"/>
    <p:sldId id="409" r:id="rId25"/>
    <p:sldId id="380" r:id="rId26"/>
    <p:sldId id="410" r:id="rId27"/>
    <p:sldId id="411" r:id="rId28"/>
    <p:sldId id="412" r:id="rId29"/>
    <p:sldId id="413" r:id="rId30"/>
    <p:sldId id="414" r:id="rId31"/>
    <p:sldId id="415" r:id="rId32"/>
    <p:sldId id="416" r:id="rId33"/>
    <p:sldId id="382" r:id="rId34"/>
    <p:sldId id="389" r:id="rId35"/>
    <p:sldId id="386" r:id="rId3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99FF"/>
    <a:srgbClr val="268E78"/>
    <a:srgbClr val="FFDE75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0DBCB0-398B-4DAA-8A95-B2EB4E00C238}" v="130" dt="2020-11-07T03:31:56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2" autoAdjust="0"/>
    <p:restoredTop sz="90743" autoAdjust="0"/>
  </p:normalViewPr>
  <p:slideViewPr>
    <p:cSldViewPr>
      <p:cViewPr>
        <p:scale>
          <a:sx n="113" d="100"/>
          <a:sy n="113" d="100"/>
        </p:scale>
        <p:origin x="-158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9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45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-adm@mail.ru" userId="GKFNqQFQyiq06EYCFZcvSrsyq4T6dNo59ZlIhJYf5B4=" providerId="None" clId="Web-{610DBCB0-398B-4DAA-8A95-B2EB4E00C238}"/>
    <pc:docChg chg="delSld modSld">
      <pc:chgData name="lis-adm@mail.ru" userId="GKFNqQFQyiq06EYCFZcvSrsyq4T6dNo59ZlIhJYf5B4=" providerId="None" clId="Web-{610DBCB0-398B-4DAA-8A95-B2EB4E00C238}" dt="2020-11-07T03:31:54.079" v="128" actId="20577"/>
      <pc:docMkLst>
        <pc:docMk/>
      </pc:docMkLst>
      <pc:sldChg chg="modSp">
        <pc:chgData name="lis-adm@mail.ru" userId="GKFNqQFQyiq06EYCFZcvSrsyq4T6dNo59ZlIhJYf5B4=" providerId="None" clId="Web-{610DBCB0-398B-4DAA-8A95-B2EB4E00C238}" dt="2020-11-07T03:29:25.417" v="86" actId="20577"/>
        <pc:sldMkLst>
          <pc:docMk/>
          <pc:sldMk cId="0" sldId="307"/>
        </pc:sldMkLst>
        <pc:spChg chg="mod">
          <ac:chgData name="lis-adm@mail.ru" userId="GKFNqQFQyiq06EYCFZcvSrsyq4T6dNo59ZlIhJYf5B4=" providerId="None" clId="Web-{610DBCB0-398B-4DAA-8A95-B2EB4E00C238}" dt="2020-11-07T03:29:25.417" v="86" actId="20577"/>
          <ac:spMkLst>
            <pc:docMk/>
            <pc:sldMk cId="0" sldId="307"/>
            <ac:spMk id="122882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30:42.686" v="125" actId="20577"/>
        <pc:sldMkLst>
          <pc:docMk/>
          <pc:sldMk cId="0" sldId="310"/>
        </pc:sldMkLst>
        <pc:spChg chg="mod">
          <ac:chgData name="lis-adm@mail.ru" userId="GKFNqQFQyiq06EYCFZcvSrsyq4T6dNo59ZlIhJYf5B4=" providerId="None" clId="Web-{610DBCB0-398B-4DAA-8A95-B2EB4E00C238}" dt="2020-11-07T03:25:39.685" v="8" actId="20577"/>
          <ac:spMkLst>
            <pc:docMk/>
            <pc:sldMk cId="0" sldId="310"/>
            <ac:spMk id="141314" creationId="{00000000-0000-0000-0000-000000000000}"/>
          </ac:spMkLst>
        </pc:spChg>
        <pc:spChg chg="mod">
          <ac:chgData name="lis-adm@mail.ru" userId="GKFNqQFQyiq06EYCFZcvSrsyq4T6dNo59ZlIhJYf5B4=" providerId="None" clId="Web-{610DBCB0-398B-4DAA-8A95-B2EB4E00C238}" dt="2020-11-07T03:30:42.686" v="125" actId="20577"/>
          <ac:spMkLst>
            <pc:docMk/>
            <pc:sldMk cId="0" sldId="310"/>
            <ac:spMk id="141315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23:34.876" v="5" actId="20577"/>
        <pc:sldMkLst>
          <pc:docMk/>
          <pc:sldMk cId="0" sldId="326"/>
        </pc:sldMkLst>
        <pc:spChg chg="mod">
          <ac:chgData name="lis-adm@mail.ru" userId="GKFNqQFQyiq06EYCFZcvSrsyq4T6dNo59ZlIhJYf5B4=" providerId="None" clId="Web-{610DBCB0-398B-4DAA-8A95-B2EB4E00C238}" dt="2020-11-07T03:23:34.876" v="5" actId="20577"/>
          <ac:spMkLst>
            <pc:docMk/>
            <pc:sldMk cId="0" sldId="326"/>
            <ac:spMk id="163842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31:54.079" v="128" actId="20577"/>
        <pc:sldMkLst>
          <pc:docMk/>
          <pc:sldMk cId="1693096463" sldId="398"/>
        </pc:sldMkLst>
        <pc:spChg chg="mod">
          <ac:chgData name="lis-adm@mail.ru" userId="GKFNqQFQyiq06EYCFZcvSrsyq4T6dNo59ZlIhJYf5B4=" providerId="None" clId="Web-{610DBCB0-398B-4DAA-8A95-B2EB4E00C238}" dt="2020-11-07T03:31:54.079" v="128" actId="20577"/>
          <ac:spMkLst>
            <pc:docMk/>
            <pc:sldMk cId="1693096463" sldId="398"/>
            <ac:spMk id="2" creationId="{00000000-0000-0000-0000-000000000000}"/>
          </ac:spMkLst>
        </pc:spChg>
      </pc:sldChg>
      <pc:sldChg chg="del">
        <pc:chgData name="lis-adm@mail.ru" userId="GKFNqQFQyiq06EYCFZcvSrsyq4T6dNo59ZlIhJYf5B4=" providerId="None" clId="Web-{610DBCB0-398B-4DAA-8A95-B2EB4E00C238}" dt="2020-11-07T03:31:33.312" v="126"/>
        <pc:sldMkLst>
          <pc:docMk/>
          <pc:sldMk cId="2579935676" sldId="40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113</c:v>
                </c:pt>
                <c:pt idx="1">
                  <c:v>219.5</c:v>
                </c:pt>
                <c:pt idx="2">
                  <c:v>230.3</c:v>
                </c:pt>
                <c:pt idx="3">
                  <c:v>87.7</c:v>
                </c:pt>
                <c:pt idx="4">
                  <c:v>139.5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87-4F45-842A-D780F9F2B6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6516516516516516E-2"/>
                  <c:y val="-6.8075117370891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A87-4F45-842A-D780F9F2B6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015015015015015E-2"/>
                  <c:y val="-1.173708920187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A87-4F45-842A-D780F9F2B6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58.6</c:v>
                </c:pt>
                <c:pt idx="1">
                  <c:v>193.9</c:v>
                </c:pt>
                <c:pt idx="2">
                  <c:v>218.7</c:v>
                </c:pt>
                <c:pt idx="3">
                  <c:v>100.5</c:v>
                </c:pt>
                <c:pt idx="4">
                  <c:v>145.6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A87-4F45-842A-D780F9F2B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7796736"/>
        <c:axId val="87798528"/>
        <c:axId val="0"/>
      </c:bar3DChart>
      <c:catAx>
        <c:axId val="87796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7798528"/>
        <c:crosses val="autoZero"/>
        <c:auto val="1"/>
        <c:lblAlgn val="ctr"/>
        <c:lblOffset val="100"/>
        <c:noMultiLvlLbl val="0"/>
      </c:catAx>
      <c:valAx>
        <c:axId val="8779852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77967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12.1</c:v>
                </c:pt>
                <c:pt idx="1">
                  <c:v>12.2</c:v>
                </c:pt>
                <c:pt idx="2">
                  <c:v>14.2</c:v>
                </c:pt>
                <c:pt idx="3">
                  <c:v>15.2</c:v>
                </c:pt>
                <c:pt idx="4">
                  <c:v>16.8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FD-4298-9FF6-4DF6B9FC1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00686848"/>
        <c:axId val="10070502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100.82644628099173</c:v>
                </c:pt>
                <c:pt idx="2">
                  <c:v>116.39344262295081</c:v>
                </c:pt>
                <c:pt idx="3">
                  <c:v>107.04225352112675</c:v>
                </c:pt>
                <c:pt idx="4">
                  <c:v>110.5263157894737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5FD-4298-9FF6-4DF6B9FC1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08352"/>
        <c:axId val="100706560"/>
      </c:lineChart>
      <c:catAx>
        <c:axId val="10068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705024"/>
        <c:crosses val="autoZero"/>
        <c:auto val="1"/>
        <c:lblAlgn val="ctr"/>
        <c:lblOffset val="100"/>
        <c:noMultiLvlLbl val="0"/>
      </c:catAx>
      <c:valAx>
        <c:axId val="10070502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00686848"/>
        <c:crosses val="autoZero"/>
        <c:crossBetween val="between"/>
      </c:valAx>
      <c:valAx>
        <c:axId val="100706560"/>
        <c:scaling>
          <c:orientation val="minMax"/>
          <c:max val="14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100708352"/>
        <c:crosses val="max"/>
        <c:crossBetween val="between"/>
      </c:valAx>
      <c:catAx>
        <c:axId val="100708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070656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144831261777408E-2"/>
          <c:y val="6.0242875471628064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2020(оценка)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34.6</c:v>
                </c:pt>
                <c:pt idx="1">
                  <c:v>33.9</c:v>
                </c:pt>
                <c:pt idx="2">
                  <c:v>35</c:v>
                </c:pt>
                <c:pt idx="3">
                  <c:v>33.1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58-4C63-9B99-8308106FC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00971648"/>
        <c:axId val="1009731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2020(оценка)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97.97687861271676</c:v>
                </c:pt>
                <c:pt idx="2">
                  <c:v>103.24483775811211</c:v>
                </c:pt>
                <c:pt idx="3">
                  <c:v>94.571428571428569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058-4C63-9B99-8308106FC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76512"/>
        <c:axId val="100974976"/>
      </c:lineChart>
      <c:catAx>
        <c:axId val="10097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0973184"/>
        <c:crosses val="autoZero"/>
        <c:auto val="1"/>
        <c:lblAlgn val="ctr"/>
        <c:lblOffset val="100"/>
        <c:noMultiLvlLbl val="0"/>
      </c:catAx>
      <c:valAx>
        <c:axId val="10097318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00971648"/>
        <c:crosses val="autoZero"/>
        <c:crossBetween val="between"/>
      </c:valAx>
      <c:valAx>
        <c:axId val="100974976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00976512"/>
        <c:crosses val="max"/>
        <c:crossBetween val="between"/>
      </c:valAx>
      <c:catAx>
        <c:axId val="100976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097497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563210848643921E-2"/>
          <c:y val="2.8571428571428571E-2"/>
          <c:w val="0.96400469038592396"/>
          <c:h val="0.858146794150731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717.3</c:v>
                </c:pt>
                <c:pt idx="1">
                  <c:v>790</c:v>
                </c:pt>
                <c:pt idx="2">
                  <c:v>666.2</c:v>
                </c:pt>
                <c:pt idx="3">
                  <c:v>657.7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6A-4D4E-A87E-53060CC1D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182080"/>
        <c:axId val="102105472"/>
        <c:axId val="0"/>
      </c:bar3DChart>
      <c:dateAx>
        <c:axId val="10118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2400" b="1"/>
            </a:pPr>
            <a:endParaRPr lang="ru-RU"/>
          </a:p>
        </c:txPr>
        <c:crossAx val="102105472"/>
        <c:crosses val="autoZero"/>
        <c:auto val="0"/>
        <c:lblOffset val="100"/>
        <c:baseTimeUnit val="days"/>
        <c:majorUnit val="1"/>
      </c:dateAx>
      <c:valAx>
        <c:axId val="102105472"/>
        <c:scaling>
          <c:orientation val="minMax"/>
          <c:max val="750"/>
          <c:min val="0"/>
        </c:scaling>
        <c:delete val="1"/>
        <c:axPos val="l"/>
        <c:numFmt formatCode="General" sourceLinked="0"/>
        <c:majorTickMark val="out"/>
        <c:minorTickMark val="none"/>
        <c:tickLblPos val="nextTo"/>
        <c:crossAx val="1011820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470391858912373"/>
          <c:y val="4.0937256153791589E-2"/>
          <c:w val="0.87529608141087623"/>
          <c:h val="0.7910879488772700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555.4</c:v>
                </c:pt>
                <c:pt idx="1">
                  <c:v>577.6</c:v>
                </c:pt>
                <c:pt idx="2">
                  <c:v>700.3</c:v>
                </c:pt>
                <c:pt idx="3">
                  <c:v>640.9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C-4D69-AC9A-6E43625C85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93.1</c:v>
                </c:pt>
                <c:pt idx="1">
                  <c:v>91</c:v>
                </c:pt>
                <c:pt idx="2">
                  <c:v>100</c:v>
                </c:pt>
                <c:pt idx="3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2C-4D69-AC9A-6E43625C855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Условно утвержденные расходы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</c:v>
                </c:pt>
                <c:pt idx="1">
                  <c:v>8.1999999999999993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2C-4D69-AC9A-6E43625C8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226176"/>
        <c:axId val="102240256"/>
        <c:axId val="0"/>
      </c:bar3DChart>
      <c:catAx>
        <c:axId val="102226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2240256"/>
        <c:crosses val="autoZero"/>
        <c:auto val="1"/>
        <c:lblAlgn val="ctr"/>
        <c:lblOffset val="100"/>
        <c:noMultiLvlLbl val="0"/>
      </c:catAx>
      <c:valAx>
        <c:axId val="102240256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102226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00-4FE3-9FEC-8EC496C6DC2C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00-4FE3-9FEC-8EC496C6DC2C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100-4FE3-9FEC-8EC496C6DC2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100-4FE3-9FEC-8EC496C6DC2C}"/>
              </c:ext>
            </c:extLst>
          </c:dPt>
          <c:dPt>
            <c:idx val="4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100-4FE3-9FEC-8EC496C6DC2C}"/>
              </c:ext>
            </c:extLst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100-4FE3-9FEC-8EC496C6DC2C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100-4FE3-9FEC-8EC496C6DC2C}"/>
              </c:ext>
            </c:extLst>
          </c:dPt>
          <c:dLbls>
            <c:dLbl>
              <c:idx val="0"/>
              <c:layout>
                <c:manualLayout>
                  <c:x val="-1.0668762170857675E-2"/>
                  <c:y val="9.2479674796747974E-3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sz="1600" dirty="0"/>
                      <a:t>Развитие образования
43,7%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903225806451613"/>
                  <c:y val="4.898325971448690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322580645161289E-3"/>
                  <c:y val="0.22794747455348568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sz="1600" dirty="0"/>
                      <a:t>Семья и дети Вишеры
2,5%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234865803064938E-4"/>
                  <c:y val="-0.30646341463414634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sz="1600" dirty="0"/>
                      <a:t>Прочие программы
7,6%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6986696723393441"/>
                  <c:y val="-0.1178861788617886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7062378291423256E-2"/>
                  <c:y val="-2.057918827219768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Прочие программы</c:v>
                </c:pt>
                <c:pt idx="4">
                  <c:v>Развитие ЖКХ</c:v>
                </c:pt>
                <c:pt idx="5">
                  <c:v>Непрограммные </c:v>
                </c:pt>
                <c:pt idx="6">
                  <c:v>Развитие транспортной системы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350.7</c:v>
                </c:pt>
                <c:pt idx="1">
                  <c:v>46.2</c:v>
                </c:pt>
                <c:pt idx="2">
                  <c:v>20</c:v>
                </c:pt>
                <c:pt idx="3">
                  <c:v>62.6</c:v>
                </c:pt>
                <c:pt idx="4">
                  <c:v>124.7</c:v>
                </c:pt>
                <c:pt idx="5">
                  <c:v>100</c:v>
                </c:pt>
                <c:pt idx="6">
                  <c:v>96.1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100-4FE3-9FEC-8EC496C6D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335.4</c:v>
                </c:pt>
                <c:pt idx="1">
                  <c:v>350.7</c:v>
                </c:pt>
                <c:pt idx="2">
                  <c:v>331.3</c:v>
                </c:pt>
                <c:pt idx="3">
                  <c:v>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14-47F5-9FD8-974325CEE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858752"/>
        <c:axId val="102860288"/>
        <c:axId val="0"/>
      </c:bar3DChart>
      <c:catAx>
        <c:axId val="10285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860288"/>
        <c:crosses val="autoZero"/>
        <c:auto val="1"/>
        <c:lblAlgn val="ctr"/>
        <c:lblOffset val="100"/>
        <c:noMultiLvlLbl val="0"/>
      </c:catAx>
      <c:valAx>
        <c:axId val="10286028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28587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A2E-45C4-B0A4-3FD186945E0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46.2</c:v>
                </c:pt>
                <c:pt idx="1">
                  <c:v>41.1</c:v>
                </c:pt>
                <c:pt idx="2">
                  <c:v>40.200000000000003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A2E-45C4-B0A4-3FD186945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090816"/>
        <c:axId val="103190912"/>
        <c:axId val="0"/>
      </c:bar3DChart>
      <c:catAx>
        <c:axId val="10309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190912"/>
        <c:crosses val="autoZero"/>
        <c:auto val="1"/>
        <c:lblAlgn val="ctr"/>
        <c:lblOffset val="100"/>
        <c:noMultiLvlLbl val="0"/>
      </c:catAx>
      <c:valAx>
        <c:axId val="10319091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3090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0A7-49EA-9C66-AA262D345B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20.5</c:v>
                </c:pt>
                <c:pt idx="2">
                  <c:v>20.9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A7-49EA-9C66-AA262D345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556608"/>
        <c:axId val="103558144"/>
        <c:axId val="0"/>
      </c:bar3DChart>
      <c:catAx>
        <c:axId val="10355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558144"/>
        <c:crosses val="autoZero"/>
        <c:auto val="1"/>
        <c:lblAlgn val="ctr"/>
        <c:lblOffset val="100"/>
        <c:noMultiLvlLbl val="0"/>
      </c:catAx>
      <c:valAx>
        <c:axId val="10355814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3556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9.9</c:v>
                </c:pt>
                <c:pt idx="2">
                  <c:v>8.1999999999999993</c:v>
                </c:pt>
                <c:pt idx="3">
                  <c:v>8.1999999999999993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FF-42EF-8CAC-B2E3B1E25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969152"/>
        <c:axId val="103970688"/>
        <c:axId val="0"/>
      </c:bar3DChart>
      <c:catAx>
        <c:axId val="10396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970688"/>
        <c:crosses val="autoZero"/>
        <c:auto val="1"/>
        <c:lblAlgn val="ctr"/>
        <c:lblOffset val="100"/>
        <c:noMultiLvlLbl val="0"/>
      </c:catAx>
      <c:valAx>
        <c:axId val="10397068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3969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66-44FA-ABD9-BB8EA7DD128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750</c:v>
                </c:pt>
                <c:pt idx="1">
                  <c:v>750</c:v>
                </c:pt>
                <c:pt idx="2">
                  <c:v>750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866-44FA-ABD9-BB8EA7DD1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188352"/>
        <c:axId val="105198336"/>
        <c:axId val="0"/>
      </c:bar3DChart>
      <c:catAx>
        <c:axId val="10518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198336"/>
        <c:crosses val="autoZero"/>
        <c:auto val="1"/>
        <c:lblAlgn val="ctr"/>
        <c:lblOffset val="100"/>
        <c:noMultiLvlLbl val="0"/>
      </c:catAx>
      <c:valAx>
        <c:axId val="10519833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5188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867924528301886E-2"/>
                  <c:y val="-0.33952995196823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96.6</c:v>
                </c:pt>
                <c:pt idx="1">
                  <c:v>96.1</c:v>
                </c:pt>
                <c:pt idx="2">
                  <c:v>97.5</c:v>
                </c:pt>
                <c:pt idx="3">
                  <c:v>64.599999999999994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F68-415C-9F7B-8762C977E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342848"/>
        <c:axId val="105344384"/>
        <c:axId val="0"/>
      </c:bar3DChart>
      <c:catAx>
        <c:axId val="10534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344384"/>
        <c:crosses val="autoZero"/>
        <c:auto val="1"/>
        <c:lblAlgn val="ctr"/>
        <c:lblOffset val="100"/>
        <c:noMultiLvlLbl val="0"/>
      </c:catAx>
      <c:valAx>
        <c:axId val="10534438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53428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543859649122806E-2"/>
          <c:y val="1.3513513513513514E-2"/>
          <c:w val="0.96783625730994149"/>
          <c:h val="0.811207526424061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30.6</c:v>
                </c:pt>
                <c:pt idx="1">
                  <c:v>31.3</c:v>
                </c:pt>
                <c:pt idx="2">
                  <c:v>31.1</c:v>
                </c:pt>
                <c:pt idx="3">
                  <c:v>31.1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D5-40AA-B445-A3631078F0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51.1</c:v>
                </c:pt>
                <c:pt idx="1">
                  <c:v>51.7</c:v>
                </c:pt>
                <c:pt idx="2">
                  <c:v>51.1</c:v>
                </c:pt>
                <c:pt idx="3">
                  <c:v>28.2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D5-40AA-B445-A3631078F0D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работы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D5-40AA-B445-A3631078F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482880"/>
        <c:axId val="105492864"/>
        <c:axId val="0"/>
      </c:bar3DChart>
      <c:catAx>
        <c:axId val="10548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5492864"/>
        <c:crosses val="autoZero"/>
        <c:auto val="1"/>
        <c:lblAlgn val="ctr"/>
        <c:lblOffset val="100"/>
        <c:noMultiLvlLbl val="0"/>
      </c:catAx>
      <c:valAx>
        <c:axId val="105492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4828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13.1</c:v>
                </c:pt>
                <c:pt idx="1">
                  <c:v>14.4</c:v>
                </c:pt>
                <c:pt idx="2">
                  <c:v>12.7</c:v>
                </c:pt>
                <c:pt idx="3">
                  <c:v>19.3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29-45FE-A60C-32B7B7936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566208"/>
        <c:axId val="107567744"/>
        <c:axId val="0"/>
      </c:bar3DChart>
      <c:catAx>
        <c:axId val="10756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567744"/>
        <c:crosses val="autoZero"/>
        <c:auto val="1"/>
        <c:lblAlgn val="ctr"/>
        <c:lblOffset val="100"/>
        <c:noMultiLvlLbl val="0"/>
      </c:catAx>
      <c:valAx>
        <c:axId val="10756774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75662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446540880503146E-3"/>
                  <c:y val="-0.19922831892350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893081761006293E-3"/>
                  <c:y val="-0.22448261287155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83.7</c:v>
                </c:pt>
                <c:pt idx="1">
                  <c:v>124.7</c:v>
                </c:pt>
                <c:pt idx="2">
                  <c:v>35.1</c:v>
                </c:pt>
                <c:pt idx="3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99-4571-BCFB-5E1B3400A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655168"/>
        <c:axId val="107656704"/>
        <c:axId val="0"/>
      </c:bar3DChart>
      <c:catAx>
        <c:axId val="10765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656704"/>
        <c:crosses val="autoZero"/>
        <c:auto val="1"/>
        <c:lblAlgn val="ctr"/>
        <c:lblOffset val="100"/>
        <c:noMultiLvlLbl val="0"/>
      </c:catAx>
      <c:valAx>
        <c:axId val="10765670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76551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68E78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27.9</c:v>
                </c:pt>
                <c:pt idx="1">
                  <c:v>25.2</c:v>
                </c:pt>
                <c:pt idx="2">
                  <c:v>21.8</c:v>
                </c:pt>
                <c:pt idx="3">
                  <c:v>22.5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FDC-484E-A637-8A9C367A6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096128"/>
        <c:axId val="108102016"/>
        <c:axId val="0"/>
      </c:bar3DChart>
      <c:catAx>
        <c:axId val="10809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102016"/>
        <c:crosses val="autoZero"/>
        <c:auto val="1"/>
        <c:lblAlgn val="ctr"/>
        <c:lblOffset val="100"/>
        <c:noMultiLvlLbl val="0"/>
      </c:catAx>
      <c:valAx>
        <c:axId val="10810201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80961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6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9D-497E-B725-8F9ED3DAA553}"/>
              </c:ext>
            </c:extLst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440.2</c:v>
                </c:pt>
                <c:pt idx="1">
                  <c:v>360.1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9D-497E-B725-8F9ED3DAA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/>
              <a:t>Динамика расходов социальной направленности, млн. руб.</a:t>
            </a:r>
          </a:p>
        </c:rich>
      </c:tx>
      <c:layout>
        <c:manualLayout>
          <c:xMode val="edge"/>
          <c:yMode val="edge"/>
          <c:x val="0.18714628831773383"/>
          <c:y val="1.5773905695642697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77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ADB-4700-A415-A58AAE8D48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578616352201259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DB-4700-A415-A58AAE8D48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422</c:v>
                </c:pt>
                <c:pt idx="1">
                  <c:v>440.2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DB-4700-A415-A58AAE8D4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249856"/>
        <c:axId val="108251392"/>
        <c:axId val="0"/>
      </c:bar3DChart>
      <c:catAx>
        <c:axId val="10824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251392"/>
        <c:crosses val="autoZero"/>
        <c:auto val="1"/>
        <c:lblAlgn val="ctr"/>
        <c:lblOffset val="100"/>
        <c:noMultiLvlLbl val="0"/>
      </c:catAx>
      <c:valAx>
        <c:axId val="10825139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8249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9174041297935103E-2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14806,4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15230,4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14347,6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22498.799999999999</c:v>
                </c:pt>
                <c:pt idx="1">
                  <c:v>14498.8</c:v>
                </c:pt>
                <c:pt idx="2">
                  <c:v>14498.8</c:v>
                </c:pt>
                <c:pt idx="3">
                  <c:v>13528.6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FE8-4072-9170-6DAD15B4E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497152"/>
        <c:axId val="110507136"/>
        <c:axId val="0"/>
      </c:bar3DChart>
      <c:catAx>
        <c:axId val="11049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0507136"/>
        <c:crosses val="autoZero"/>
        <c:auto val="1"/>
        <c:lblAlgn val="ctr"/>
        <c:lblOffset val="100"/>
        <c:noMultiLvlLbl val="0"/>
      </c:catAx>
      <c:valAx>
        <c:axId val="110507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497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717275</c:v>
                </c:pt>
                <c:pt idx="1">
                  <c:v>790018.4</c:v>
                </c:pt>
                <c:pt idx="2">
                  <c:v>666159.1</c:v>
                </c:pt>
                <c:pt idx="3">
                  <c:v>657672.6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F73-4986-BB8E-4FBA3B3FFC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92282501384574E-3"/>
                  <c:y val="0.3622521434820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728946.2</c:v>
                </c:pt>
                <c:pt idx="1">
                  <c:v>800286.2</c:v>
                </c:pt>
                <c:pt idx="2">
                  <c:v>676811.8</c:v>
                </c:pt>
                <c:pt idx="3">
                  <c:v>665504.30000000005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F73-4986-BB8E-4FBA3B3FF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668416"/>
        <c:axId val="110682496"/>
        <c:axId val="0"/>
      </c:bar3DChart>
      <c:catAx>
        <c:axId val="11066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0682496"/>
        <c:crosses val="autoZero"/>
        <c:auto val="1"/>
        <c:lblAlgn val="ctr"/>
        <c:lblOffset val="100"/>
        <c:noMultiLvlLbl val="0"/>
      </c:catAx>
      <c:valAx>
        <c:axId val="110682496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10668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70-439F-A4EC-1EE78D270FA9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70-439F-A4EC-1EE78D270FA9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70-439F-A4EC-1EE78D270FA9}"/>
              </c:ext>
            </c:extLst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886953721862832E-2"/>
                  <c:y val="0.141238934116286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489213476568217"/>
                  <c:y val="4.9982650473775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7369376225740708E-4"/>
                  <c:y val="0.111235375239112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4264684014869888"/>
                  <c:y val="-8.46285421949374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МБТ</c:v>
                </c:pt>
                <c:pt idx="4">
                  <c:v>Дотация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139485</c:v>
                </c:pt>
                <c:pt idx="1">
                  <c:v>230319</c:v>
                </c:pt>
                <c:pt idx="2">
                  <c:v>87694</c:v>
                </c:pt>
                <c:pt idx="3">
                  <c:v>112977</c:v>
                </c:pt>
                <c:pt idx="4">
                  <c:v>219545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670-439F-A4EC-1EE78D270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70-439F-A4EC-1EE78D270FA9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70-439F-A4EC-1EE78D270FA9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70-439F-A4EC-1EE78D270FA9}"/>
              </c:ext>
            </c:extLst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886953721862832E-2"/>
                  <c:y val="0.141238934116286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489213476568217"/>
                  <c:y val="4.9982650473775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7369376225740708E-4"/>
                  <c:y val="0.111235375239112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4264684014869888"/>
                  <c:y val="-8.46285421949374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МБТ</c:v>
                </c:pt>
                <c:pt idx="4">
                  <c:v>Дотация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145619</c:v>
                </c:pt>
                <c:pt idx="1">
                  <c:v>218666</c:v>
                </c:pt>
                <c:pt idx="2">
                  <c:v>100496</c:v>
                </c:pt>
                <c:pt idx="3">
                  <c:v>58597</c:v>
                </c:pt>
                <c:pt idx="4">
                  <c:v>193897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670-439F-A4EC-1EE78D270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Налоговые доходы</a:t>
            </a:r>
          </a:p>
        </c:rich>
      </c:tx>
      <c:layout/>
      <c:overlay val="0"/>
    </c:title>
    <c:autoTitleDeleted val="0"/>
    <c:view3D>
      <c:rotX val="30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893081761006293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893081761006293E-3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578616352201259E-2"/>
                  <c:y val="-3.086635926983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</c:v>
                </c:pt>
                <c:pt idx="1">
                  <c:v>98.8</c:v>
                </c:pt>
                <c:pt idx="2">
                  <c:v>100</c:v>
                </c:pt>
                <c:pt idx="3">
                  <c:v>102.4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A22-4035-99AF-341D66310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620864"/>
        <c:axId val="91622400"/>
        <c:axId val="0"/>
      </c:bar3DChart>
      <c:catAx>
        <c:axId val="9162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622400"/>
        <c:crosses val="autoZero"/>
        <c:auto val="1"/>
        <c:lblAlgn val="ctr"/>
        <c:lblOffset val="100"/>
        <c:noMultiLvlLbl val="0"/>
      </c:catAx>
      <c:valAx>
        <c:axId val="9162240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9162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Неналоговые доходы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dLbls>
            <c:dLbl>
              <c:idx val="0"/>
              <c:layout>
                <c:manualLayout>
                  <c:x val="3.1446540880503146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867924528301886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44654088050314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38.6</c:v>
                </c:pt>
                <c:pt idx="1">
                  <c:v>40.700000000000003</c:v>
                </c:pt>
                <c:pt idx="2">
                  <c:v>40.5</c:v>
                </c:pt>
                <c:pt idx="3">
                  <c:v>38.700000000000003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C8-435C-A0B5-DB87629B9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674112"/>
        <c:axId val="91675648"/>
        <c:axId val="0"/>
      </c:bar3DChart>
      <c:catAx>
        <c:axId val="9167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675648"/>
        <c:crosses val="autoZero"/>
        <c:auto val="1"/>
        <c:lblAlgn val="ctr"/>
        <c:lblOffset val="100"/>
        <c:noMultiLvlLbl val="0"/>
      </c:catAx>
      <c:valAx>
        <c:axId val="91675648"/>
        <c:scaling>
          <c:orientation val="minMax"/>
          <c:max val="11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91674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05-4A2F-BB8E-159B5675ED4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05-4A2F-BB8E-159B5675ED41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05-4A2F-BB8E-159B5675ED41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05-4A2F-BB8E-159B5675ED41}"/>
              </c:ext>
            </c:extLst>
          </c:dPt>
          <c:dLbls>
            <c:dLbl>
              <c:idx val="0"/>
              <c:layout>
                <c:manualLayout>
                  <c:x val="0"/>
                  <c:y val="-5.8699789642392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308095168659472"/>
                  <c:y val="1.73438011648001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618766404199475E-2"/>
                  <c:y val="-2.31006594073266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275347526003721E-3"/>
                  <c:y val="0.158003964657488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541751725478759E-2"/>
                  <c:y val="-3.35870328799740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1219226936910665"/>
                  <c:y val="2.287402684346469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Земельный налог</c:v>
                </c:pt>
                <c:pt idx="2">
                  <c:v>НИФЛ</c:v>
                </c:pt>
                <c:pt idx="3">
                  <c:v>ТН</c:v>
                </c:pt>
                <c:pt idx="4">
                  <c:v>Доходы от исп-ния МИ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53554</c:v>
                </c:pt>
                <c:pt idx="1">
                  <c:v>5150</c:v>
                </c:pt>
                <c:pt idx="2">
                  <c:v>3870.7</c:v>
                </c:pt>
                <c:pt idx="3">
                  <c:v>18801</c:v>
                </c:pt>
                <c:pt idx="4">
                  <c:v>33918</c:v>
                </c:pt>
                <c:pt idx="5" formatCode="#,##0.00">
                  <c:v>14221</c:v>
                </c:pt>
                <c:pt idx="6">
                  <c:v>9970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E05-4A2F-BB8E-159B5675E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 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60.4</c:v>
                </c:pt>
                <c:pt idx="1">
                  <c:v>53</c:v>
                </c:pt>
                <c:pt idx="2">
                  <c:v>53.6</c:v>
                </c:pt>
                <c:pt idx="3">
                  <c:v>54.1</c:v>
                </c:pt>
                <c:pt idx="4">
                  <c:v>54.3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AF-4B86-84AC-244A8758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98432512"/>
        <c:axId val="9970073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 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87.748344370860934</c:v>
                </c:pt>
                <c:pt idx="2">
                  <c:v>101.13207547169812</c:v>
                </c:pt>
                <c:pt idx="3">
                  <c:v>100.93283582089552</c:v>
                </c:pt>
                <c:pt idx="4">
                  <c:v>100.36968576709795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AAF-4B86-84AC-244A8758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04192"/>
        <c:axId val="99702272"/>
      </c:lineChart>
      <c:catAx>
        <c:axId val="9843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700736"/>
        <c:crosses val="autoZero"/>
        <c:auto val="1"/>
        <c:lblAlgn val="ctr"/>
        <c:lblOffset val="100"/>
        <c:noMultiLvlLbl val="0"/>
      </c:catAx>
      <c:valAx>
        <c:axId val="99700736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98432512"/>
        <c:crosses val="autoZero"/>
        <c:crossBetween val="between"/>
      </c:valAx>
      <c:valAx>
        <c:axId val="99702272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99704192"/>
        <c:crosses val="max"/>
        <c:crossBetween val="between"/>
      </c:valAx>
      <c:catAx>
        <c:axId val="99704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97022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 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18.8</c:v>
                </c:pt>
                <c:pt idx="1">
                  <c:v>18.899999999999999</c:v>
                </c:pt>
                <c:pt idx="2">
                  <c:v>18.8</c:v>
                </c:pt>
                <c:pt idx="3">
                  <c:v>18.100000000000001</c:v>
                </c:pt>
                <c:pt idx="4">
                  <c:v>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5-41DF-B66C-B7F9F48D9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00603008"/>
        <c:axId val="10060454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 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100.53191489361701</c:v>
                </c:pt>
                <c:pt idx="2">
                  <c:v>99.470899470899482</c:v>
                </c:pt>
                <c:pt idx="3">
                  <c:v>96.276595744680861</c:v>
                </c:pt>
                <c:pt idx="4">
                  <c:v>101.10497237569061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5B5-41DF-B66C-B7F9F48D9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11968"/>
        <c:axId val="100610432"/>
      </c:lineChart>
      <c:catAx>
        <c:axId val="10060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0604544"/>
        <c:crosses val="autoZero"/>
        <c:auto val="1"/>
        <c:lblAlgn val="ctr"/>
        <c:lblOffset val="100"/>
        <c:noMultiLvlLbl val="0"/>
      </c:catAx>
      <c:valAx>
        <c:axId val="10060454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00603008"/>
        <c:crosses val="autoZero"/>
        <c:crossBetween val="between"/>
      </c:valAx>
      <c:valAx>
        <c:axId val="100610432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00611968"/>
        <c:crosses val="max"/>
        <c:crossBetween val="between"/>
      </c:valAx>
      <c:catAx>
        <c:axId val="100611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06104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0.22043</cdr:x>
      <cdr:y>0.16319</cdr:y>
    </cdr:from>
    <cdr:to>
      <cdr:x>0.3851</cdr:x>
      <cdr:y>0.24458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20741259">
          <a:off x="1814090" y="870448"/>
          <a:ext cx="1355120" cy="4341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+ 10,1 %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0.25893</cdr:x>
      <cdr:y>0</cdr:y>
    </cdr:from>
    <cdr:to>
      <cdr:x>0.33928</cdr:x>
      <cdr:y>0.07153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="" xmlns:a16="http://schemas.microsoft.com/office/drawing/2014/main" id="{751CB9B8-196E-43CD-BC2F-22D18A2AB8A8}"/>
            </a:ext>
          </a:extLst>
        </cdr:cNvPr>
        <cdr:cNvCxnSpPr/>
      </cdr:nvCxnSpPr>
      <cdr:spPr>
        <a:xfrm xmlns:a="http://schemas.openxmlformats.org/drawingml/2006/main">
          <a:off x="2209800" y="0"/>
          <a:ext cx="685739" cy="40334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0.05405</cdr:y>
    </cdr:from>
    <cdr:to>
      <cdr:x>0.49123</cdr:x>
      <cdr:y>0.10811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352800" y="304800"/>
          <a:ext cx="9144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87,9%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0.24324</cdr:y>
    </cdr:from>
    <cdr:to>
      <cdr:x>0.48246</cdr:x>
      <cdr:y>0.2973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352800" y="1371600"/>
          <a:ext cx="8382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87,5%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0.41892</cdr:y>
    </cdr:from>
    <cdr:to>
      <cdr:x>0.47368</cdr:x>
      <cdr:y>0.48649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3352800" y="2362200"/>
          <a:ext cx="762000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86,3%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0.35965</cdr:x>
      <cdr:y>0.60811</cdr:y>
    </cdr:from>
    <cdr:to>
      <cdr:x>0.49123</cdr:x>
      <cdr:y>0.66216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3124200" y="3429000"/>
          <a:ext cx="11430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84,7%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0.10526</cdr:x>
      <cdr:y>0.01351</cdr:y>
    </cdr:from>
    <cdr:to>
      <cdr:x>0.26315</cdr:x>
      <cdr:y>0.06757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14400" y="76200"/>
          <a:ext cx="1371559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86,8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0.01351</cdr:y>
    </cdr:from>
    <cdr:to>
      <cdr:x>0.45614</cdr:x>
      <cdr:y>0.08108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76200"/>
          <a:ext cx="114300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84,3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0.02703</cdr:y>
    </cdr:from>
    <cdr:to>
      <cdr:x>0.68421</cdr:x>
      <cdr:y>0.10811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152400"/>
          <a:ext cx="114300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83,4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0.04054</cdr:y>
    </cdr:from>
    <cdr:to>
      <cdr:x>0.91227</cdr:x>
      <cdr:y>0.10811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00" y="228600"/>
          <a:ext cx="137153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60,5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0.47368</cdr:x>
      <cdr:y>0.72464</cdr:y>
    </cdr:from>
    <cdr:to>
      <cdr:x>0.92982</cdr:x>
      <cdr:y>0.91214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57400" y="3810000"/>
          <a:ext cx="1981200" cy="9858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solidFill>
                <a:schemeClr val="tx1"/>
              </a:solidFill>
            </a:rPr>
            <a:t>Расходы социальной </a:t>
          </a:r>
          <a:r>
            <a:rPr lang="ru-RU" sz="1600" dirty="0" smtClean="0">
              <a:solidFill>
                <a:schemeClr val="tx1"/>
              </a:solidFill>
            </a:rPr>
            <a:t>направленности </a:t>
          </a:r>
        </a:p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 55 %</a:t>
          </a:r>
          <a:r>
            <a:rPr lang="ru-RU" dirty="0" smtClean="0"/>
            <a:t>х</a:t>
          </a:r>
          <a:endParaRPr lang="ru-RU" dirty="0"/>
        </a:p>
      </cdr:txBody>
    </cdr:sp>
  </cdr:relSizeAnchor>
  <cdr:relSizeAnchor xmlns:cdr="http://schemas.openxmlformats.org/drawingml/2006/chartDrawing">
    <cdr:from>
      <cdr:x>0.03509</cdr:x>
      <cdr:y>0.02667</cdr:y>
    </cdr:from>
    <cdr:to>
      <cdr:x>0.98246</cdr:x>
      <cdr:y>0.10145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2400" y="152400"/>
          <a:ext cx="4114800" cy="4273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>
              <a:solidFill>
                <a:schemeClr val="tx1"/>
              </a:solidFill>
            </a:rPr>
            <a:t>Структура расходов на </a:t>
          </a:r>
          <a:r>
            <a:rPr lang="ru-RU" sz="2000" dirty="0" smtClean="0">
              <a:solidFill>
                <a:schemeClr val="tx1"/>
              </a:solidFill>
            </a:rPr>
            <a:t>2021  </a:t>
          </a:r>
          <a:r>
            <a:rPr lang="ru-RU" sz="2000" dirty="0" err="1">
              <a:solidFill>
                <a:schemeClr val="tx1"/>
              </a:solidFill>
            </a:rPr>
            <a:t>год</a:t>
          </a:r>
          <a:r>
            <a:rPr lang="ru-RU" dirty="0" err="1"/>
            <a:t>ура</a:t>
          </a:r>
          <a:endParaRPr lang="ru-RU" dirty="0"/>
        </a:p>
      </cdr:txBody>
    </cdr:sp>
  </cdr:relSizeAnchor>
  <cdr:relSizeAnchor xmlns:cdr="http://schemas.openxmlformats.org/drawingml/2006/chartDrawing">
    <cdr:from>
      <cdr:x>0.07018</cdr:x>
      <cdr:y>0.14667</cdr:y>
    </cdr:from>
    <cdr:to>
      <cdr:x>0.47368</cdr:x>
      <cdr:y>0.26667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04800" y="838200"/>
          <a:ext cx="1752600" cy="685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</a:rPr>
            <a:t>Прочие расходы, </a:t>
          </a:r>
          <a:r>
            <a:rPr lang="ru-RU" sz="1800" dirty="0" smtClean="0">
              <a:solidFill>
                <a:schemeClr val="tx1"/>
              </a:solidFill>
            </a:rPr>
            <a:t>45 %</a:t>
          </a:r>
          <a:endParaRPr lang="ru-RU" sz="1800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0.43396</cdr:x>
      <cdr:y>0.35016</cdr:y>
    </cdr:from>
    <cdr:to>
      <cdr:x>0.58491</cdr:x>
      <cdr:y>0.39218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EB4DC3D3-3D9C-4AEC-9663-8482E8A32398}"/>
            </a:ext>
          </a:extLst>
        </cdr:cNvPr>
        <cdr:cNvCxnSpPr/>
      </cdr:nvCxnSpPr>
      <cdr:spPr>
        <a:xfrm xmlns:a="http://schemas.openxmlformats.org/drawingml/2006/main" flipV="1">
          <a:off x="1752600" y="1905000"/>
          <a:ext cx="609600" cy="2286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0.41455</cdr:x>
      <cdr:y>0.28882</cdr:y>
    </cdr:from>
    <cdr:to>
      <cdr:x>0.61774</cdr:x>
      <cdr:y>0.35131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239392">
          <a:off x="1674205" y="1571278"/>
          <a:ext cx="820604" cy="3399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70C0"/>
              </a:solidFill>
            </a:rPr>
            <a:t>+4,3%</a:t>
          </a:r>
          <a:endParaRPr lang="ru-RU" sz="1800" b="1" dirty="0">
            <a:solidFill>
              <a:srgbClr val="0070C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4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05" y="2"/>
            <a:ext cx="2944870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288"/>
            <a:ext cx="294644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05" y="9432288"/>
            <a:ext cx="2944870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4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27" y="2"/>
            <a:ext cx="2944869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57" y="4716144"/>
            <a:ext cx="5438140" cy="446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710"/>
            <a:ext cx="294644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27" y="9430710"/>
            <a:ext cx="2944869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9"/>
            <a:ext cx="5438140" cy="4784709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0086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7288" cy="3725863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979" y="4716144"/>
            <a:ext cx="5439719" cy="446817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  <p:extLst>
      <p:ext uri="{BB962C8B-B14F-4D97-AF65-F5344CB8AC3E}">
        <p14:creationId xmlns:p14="http://schemas.microsoft.com/office/powerpoint/2010/main" val="873671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188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567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8513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079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1595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1748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6035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31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5341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52613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6933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88430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5225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78298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61591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8190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270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2771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42971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57315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7798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437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49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0706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494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8213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8406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9"/>
            <a:ext cx="5438140" cy="4784709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5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4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50CAF6-EA55-40AD-A608-938387D5F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9888D62-BA99-49A4-8D1D-EEA0977DA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A0D430-AAC5-4129-86A7-B8229E3F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3F0B9B3-4BF4-4550-B1E2-CAA48F2A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7688D7A-1C69-47C4-A315-A97C7B4C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542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0E8342-D457-48AF-BE85-5C237DA6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4D4C75-71B2-495E-8912-F4610A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5768A2-5D91-444B-A1C8-074C6A56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6C77489-3423-4955-9FA7-68FF1EC6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753A9C6-89B5-4F06-88E7-247745BB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99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3AC6F2-CBCE-434D-B196-9BE2C93F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0153097-7AEC-4230-BC4C-46608DBA8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D4C1A1B-5D70-448B-AC83-35B13433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7E00AD-CE29-412C-884A-8794E393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F7BA9EA-7994-4F98-B0F3-1A1642A4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481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39DC4D-36DB-4B0A-BFF9-849CF827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36A4B7D-A449-460D-9573-A153A21E0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544EAE9-DC74-4493-ADA4-DC65A480E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5E12C8A-4D8F-4D82-91D1-FF3736A8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6F7CBC5-F518-414E-9503-B4C5A20D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2A713F0-6F2B-48F5-98E7-D88C5FE2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8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EA2586-9EF3-4AC4-8AD9-B5FF5983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126A20-800C-49B0-9AEE-2AFC118DF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58D4D65-E445-416A-9AAE-DCDDB7C58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700071E-673F-47A1-B6D6-395ED6C31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EDD26A6-83D2-40C2-A74F-B16539106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47DD3E2-F8AD-4DF1-9EA9-387B7E19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069C9A4-1FFB-4F7C-8342-3EB5268D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BFDE63A-0A87-4D55-9E47-2834C5BC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5414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D94F9D-909B-44CC-B5D2-DF9F650A1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7D92791-A48A-4D5F-A626-990B2F35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CEF7847-C400-4348-BCB8-B8785A8A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1FBCB1E-6947-41C1-8400-7105D8BF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54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2949A2D-2716-4C96-9A01-D9F7DD49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8CBF377-91F7-49DA-ABC3-5D2A5914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13AF63B-A99B-459A-8EBC-AE529A1C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48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A50A0E-DA6C-482E-B349-110B05261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DC063B4-12F9-4FDF-92F4-574B42F11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EEA2540-8AF3-4A6C-BA2E-D4B5B3C23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D03E44D-0447-408F-9935-A3303756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2F6955B-6DA0-479F-914C-3DDD3E79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8814EB-788B-4CA4-8DA8-519066EA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22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014981-9BA9-4DEA-AED3-277828D7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EBD57A5-935C-4574-AE74-3668D7C5D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8883328-5C84-4DBC-8184-91BA8BB51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9936383-2EE4-4F06-A427-5FA26C23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953C8D5-0A4E-43AB-8DC0-59A2D380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9F5EB8D-73B1-4F95-9213-5176F65B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90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13890B-2940-475C-A651-8AECF00D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B0E639B-D3F8-4E90-949E-47FFB7E54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0F6A0BA-45F7-4265-A235-9A08C23C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1CA075C-223D-42BF-BD0C-29393E1D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59839EE-AD18-4A43-A07C-E193CCA6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56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7054293-2A2D-43B2-8535-04519E220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6930F85-3A54-49E3-A5BE-B26F6E396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7EAD4D-1C9D-4C12-B357-9CF18D96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9B82E17-C2D1-47FE-9A0B-B66B3146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8E03FF-0CA3-4AA1-BCEE-B34F8705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8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14.12.2020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830908-48BF-4B57-AF5F-1DE61E23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00332C7-44A5-42C5-9392-C093EAFCA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4A2C65C-AB95-4CA8-8083-6806072DD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14.12.2020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872CA2-5FA4-41E5-9E67-1F2C7B993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E3B193-9C8F-4645-A7EC-022DB9CCD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9870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b="1" dirty="0">
                <a:latin typeface="Times New Roman"/>
                <a:cs typeface="Times New Roman"/>
              </a:rPr>
              <a:t>О бюджете </a:t>
            </a: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>
                <a:latin typeface="Times New Roman"/>
                <a:cs typeface="Times New Roman"/>
              </a:rPr>
              <a:t>Красновишерского городского округа на 2021 год и плановый период 2022-2023 годов</a:t>
            </a: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 smtClean="0">
                <a:latin typeface="Times New Roman"/>
                <a:cs typeface="Times New Roman"/>
              </a:rPr>
              <a:t>(второе </a:t>
            </a:r>
            <a:r>
              <a:rPr lang="ru-RU" altLang="ru-RU" sz="4000" b="1" dirty="0">
                <a:latin typeface="Times New Roman"/>
                <a:cs typeface="Times New Roman"/>
              </a:rPr>
              <a:t>чтение)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843781"/>
              </p:ext>
            </p:extLst>
          </p:nvPr>
        </p:nvGraphicFramePr>
        <p:xfrm>
          <a:off x="266700" y="1327274"/>
          <a:ext cx="8496944" cy="315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857151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399102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муниципального имущества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2021 </a:t>
            </a:r>
            <a:r>
              <a:rPr lang="ru-RU" sz="2400" dirty="0"/>
              <a:t>– </a:t>
            </a:r>
            <a:r>
              <a:rPr lang="ru-RU" sz="2400" dirty="0" smtClean="0"/>
              <a:t>2023 </a:t>
            </a:r>
            <a:r>
              <a:rPr lang="ru-RU" sz="2400" dirty="0"/>
              <a:t>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361871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/>
              <a:t>Динамика доходов бюджета </a:t>
            </a:r>
            <a:br>
              <a:rPr lang="ru-RU" sz="3200" dirty="0"/>
            </a:br>
            <a:r>
              <a:rPr lang="ru-RU" sz="3200" dirty="0"/>
              <a:t>в </a:t>
            </a:r>
            <a:r>
              <a:rPr lang="ru-RU" sz="3200" dirty="0" smtClean="0"/>
              <a:t>2020-2023 </a:t>
            </a:r>
            <a:r>
              <a:rPr lang="ru-RU" sz="3200" dirty="0"/>
              <a:t>годах, млн. руб.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2050417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11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362200" y="2476500"/>
            <a:ext cx="990600" cy="24765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1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приоритет - действующие расходные обязательства;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соглашениями;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услуги, питание детей в дошкольных учреждениях; </a:t>
            </a: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расходов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90600"/>
            <a:ext cx="9067800" cy="561975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Софинансирование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мероприятий национальных и региональных проектов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17,4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млн. руб.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Повышение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МРОТ –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1,4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млн.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/>
              <a:t> </a:t>
            </a:r>
            <a:fld id="{20D469E4-6566-4AD8-879C-66F51DC8FB8F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/>
              <a:t>Динамика расходов бюджета в </a:t>
            </a:r>
            <a:r>
              <a:rPr lang="ru-RU" sz="2400" b="1" dirty="0" smtClean="0"/>
              <a:t>2020 </a:t>
            </a:r>
            <a:r>
              <a:rPr lang="ru-RU" sz="2400" b="1" dirty="0"/>
              <a:t>– </a:t>
            </a:r>
            <a:r>
              <a:rPr lang="ru-RU" sz="2400" b="1" dirty="0" smtClean="0"/>
              <a:t>2023 </a:t>
            </a:r>
            <a:r>
              <a:rPr lang="ru-RU" sz="2400" b="1" dirty="0"/>
              <a:t>гг., млн. руб.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532800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153400" y="16764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728,9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53400" y="2667000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800,3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01000" y="3733800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676,8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0000" y="4800600"/>
            <a:ext cx="914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665,5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05600" y="2286000"/>
            <a:ext cx="1295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+ </a:t>
            </a:r>
            <a:r>
              <a:rPr lang="ru-RU" b="1" dirty="0" smtClean="0">
                <a:solidFill>
                  <a:srgbClr val="FF0000"/>
                </a:solidFill>
              </a:rPr>
              <a:t>9,8 </a:t>
            </a:r>
            <a:r>
              <a:rPr lang="ru-RU" b="1" dirty="0">
                <a:solidFill>
                  <a:srgbClr val="FF0000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2021-2023  </a:t>
            </a:r>
            <a:r>
              <a:rPr lang="ru-RU" altLang="ru-RU" sz="2800" dirty="0"/>
              <a:t>гг. 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552720"/>
              </p:ext>
            </p:extLst>
          </p:nvPr>
        </p:nvGraphicFramePr>
        <p:xfrm>
          <a:off x="228600" y="1524000"/>
          <a:ext cx="8610600" cy="4538980"/>
        </p:xfrm>
        <a:graphic>
          <a:graphicData uri="http://schemas.openxmlformats.org/drawingml/2006/table">
            <a:tbl>
              <a:tblPr/>
              <a:tblGrid>
                <a:gridCol w="34813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1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78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94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г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alt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2022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2023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Инфляция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Водоснабжение/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водоотведение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665"/>
            <a:ext cx="8229600" cy="609600"/>
          </a:xfrm>
        </p:spPr>
        <p:txBody>
          <a:bodyPr/>
          <a:lstStyle/>
          <a:p>
            <a:r>
              <a:rPr lang="ru-RU" sz="2400" b="1" dirty="0">
                <a:solidFill>
                  <a:srgbClr val="268E78"/>
                </a:solidFill>
              </a:rPr>
              <a:t>Структура бюджета на </a:t>
            </a:r>
            <a:r>
              <a:rPr lang="ru-RU" sz="2400" b="1" dirty="0" smtClean="0">
                <a:solidFill>
                  <a:srgbClr val="268E78"/>
                </a:solidFill>
              </a:rPr>
              <a:t>2021 </a:t>
            </a:r>
            <a:r>
              <a:rPr lang="ru-RU" sz="2400" b="1" dirty="0">
                <a:solidFill>
                  <a:srgbClr val="268E78"/>
                </a:solidFill>
              </a:rPr>
              <a:t>год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999479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76250"/>
          </a:xfrm>
        </p:spPr>
        <p:txBody>
          <a:bodyPr/>
          <a:lstStyle/>
          <a:p>
            <a:fld id="{20D469E4-6566-4AD8-879C-66F51DC8FB8F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образования на </a:t>
            </a:r>
            <a:r>
              <a:rPr lang="ru-RU" dirty="0" smtClean="0"/>
              <a:t>2021-2023 </a:t>
            </a:r>
            <a:r>
              <a:rPr lang="ru-RU" dirty="0"/>
              <a:t>гг.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5375518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Дошкольное образование – </a:t>
            </a:r>
            <a:r>
              <a:rPr lang="ru-RU" sz="2400" dirty="0" smtClean="0"/>
              <a:t>96,3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Общее образование – </a:t>
            </a:r>
            <a:r>
              <a:rPr lang="ru-RU" sz="2400" dirty="0" smtClean="0"/>
              <a:t>187,0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Дополнительное образование – </a:t>
            </a:r>
            <a:r>
              <a:rPr lang="ru-RU" sz="2400" dirty="0" smtClean="0"/>
              <a:t>38,5 </a:t>
            </a:r>
            <a:r>
              <a:rPr lang="ru-RU" sz="2400" dirty="0"/>
              <a:t>млн. р.</a:t>
            </a:r>
          </a:p>
          <a:p>
            <a:r>
              <a:rPr lang="ru-RU" sz="2400" dirty="0" smtClean="0"/>
              <a:t>Прочие </a:t>
            </a:r>
            <a:r>
              <a:rPr lang="ru-RU" sz="2400" dirty="0"/>
              <a:t>расходы – </a:t>
            </a:r>
            <a:r>
              <a:rPr lang="ru-RU" sz="2400" dirty="0" smtClean="0"/>
              <a:t>28,9 </a:t>
            </a:r>
            <a:r>
              <a:rPr lang="ru-RU" sz="2400" dirty="0"/>
              <a:t>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8495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3600" dirty="0"/>
              <a:t>МП «Развитие культуры на </a:t>
            </a:r>
            <a:r>
              <a:rPr lang="ru-RU" sz="3600" dirty="0" smtClean="0"/>
              <a:t>2021-2023 </a:t>
            </a:r>
            <a:r>
              <a:rPr lang="ru-RU" sz="3600" dirty="0"/>
              <a:t>гг.»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9805599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Организация культурно-досуговой деятельности – </a:t>
            </a:r>
            <a:r>
              <a:rPr lang="ru-RU" sz="2400" dirty="0" smtClean="0"/>
              <a:t>27,6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Библиотечное обслуживание – </a:t>
            </a:r>
            <a:r>
              <a:rPr lang="ru-RU" sz="2400" dirty="0" smtClean="0"/>
              <a:t>13,0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Музейное обслуживание – </a:t>
            </a:r>
            <a:r>
              <a:rPr lang="ru-RU" sz="2400" dirty="0" smtClean="0"/>
              <a:t>2,6 </a:t>
            </a:r>
            <a:r>
              <a:rPr lang="ru-RU" sz="2400" dirty="0"/>
              <a:t>млн. р.</a:t>
            </a:r>
          </a:p>
          <a:p>
            <a:r>
              <a:rPr lang="ru-RU" sz="2400" dirty="0" smtClean="0"/>
              <a:t>Мероприятия </a:t>
            </a:r>
            <a:r>
              <a:rPr lang="ru-RU" sz="2400" dirty="0"/>
              <a:t>в сфере молодежной политики – </a:t>
            </a:r>
          </a:p>
          <a:p>
            <a:pPr marL="0" indent="0">
              <a:buNone/>
            </a:pPr>
            <a:r>
              <a:rPr lang="ru-RU" sz="2400" dirty="0"/>
              <a:t>     0,8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2021год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940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/>
              <a:t>МП «Семья и дети Вишеры»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4208882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Предоставление социальной поддержки семьям, имеющим детей – </a:t>
            </a:r>
            <a:r>
              <a:rPr lang="ru-RU" sz="2400" dirty="0" smtClean="0"/>
              <a:t>12,8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Организация отдыха, оздоровления и занятости детей в каникулярное время – </a:t>
            </a:r>
            <a:r>
              <a:rPr lang="ru-RU" sz="2400" dirty="0" smtClean="0"/>
              <a:t>7,0 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Профилактические мероприятия – 0,2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096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/>
                <a:cs typeface="Times New Roman"/>
              </a:rPr>
              <a:t>    Основные итоги бюджетной политики за 2019-2020 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6" y="1219200"/>
            <a:ext cx="8696325" cy="5486400"/>
          </a:xfrm>
          <a:noFill/>
        </p:spPr>
        <p:txBody>
          <a:bodyPr/>
          <a:lstStyle/>
          <a:p>
            <a:pPr algn="just"/>
            <a:r>
              <a:rPr lang="ru-RU" altLang="ru-RU" sz="2800" dirty="0">
                <a:latin typeface="Times New Roman" pitchFamily="18" charset="0"/>
              </a:rPr>
              <a:t>Выполнение отраслевых Соглашений с министерством образования по заработной плате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Ввод в эксплуатацию средней </a:t>
            </a:r>
            <a:r>
              <a:rPr lang="ru-RU" altLang="ru-RU" sz="2800" dirty="0" smtClean="0">
                <a:latin typeface="Times New Roman"/>
                <a:cs typeface="Times New Roman"/>
              </a:rPr>
              <a:t>общеобразовательной </a:t>
            </a:r>
            <a:r>
              <a:rPr lang="ru-RU" altLang="ru-RU" sz="2800" dirty="0">
                <a:latin typeface="Times New Roman"/>
                <a:cs typeface="Times New Roman"/>
              </a:rPr>
              <a:t>школы в г. Красновишерске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Благоустройство парка, 13 дворовых и 10 общественных территорий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Отремонтированы отдельные участки а/дорог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Приобретены 2 пас. автобуса, автомобиль с КМУ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Устройство спортивной площадки в с. В-Язьва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Создана модельная библиотека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Отсутствие </a:t>
            </a:r>
            <a:r>
              <a:rPr lang="ru-RU" altLang="ru-RU" sz="2800" dirty="0" smtClean="0">
                <a:latin typeface="Times New Roman"/>
                <a:cs typeface="Times New Roman"/>
              </a:rPr>
              <a:t>муниципального долга</a:t>
            </a:r>
            <a:r>
              <a:rPr lang="ru-RU" altLang="ru-RU" sz="2800" dirty="0">
                <a:latin typeface="Times New Roman"/>
                <a:cs typeface="Times New Roman"/>
              </a:rPr>
              <a:t>, </a:t>
            </a:r>
            <a:r>
              <a:rPr lang="ru-RU" altLang="ru-RU" sz="2800" dirty="0" smtClean="0">
                <a:latin typeface="Times New Roman"/>
                <a:cs typeface="Times New Roman"/>
              </a:rPr>
              <a:t>просроченной </a:t>
            </a:r>
            <a:r>
              <a:rPr lang="ru-RU" altLang="ru-RU" sz="2800" dirty="0">
                <a:latin typeface="Times New Roman"/>
                <a:cs typeface="Times New Roman"/>
              </a:rPr>
              <a:t>кредиторской задолженности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«Обеспечение </a:t>
            </a:r>
            <a:r>
              <a:rPr lang="ru-RU" sz="2800" dirty="0" smtClean="0"/>
              <a:t>гражданской обороны и пожарной безопасности населения </a:t>
            </a:r>
            <a:r>
              <a:rPr lang="ru-RU" sz="2800" dirty="0"/>
              <a:t>Красновишерского ГО»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867799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5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Содержание единой дежурной диспетчерской службы – </a:t>
            </a:r>
            <a:r>
              <a:rPr lang="ru-RU" sz="2400" dirty="0" smtClean="0"/>
              <a:t>5,7 </a:t>
            </a:r>
            <a:r>
              <a:rPr lang="ru-RU" sz="2400" dirty="0"/>
              <a:t>млн. руб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Содержание пожарных подразделений – 3,9 млн. руб.</a:t>
            </a:r>
            <a:endParaRPr lang="ru-RU" sz="2400" dirty="0"/>
          </a:p>
          <a:p>
            <a:r>
              <a:rPr lang="ru-RU" sz="2400" dirty="0" smtClean="0"/>
              <a:t>Содержание источников противопожарного водоснабжения – 0,4  </a:t>
            </a:r>
            <a:r>
              <a:rPr lang="ru-RU" sz="2400" dirty="0"/>
              <a:t>млн. руб. </a:t>
            </a:r>
          </a:p>
          <a:p>
            <a:pPr marL="0" indent="0">
              <a:buNone/>
            </a:pP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4022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«Экономическое развитие»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8013433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Финансовая поддержка СМП – 250 тыс. руб.</a:t>
            </a:r>
          </a:p>
          <a:p>
            <a:r>
              <a:rPr lang="ru-RU" sz="2400" dirty="0"/>
              <a:t>Предоставление субсидий с/х товаропроизводителям в целях возмещения затрат, связанных с реализацией проектной деятельности – 430 тыс. руб.  </a:t>
            </a:r>
          </a:p>
          <a:p>
            <a:r>
              <a:rPr lang="ru-RU" sz="2400" dirty="0"/>
              <a:t>Проведение ярмарочных мероприятий – 70 тыс.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Тыс.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2487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«Развитие транспортной системы»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8195388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Средства дорожного фонда – </a:t>
            </a:r>
            <a:r>
              <a:rPr lang="ru-RU" sz="2400" dirty="0" smtClean="0"/>
              <a:t>92,0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Оказание услуг по перевозке пассажиров – </a:t>
            </a:r>
            <a:r>
              <a:rPr lang="ru-RU" sz="2400" dirty="0" smtClean="0"/>
              <a:t>4,1 </a:t>
            </a:r>
            <a:r>
              <a:rPr lang="ru-RU" sz="2400" dirty="0"/>
              <a:t>млн. руб.  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</a:t>
            </a:r>
            <a:r>
              <a:rPr lang="en-US" sz="2400" b="1" i="1" u="sng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245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51387459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609600"/>
          </a:xfrm>
        </p:spPr>
        <p:txBody>
          <a:bodyPr>
            <a:normAutofit/>
          </a:bodyPr>
          <a:lstStyle/>
          <a:p>
            <a:r>
              <a:rPr lang="ru-RU" sz="2800" b="1" dirty="0"/>
              <a:t>Перечень дорог, планируемых к ремонту в </a:t>
            </a:r>
            <a:r>
              <a:rPr lang="ru-RU" sz="2800" b="1" dirty="0" smtClean="0"/>
              <a:t>2021 </a:t>
            </a:r>
            <a:r>
              <a:rPr lang="ru-RU" sz="2800" b="1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674447"/>
              </p:ext>
            </p:extLst>
          </p:nvPr>
        </p:nvGraphicFramePr>
        <p:xfrm>
          <a:off x="277957" y="1295400"/>
          <a:ext cx="8382000" cy="3501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14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участка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Сумма, тыс. руб.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0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Ремонт дорог в г. Красновишерске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10911,0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0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+mn-ea"/>
                        </a:rPr>
                        <a:t>Ремонт</a:t>
                      </a:r>
                      <a:r>
                        <a:rPr lang="ru-RU" sz="2000" baseline="0" dirty="0">
                          <a:effectLst/>
                          <a:latin typeface="+mn-lt"/>
                          <a:ea typeface="+mn-ea"/>
                        </a:rPr>
                        <a:t> участков дороги Красновишерск - Антипина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33401,1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19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Ремонт участка дороги Н. </a:t>
                      </a:r>
                      <a:r>
                        <a:rPr lang="ru-RU" sz="2000" dirty="0" err="1">
                          <a:effectLst/>
                        </a:rPr>
                        <a:t>Язьва</a:t>
                      </a:r>
                      <a:r>
                        <a:rPr lang="ru-RU" sz="2000" dirty="0">
                          <a:effectLst/>
                        </a:rPr>
                        <a:t> –У-</a:t>
                      </a:r>
                      <a:r>
                        <a:rPr lang="ru-RU" sz="2000" dirty="0" err="1">
                          <a:effectLst/>
                        </a:rPr>
                        <a:t>Язьва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7424,5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06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«Обеспечение жильем отдельных категорий граждан»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5583475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Обеспечение жильем:</a:t>
            </a:r>
          </a:p>
          <a:p>
            <a:r>
              <a:rPr lang="ru-RU" sz="2400" dirty="0"/>
              <a:t> детей-сирот – </a:t>
            </a:r>
            <a:r>
              <a:rPr lang="ru-RU" sz="2400" dirty="0" smtClean="0"/>
              <a:t>8,3 </a:t>
            </a:r>
            <a:r>
              <a:rPr lang="ru-RU" sz="2400" dirty="0"/>
              <a:t>млн. руб.</a:t>
            </a:r>
          </a:p>
          <a:p>
            <a:r>
              <a:rPr lang="ru-RU" sz="2400" dirty="0" smtClean="0"/>
              <a:t>реабилитированных </a:t>
            </a:r>
            <a:r>
              <a:rPr lang="ru-RU" sz="2400" dirty="0"/>
              <a:t>лиц </a:t>
            </a:r>
            <a:r>
              <a:rPr lang="ru-RU" sz="2400" dirty="0" smtClean="0"/>
              <a:t>и инвалидов – 5,6 </a:t>
            </a:r>
            <a:r>
              <a:rPr lang="ru-RU" sz="2400" dirty="0"/>
              <a:t>млн. руб. </a:t>
            </a:r>
          </a:p>
          <a:p>
            <a:pPr marL="0" indent="0">
              <a:buNone/>
            </a:pP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64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«Развитие жилищно-коммунальной инфраструктуры»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4682061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Подпрограмма «Обеспечение безопасности и комфортности проживания граждан» – </a:t>
            </a:r>
            <a:r>
              <a:rPr lang="ru-RU" sz="2400" dirty="0" smtClean="0"/>
              <a:t>93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Подпрограмма «Развитие коммунальной инфраструктуры» – </a:t>
            </a:r>
            <a:r>
              <a:rPr lang="ru-RU" sz="2400" dirty="0" smtClean="0"/>
              <a:t>27 </a:t>
            </a:r>
            <a:r>
              <a:rPr lang="ru-RU" sz="2400" dirty="0"/>
              <a:t>млн. руб. 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2021год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9905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>
            <a:noAutofit/>
          </a:bodyPr>
          <a:lstStyle/>
          <a:p>
            <a:r>
              <a:rPr lang="ru-RU" sz="2800" b="1" dirty="0"/>
              <a:t>Подпрограмма «Обеспечение безопасности и комфортности проживания граждан»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830765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/>
              <a:t>На </a:t>
            </a:r>
            <a:r>
              <a:rPr lang="ru-RU" u="sng" dirty="0" smtClean="0"/>
              <a:t>202</a:t>
            </a:r>
            <a:r>
              <a:rPr lang="en-US" u="sng" dirty="0" smtClean="0"/>
              <a:t>1</a:t>
            </a:r>
            <a:r>
              <a:rPr lang="ru-RU" u="sng" dirty="0" smtClean="0"/>
              <a:t> год:     </a:t>
            </a:r>
          </a:p>
          <a:p>
            <a:r>
              <a:rPr lang="ru-RU" dirty="0" smtClean="0"/>
              <a:t>Капитальный ремонт жилфонда – 1,3 млн. руб.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взносов на капитальный ремонт муниципального жилфонда – 1,8 млн. руб.</a:t>
            </a:r>
          </a:p>
          <a:p>
            <a:r>
              <a:rPr lang="ru-RU" dirty="0"/>
              <a:t>Обеспечение устойчивого сокращения непригодного для проживания жилищного фонда – </a:t>
            </a:r>
            <a:r>
              <a:rPr lang="en-US" dirty="0" smtClean="0"/>
              <a:t>87,5</a:t>
            </a:r>
            <a:r>
              <a:rPr lang="ru-RU" dirty="0" smtClean="0"/>
              <a:t> </a:t>
            </a:r>
            <a:r>
              <a:rPr lang="ru-RU" dirty="0"/>
              <a:t>млн.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477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z="2400" b="1" dirty="0"/>
              <a:t>Реестр МКД, признанных аварийными до 01.01.2017 и планируемых к расселению в 2020-2022 гг.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01772374"/>
              </p:ext>
            </p:extLst>
          </p:nvPr>
        </p:nvGraphicFramePr>
        <p:xfrm>
          <a:off x="457200" y="1295399"/>
          <a:ext cx="8229600" cy="54311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Адрес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Кол-во квартир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Пос. Сторожевая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Октябрьская, 3а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Лоскутова, 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Коммунистическая, 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Яковлева,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Лесная,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Толстого,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Дзержинского,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Новая,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К. Маркса,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Лесная, 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903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/>
          <a:lstStyle/>
          <a:p>
            <a:r>
              <a:rPr lang="ru-RU" sz="2800" b="1" dirty="0"/>
              <a:t>Подпрограмма «Развитие коммунальной инфраструктуры»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96200" cy="4953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Оказание услуг по технической эксплуатации ГРУ сжиженного газа – 1,5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Приведение в нормативное состояния объектов водоснабжения сельских территорий – </a:t>
            </a:r>
            <a:r>
              <a:rPr lang="ru-RU" sz="2000" dirty="0" smtClean="0"/>
              <a:t>1,2 </a:t>
            </a:r>
            <a:r>
              <a:rPr lang="ru-RU" sz="2000" dirty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Содержание котельных в сельских территориях – </a:t>
            </a:r>
            <a:r>
              <a:rPr lang="ru-RU" sz="2000" dirty="0" smtClean="0"/>
              <a:t>6,5 </a:t>
            </a:r>
            <a:r>
              <a:rPr lang="ru-RU" sz="2000" dirty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Содержание водонапорных башен и водопроводных сетей – </a:t>
            </a:r>
            <a:r>
              <a:rPr lang="ru-RU" sz="2000" dirty="0" smtClean="0"/>
              <a:t>2,1 млн</a:t>
            </a:r>
            <a:r>
              <a:rPr lang="ru-RU" sz="2000" dirty="0"/>
              <a:t>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</a:t>
            </a:r>
            <a:r>
              <a:rPr lang="ru-RU" sz="2000" dirty="0"/>
              <a:t>дизельной станции в пос. Велс – </a:t>
            </a:r>
            <a:r>
              <a:rPr lang="ru-RU" sz="2000" dirty="0" smtClean="0"/>
              <a:t>4,0 </a:t>
            </a:r>
            <a:r>
              <a:rPr lang="ru-RU" sz="2000" dirty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Приобретение коммунальной техники  - </a:t>
            </a:r>
            <a:r>
              <a:rPr lang="ru-RU" sz="2000" dirty="0" smtClean="0"/>
              <a:t>4,1 </a:t>
            </a:r>
            <a:r>
              <a:rPr lang="ru-RU" sz="2000" dirty="0"/>
              <a:t>млн. руб</a:t>
            </a:r>
            <a:r>
              <a:rPr lang="ru-RU" sz="20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Проведение технического аудита состояния очистных сооружений и сетей водоснабжения – 4,6 млн. руб.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167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/>
                <a:cs typeface="Times New Roman"/>
              </a:rPr>
              <a:t>    Основные задачи бюджетной политики на 2021-2023 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3000" dirty="0">
                <a:latin typeface="Times New Roman" pitchFamily="18" charset="0"/>
              </a:rPr>
              <a:t>обеспечение устойчивости и </a:t>
            </a:r>
            <a:r>
              <a:rPr lang="ru-RU" altLang="ru-RU" sz="3000" dirty="0" err="1" smtClean="0">
                <a:latin typeface="Times New Roman" pitchFamily="18" charset="0"/>
              </a:rPr>
              <a:t>сбалансиро-ванности</a:t>
            </a:r>
            <a:r>
              <a:rPr lang="ru-RU" altLang="ru-RU" sz="3000" dirty="0" smtClean="0">
                <a:latin typeface="Times New Roman" pitchFamily="18" charset="0"/>
              </a:rPr>
              <a:t> </a:t>
            </a:r>
            <a:r>
              <a:rPr lang="ru-RU" altLang="ru-RU" sz="3000" dirty="0">
                <a:latin typeface="Times New Roman" pitchFamily="18" charset="0"/>
              </a:rPr>
              <a:t>бюджета городского округа;</a:t>
            </a:r>
          </a:p>
          <a:p>
            <a:pPr algn="just">
              <a:lnSpc>
                <a:spcPct val="90000"/>
              </a:lnSpc>
            </a:pPr>
            <a:r>
              <a:rPr lang="ru-RU" altLang="ru-RU" sz="3000" dirty="0">
                <a:latin typeface="Times New Roman" pitchFamily="18" charset="0"/>
              </a:rPr>
              <a:t>обеспечение уровня заработной платы работников МУ в соответствии с отраслевыми Соглашениями;</a:t>
            </a:r>
          </a:p>
          <a:p>
            <a:pPr algn="just">
              <a:lnSpc>
                <a:spcPct val="90000"/>
              </a:lnSpc>
            </a:pPr>
            <a:r>
              <a:rPr lang="ru-RU" altLang="ru-RU" sz="3000" dirty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</a:p>
          <a:p>
            <a:pPr algn="just">
              <a:lnSpc>
                <a:spcPct val="90000"/>
              </a:lnSpc>
            </a:pPr>
            <a:r>
              <a:rPr lang="ru-RU" altLang="ru-RU" sz="3000" dirty="0">
                <a:latin typeface="Times New Roman" pitchFamily="18" charset="0"/>
              </a:rPr>
              <a:t>повышение результативности использования бюджетных средств за счет обеспечения контроля 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563562"/>
          </a:xfrm>
        </p:spPr>
        <p:txBody>
          <a:bodyPr>
            <a:noAutofit/>
          </a:bodyPr>
          <a:lstStyle/>
          <a:p>
            <a:r>
              <a:rPr lang="ru-RU" sz="2800" b="1" dirty="0"/>
              <a:t>МП «Благоустройство и формирование комфортной городской среды»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5246403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/>
              <a:t>Реализация мероприятий проекта «Формирование комфортной городской среды» – </a:t>
            </a:r>
            <a:r>
              <a:rPr lang="ru-RU" sz="2400" dirty="0" smtClean="0"/>
              <a:t>10,8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Санитарное содержание и благоустройство территории округа – 7,1 млн. руб. </a:t>
            </a:r>
          </a:p>
          <a:p>
            <a:r>
              <a:rPr lang="ru-RU" sz="2400" dirty="0"/>
              <a:t>Организация уличного освещения – </a:t>
            </a:r>
            <a:r>
              <a:rPr lang="ru-RU" sz="2400" dirty="0" smtClean="0"/>
              <a:t>6,2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Благоустройство сельских территорий – </a:t>
            </a:r>
            <a:r>
              <a:rPr lang="ru-RU" sz="2400" dirty="0" smtClean="0"/>
              <a:t>0,9 </a:t>
            </a:r>
            <a:r>
              <a:rPr lang="ru-RU" sz="2400" dirty="0"/>
              <a:t>млн. руб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Ликвидация свалок – 1,9 млн. руб.</a:t>
            </a:r>
            <a:r>
              <a:rPr lang="ru-RU" sz="2000" dirty="0" smtClean="0"/>
              <a:t> </a:t>
            </a:r>
            <a:endParaRPr lang="ru-RU" sz="2000" dirty="0"/>
          </a:p>
          <a:p>
            <a:pPr marL="0" indent="0">
              <a:buNone/>
            </a:pP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828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5903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1836693"/>
              </p:ext>
            </p:extLst>
          </p:nvPr>
        </p:nvGraphicFramePr>
        <p:xfrm>
          <a:off x="76200" y="838200"/>
          <a:ext cx="4648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8877760"/>
              </p:ext>
            </p:extLst>
          </p:nvPr>
        </p:nvGraphicFramePr>
        <p:xfrm>
          <a:off x="4648200" y="685800"/>
          <a:ext cx="4038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/>
              <a:t>Субсидии на реализацию ПРП и инвестиционных проектов, тыс. руб.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42418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334962"/>
          </a:xfrm>
        </p:spPr>
        <p:txBody>
          <a:bodyPr/>
          <a:lstStyle/>
          <a:p>
            <a:r>
              <a:rPr lang="ru-RU" sz="2400" b="1" dirty="0"/>
              <a:t>Основные характеристики бюджета на </a:t>
            </a:r>
            <a:r>
              <a:rPr lang="ru-RU" sz="2400" b="1" dirty="0" smtClean="0"/>
              <a:t>2021-2023 </a:t>
            </a:r>
            <a:r>
              <a:rPr lang="ru-RU" sz="2400" b="1" dirty="0"/>
              <a:t>гг. (тыс. 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342895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33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438529"/>
              </p:ext>
            </p:extLst>
          </p:nvPr>
        </p:nvGraphicFramePr>
        <p:xfrm>
          <a:off x="152401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24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08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69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0000"/>
                          </a:solidFill>
                        </a:rPr>
                        <a:t>Дефицит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11671,2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10267,8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10652,3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7831,7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639762"/>
          </a:xfrm>
        </p:spPr>
        <p:txBody>
          <a:bodyPr/>
          <a:lstStyle/>
          <a:p>
            <a:r>
              <a:rPr lang="ru-RU" sz="3200" dirty="0"/>
              <a:t>Доходы бюджета в 2020-2021 гг.(млн. 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059429"/>
              </p:ext>
            </p:extLst>
          </p:nvPr>
        </p:nvGraphicFramePr>
        <p:xfrm>
          <a:off x="381000" y="1143000"/>
          <a:ext cx="5943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53200" y="1524000"/>
            <a:ext cx="20574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chemeClr val="tx1"/>
                </a:solidFill>
              </a:rPr>
              <a:t>Доходы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2020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717,3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2021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790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i="1" dirty="0">
                <a:solidFill>
                  <a:srgbClr val="FF0000"/>
                </a:solidFill>
              </a:rPr>
              <a:t>Темп роста – </a:t>
            </a:r>
            <a:r>
              <a:rPr lang="ru-RU" sz="2000" i="1" dirty="0" smtClean="0">
                <a:solidFill>
                  <a:srgbClr val="FF0000"/>
                </a:solidFill>
              </a:rPr>
              <a:t>110,1%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9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/>
              <a:t>Структура доходов бюджета </a:t>
            </a:r>
            <a:br>
              <a:rPr lang="ru-RU" sz="2400" b="1" dirty="0"/>
            </a:br>
            <a:r>
              <a:rPr lang="ru-RU" sz="2400" b="1" dirty="0"/>
              <a:t>Красновишерского городского округа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2020 </a:t>
            </a:r>
            <a:r>
              <a:rPr lang="ru-RU" dirty="0"/>
              <a:t>(первонач.)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7011233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6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2021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39701649"/>
              </p:ext>
            </p:extLst>
          </p:nvPr>
        </p:nvGraphicFramePr>
        <p:xfrm>
          <a:off x="4645026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5</a:t>
            </a:fld>
            <a:endParaRPr lang="ru-RU" altLang="ru-RU"/>
          </a:p>
        </p:txBody>
      </p:sp>
      <p:graphicFrame>
        <p:nvGraphicFramePr>
          <p:cNvPr id="9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288660"/>
              </p:ext>
            </p:extLst>
          </p:nvPr>
        </p:nvGraphicFramePr>
        <p:xfrm>
          <a:off x="304801" y="1905001"/>
          <a:ext cx="4038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 dirty="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50810803"/>
              </p:ext>
            </p:extLst>
          </p:nvPr>
        </p:nvGraphicFramePr>
        <p:xfrm>
          <a:off x="457200" y="990601"/>
          <a:ext cx="8153400" cy="5213165"/>
        </p:xfrm>
        <a:graphic>
          <a:graphicData uri="http://schemas.openxmlformats.org/drawingml/2006/table">
            <a:tbl>
              <a:tblPr/>
              <a:tblGrid>
                <a:gridCol w="556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8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06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Патент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1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Госпошлина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Динамика налоговых и неналоговых доходов, </a:t>
            </a:r>
            <a:br>
              <a:rPr lang="ru-RU" sz="3200" dirty="0"/>
            </a:br>
            <a:r>
              <a:rPr lang="ru-RU" sz="3200" dirty="0"/>
              <a:t>млн.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5975304"/>
              </p:ext>
            </p:extLst>
          </p:nvPr>
        </p:nvGraphicFramePr>
        <p:xfrm>
          <a:off x="381000" y="1295400"/>
          <a:ext cx="403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88488520"/>
              </p:ext>
            </p:extLst>
          </p:nvPr>
        </p:nvGraphicFramePr>
        <p:xfrm>
          <a:off x="4572000" y="1295400"/>
          <a:ext cx="434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408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/>
              <a:t>Структура собственных доходов бюджета </a:t>
            </a:r>
            <a:br>
              <a:rPr lang="ru-RU" sz="2800" dirty="0"/>
            </a:br>
            <a:r>
              <a:rPr lang="ru-RU" sz="2800" dirty="0"/>
              <a:t>на </a:t>
            </a:r>
            <a:r>
              <a:rPr lang="ru-RU" sz="2800" dirty="0" smtClean="0"/>
              <a:t>202</a:t>
            </a:r>
            <a:r>
              <a:rPr lang="en-US" sz="2800" dirty="0" smtClean="0"/>
              <a:t>1</a:t>
            </a:r>
            <a:r>
              <a:rPr lang="ru-RU" sz="2800" dirty="0" smtClean="0"/>
              <a:t> </a:t>
            </a:r>
            <a:r>
              <a:rPr lang="ru-RU" sz="2800" dirty="0"/>
              <a:t>год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14983729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837689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899103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2021 </a:t>
            </a:r>
            <a:r>
              <a:rPr lang="ru-RU" sz="2400" dirty="0"/>
              <a:t>– </a:t>
            </a:r>
            <a:r>
              <a:rPr lang="ru-RU" sz="2400" dirty="0" smtClean="0"/>
              <a:t>2023 </a:t>
            </a:r>
            <a:r>
              <a:rPr lang="ru-RU" sz="2400" dirty="0"/>
              <a:t>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29954</TotalTime>
  <Words>1451</Words>
  <Application>Microsoft Office PowerPoint</Application>
  <PresentationFormat>Экран (4:3)</PresentationFormat>
  <Paragraphs>405</Paragraphs>
  <Slides>33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Оформление по умолчанию</vt:lpstr>
      <vt:lpstr>Тема Office</vt:lpstr>
      <vt:lpstr>1_Тема Office</vt:lpstr>
      <vt:lpstr>О бюджете  Красновишерского городского округа на 2021 год и плановый период 2022-2023 годов  (второе чтение)</vt:lpstr>
      <vt:lpstr>    Основные итоги бюджетной политики за 2019-2020 годы:</vt:lpstr>
      <vt:lpstr>    Основные задачи бюджетной политики на 2021-2023 годы:</vt:lpstr>
      <vt:lpstr>Доходы бюджета в 2020-2021 гг.(млн. руб.)</vt:lpstr>
      <vt:lpstr>Структура доходов бюджета  Красновишерского городского округа</vt:lpstr>
      <vt:lpstr>Источники налоговых доходов</vt:lpstr>
      <vt:lpstr>Динамика налоговых и неналоговых доходов,  млн. руб.</vt:lpstr>
      <vt:lpstr>Структура собственных доходов бюджета  на 2021 год</vt:lpstr>
      <vt:lpstr>Презентация PowerPoint</vt:lpstr>
      <vt:lpstr>Презентация PowerPoint</vt:lpstr>
      <vt:lpstr>Динамика доходов бюджета  в 2020-2023 годах, млн. руб.</vt:lpstr>
      <vt:lpstr>Основные подходы к формированию расходов бюджета на 2021-2023 годы</vt:lpstr>
      <vt:lpstr>Особенности формирования расходов</vt:lpstr>
      <vt:lpstr>Динамика расходов бюджета в 2020 – 2023 гг., млн. руб.</vt:lpstr>
      <vt:lpstr>Сценарные условия развития в 2021-2023  гг. (темп роста к предыдущему году) </vt:lpstr>
      <vt:lpstr>Структура бюджета на 2021 год</vt:lpstr>
      <vt:lpstr>Развитие образования на 2021-2023 гг.</vt:lpstr>
      <vt:lpstr>МП «Развитие культуры на 2021-2023 гг.»</vt:lpstr>
      <vt:lpstr>МП «Семья и дети Вишеры»</vt:lpstr>
      <vt:lpstr>МП «Обеспечение гражданской обороны и пожарной безопасности населения Красновишерского ГО»</vt:lpstr>
      <vt:lpstr>МП «Экономическое развитие»</vt:lpstr>
      <vt:lpstr>МП «Развитие транспортной системы»</vt:lpstr>
      <vt:lpstr>Структура муниципального дорожного фонда, млн. руб.</vt:lpstr>
      <vt:lpstr>Перечень дорог, планируемых к ремонту в 2021 году</vt:lpstr>
      <vt:lpstr>МП «Обеспечение жильем отдельных категорий граждан»</vt:lpstr>
      <vt:lpstr>МП «Развитие жилищно-коммунальной инфраструктуры»</vt:lpstr>
      <vt:lpstr>Подпрограмма «Обеспечение безопасности и комфортности проживания граждан»</vt:lpstr>
      <vt:lpstr>Реестр МКД, признанных аварийными до 01.01.2017 и планируемых к расселению в 2020-2022 гг.</vt:lpstr>
      <vt:lpstr>Подпрограмма «Развитие коммунальной инфраструктуры»</vt:lpstr>
      <vt:lpstr>МП «Благоустройство и формирование комфортной городской среды»</vt:lpstr>
      <vt:lpstr>Презентация PowerPoint</vt:lpstr>
      <vt:lpstr>Субсидии на реализацию ПРП и инвестиционных проектов, тыс. руб.</vt:lpstr>
      <vt:lpstr>Основные характеристики бюджета на 2021-2023 гг. (тыс. руб.)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1240</cp:revision>
  <cp:lastPrinted>2020-11-09T06:23:37Z</cp:lastPrinted>
  <dcterms:created xsi:type="dcterms:W3CDTF">1601-01-01T00:00:00Z</dcterms:created>
  <dcterms:modified xsi:type="dcterms:W3CDTF">2020-12-14T11:37:02Z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