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3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4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drawings/drawing4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15.xml" ContentType="application/vnd.openxmlformats-officedocument.drawingml.chart+xml"/>
  <Override PartName="/ppt/drawings/drawing5.xml" ContentType="application/vnd.openxmlformats-officedocument.drawingml.chartshapes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drawings/drawing6.xml" ContentType="application/vnd.openxmlformats-officedocument.drawingml.chartshapes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drawings/drawing7.xml" ContentType="application/vnd.openxmlformats-officedocument.drawingml.chartshapes+xml"/>
  <Override PartName="/ppt/charts/chart28.xml" ContentType="application/vnd.openxmlformats-officedocument.drawingml.chart+xml"/>
  <Override PartName="/ppt/drawings/drawing8.xml" ContentType="application/vnd.openxmlformats-officedocument.drawingml.chartshapes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3" r:id="rId2"/>
    <p:sldMasterId id="2147483675" r:id="rId3"/>
  </p:sldMasterIdLst>
  <p:notesMasterIdLst>
    <p:notesMasterId r:id="rId39"/>
  </p:notesMasterIdLst>
  <p:handoutMasterIdLst>
    <p:handoutMasterId r:id="rId40"/>
  </p:handoutMasterIdLst>
  <p:sldIdLst>
    <p:sldId id="326" r:id="rId4"/>
    <p:sldId id="310" r:id="rId5"/>
    <p:sldId id="307" r:id="rId6"/>
    <p:sldId id="407" r:id="rId7"/>
    <p:sldId id="398" r:id="rId8"/>
    <p:sldId id="391" r:id="rId9"/>
    <p:sldId id="311" r:id="rId10"/>
    <p:sldId id="417" r:id="rId11"/>
    <p:sldId id="392" r:id="rId12"/>
    <p:sldId id="373" r:id="rId13"/>
    <p:sldId id="397" r:id="rId14"/>
    <p:sldId id="376" r:id="rId15"/>
    <p:sldId id="388" r:id="rId16"/>
    <p:sldId id="387" r:id="rId17"/>
    <p:sldId id="378" r:id="rId18"/>
    <p:sldId id="325" r:id="rId19"/>
    <p:sldId id="377" r:id="rId20"/>
    <p:sldId id="379" r:id="rId21"/>
    <p:sldId id="399" r:id="rId22"/>
    <p:sldId id="400" r:id="rId23"/>
    <p:sldId id="401" r:id="rId24"/>
    <p:sldId id="402" r:id="rId25"/>
    <p:sldId id="408" r:id="rId26"/>
    <p:sldId id="409" r:id="rId27"/>
    <p:sldId id="380" r:id="rId28"/>
    <p:sldId id="410" r:id="rId29"/>
    <p:sldId id="411" r:id="rId30"/>
    <p:sldId id="412" r:id="rId31"/>
    <p:sldId id="413" r:id="rId32"/>
    <p:sldId id="414" r:id="rId33"/>
    <p:sldId id="415" r:id="rId34"/>
    <p:sldId id="416" r:id="rId35"/>
    <p:sldId id="382" r:id="rId36"/>
    <p:sldId id="389" r:id="rId37"/>
    <p:sldId id="386" r:id="rId38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268E78"/>
    <a:srgbClr val="FFDE75"/>
    <a:srgbClr val="FF9900"/>
    <a:srgbClr val="FFE285"/>
    <a:srgbClr val="CCFFFF"/>
    <a:srgbClr val="008A3E"/>
    <a:srgbClr val="CCCCFF"/>
    <a:srgbClr val="FF330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0743" autoAdjust="0"/>
  </p:normalViewPr>
  <p:slideViewPr>
    <p:cSldViewPr>
      <p:cViewPr>
        <p:scale>
          <a:sx n="100" d="100"/>
          <a:sy n="100" d="100"/>
        </p:scale>
        <p:origin x="-1944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90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516023507207215"/>
          <c:y val="0.28071008119582674"/>
          <c:w val="0.39979088792742185"/>
          <c:h val="0.60409182871979406"/>
        </c:manualLayout>
      </c:layout>
      <c:doughnut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ln w="25400">
              <a:solidFill>
                <a:schemeClr val="tx1">
                  <a:alpha val="37000"/>
                </a:schemeClr>
              </a:solidFill>
            </a:ln>
          </c:spPr>
          <c:explosion val="16"/>
          <c:dPt>
            <c:idx val="0"/>
            <c:bubble3D val="0"/>
            <c:explosion val="0"/>
            <c:spPr>
              <a:solidFill>
                <a:schemeClr val="accent1"/>
              </a:solidFill>
              <a:ln w="25400">
                <a:solidFill>
                  <a:schemeClr val="tx1">
                    <a:alpha val="37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1B20-43D5-A3A7-21453FEB0001}"/>
              </c:ext>
            </c:extLst>
          </c:dPt>
          <c:dPt>
            <c:idx val="1"/>
            <c:bubble3D val="0"/>
            <c:explosion val="3"/>
            <c:spPr>
              <a:solidFill>
                <a:schemeClr val="accent2"/>
              </a:solidFill>
              <a:ln w="25400">
                <a:solidFill>
                  <a:schemeClr val="tx1">
                    <a:alpha val="37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B20-43D5-A3A7-21453FEB0001}"/>
              </c:ext>
            </c:extLst>
          </c:dPt>
          <c:dLbls>
            <c:delete val="1"/>
          </c:dLbls>
          <c:cat>
            <c:strRef>
              <c:f>Sheet1!$B$1:$C$1</c:f>
              <c:strCache>
                <c:ptCount val="2"/>
                <c:pt idx="0">
                  <c:v>1 кв</c:v>
                </c:pt>
                <c:pt idx="1">
                  <c:v>2 кв</c:v>
                </c:pt>
              </c:strCache>
            </c:strRef>
          </c:cat>
          <c:val>
            <c:numRef>
              <c:f>Sheet1!$B$2:$C$2</c:f>
              <c:numCache>
                <c:formatCode>#\ ##,000</c:formatCode>
                <c:ptCount val="2"/>
                <c:pt idx="0">
                  <c:v>723820.3</c:v>
                </c:pt>
                <c:pt idx="1">
                  <c:v>735491.5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B20-43D5-A3A7-21453FEB000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160"/>
        <c:holeSize val="61"/>
      </c:doughnutChart>
      <c:spPr>
        <a:noFill/>
        <a:ln w="10196">
          <a:noFill/>
          <a:prstDash val="solid"/>
        </a:ln>
        <a:effectLst/>
      </c:spPr>
    </c:plotArea>
    <c:plotVisOnly val="1"/>
    <c:dispBlanksAs val="zero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947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012149473233554E-2"/>
          <c:y val="7.8741253630999125E-2"/>
          <c:w val="0.86196671044334061"/>
          <c:h val="0.431214498625448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 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2018</c:v>
                </c:pt>
                <c:pt idx="1">
                  <c:v>2019 (оценка)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60.9</c:v>
                </c:pt>
                <c:pt idx="1">
                  <c:v>60.4</c:v>
                </c:pt>
                <c:pt idx="2">
                  <c:v>58.3</c:v>
                </c:pt>
                <c:pt idx="3">
                  <c:v>58.2</c:v>
                </c:pt>
                <c:pt idx="4">
                  <c:v>58.2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125070720"/>
        <c:axId val="130761856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13"/>
            <c:spPr>
              <a:solidFill>
                <a:srgbClr val="FF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1498671419355657E-2"/>
                  <c:y val="-6.937556583547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4088747179434576E-2"/>
                  <c:y val="-7.48251926986684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016645959862757E-2"/>
                  <c:y val="-9.1532572248610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2018</c:v>
                </c:pt>
                <c:pt idx="1">
                  <c:v>2019 (оценка)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95.730706075533661</c:v>
                </c:pt>
                <c:pt idx="3">
                  <c:v>99.828473413379086</c:v>
                </c:pt>
                <c:pt idx="4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954368"/>
        <c:axId val="130764160"/>
      </c:lineChart>
      <c:catAx>
        <c:axId val="125070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0761856"/>
        <c:crosses val="autoZero"/>
        <c:auto val="1"/>
        <c:lblAlgn val="ctr"/>
        <c:lblOffset val="100"/>
        <c:noMultiLvlLbl val="0"/>
      </c:catAx>
      <c:valAx>
        <c:axId val="130761856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125070720"/>
        <c:crosses val="autoZero"/>
        <c:crossBetween val="between"/>
      </c:valAx>
      <c:valAx>
        <c:axId val="130764160"/>
        <c:scaling>
          <c:orientation val="minMax"/>
          <c:max val="12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crossAx val="130954368"/>
        <c:crosses val="max"/>
        <c:crossBetween val="between"/>
      </c:valAx>
      <c:catAx>
        <c:axId val="1309543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30764160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2.9893100389975502E-3"/>
          <c:y val="0.74206616728472508"/>
          <c:w val="0.98934138741037358"/>
          <c:h val="0.12013198844360833"/>
        </c:manualLayout>
      </c:layout>
      <c:overlay val="0"/>
      <c:spPr>
        <a:solidFill>
          <a:schemeClr val="bg1">
            <a:alpha val="87000"/>
          </a:schemeClr>
        </a:solidFill>
      </c:sp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367956551255939E-2"/>
          <c:y val="9.3920254913998802E-2"/>
          <c:w val="0.86196671044334061"/>
          <c:h val="0.62489956269466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  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2018</c:v>
                </c:pt>
                <c:pt idx="1">
                  <c:v>2019 (оценка)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19.2</c:v>
                </c:pt>
                <c:pt idx="1">
                  <c:v>18.899999999999999</c:v>
                </c:pt>
                <c:pt idx="2">
                  <c:v>18.899999999999999</c:v>
                </c:pt>
                <c:pt idx="3">
                  <c:v>18.899999999999999</c:v>
                </c:pt>
                <c:pt idx="4">
                  <c:v>18.899999999999999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131083648"/>
        <c:axId val="131089536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1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1498671419355657E-2"/>
                  <c:y val="-6.937556583547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0865675619087501E-2"/>
                  <c:y val="-7.09745338053233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016645959862757E-2"/>
                  <c:y val="-9.1532572248610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2018</c:v>
                </c:pt>
                <c:pt idx="1">
                  <c:v>2019 (оценка)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100</c:v>
                </c:pt>
                <c:pt idx="1">
                  <c:v>98.4375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109248"/>
        <c:axId val="131091072"/>
      </c:lineChart>
      <c:catAx>
        <c:axId val="13108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31089536"/>
        <c:crosses val="autoZero"/>
        <c:auto val="1"/>
        <c:lblAlgn val="ctr"/>
        <c:lblOffset val="100"/>
        <c:noMultiLvlLbl val="0"/>
      </c:catAx>
      <c:valAx>
        <c:axId val="131089536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131083648"/>
        <c:crosses val="autoZero"/>
        <c:crossBetween val="between"/>
      </c:valAx>
      <c:valAx>
        <c:axId val="131091072"/>
        <c:scaling>
          <c:orientation val="minMax"/>
          <c:max val="12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ru-RU"/>
          </a:p>
        </c:txPr>
        <c:crossAx val="131109248"/>
        <c:crosses val="max"/>
        <c:crossBetween val="between"/>
      </c:valAx>
      <c:catAx>
        <c:axId val="1311092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3109107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5.6893320097050146E-3"/>
          <c:y val="0.85995215325807317"/>
          <c:w val="0.98934138741037358"/>
          <c:h val="0.1400478467419268"/>
        </c:manualLayout>
      </c:layout>
      <c:overlay val="0"/>
      <c:spPr>
        <a:solidFill>
          <a:schemeClr val="bg1">
            <a:alpha val="87000"/>
          </a:schemeClr>
        </a:solidFill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012149473233554E-2"/>
          <c:y val="7.8741253630999125E-2"/>
          <c:w val="0.86196671044334061"/>
          <c:h val="0.431214498625448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 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2018</c:v>
                </c:pt>
                <c:pt idx="1">
                  <c:v>2019 (оценка)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11.5</c:v>
                </c:pt>
                <c:pt idx="1">
                  <c:v>12.1</c:v>
                </c:pt>
                <c:pt idx="2">
                  <c:v>15.2</c:v>
                </c:pt>
                <c:pt idx="3">
                  <c:v>17.3</c:v>
                </c:pt>
                <c:pt idx="4">
                  <c:v>18.100000000000001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131160320"/>
        <c:axId val="131182592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13"/>
            <c:spPr>
              <a:solidFill>
                <a:srgbClr val="FF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1498671419355657E-2"/>
                  <c:y val="-6.937556583547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4088747179434576E-2"/>
                  <c:y val="-7.48251926986684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016645959862757E-2"/>
                  <c:y val="-9.1532572248610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2018</c:v>
                </c:pt>
                <c:pt idx="1">
                  <c:v>2019 (оценка)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100</c:v>
                </c:pt>
                <c:pt idx="1">
                  <c:v>105.21739130434781</c:v>
                </c:pt>
                <c:pt idx="2">
                  <c:v>125.6198347107438</c:v>
                </c:pt>
                <c:pt idx="3">
                  <c:v>113.81578947368422</c:v>
                </c:pt>
                <c:pt idx="4">
                  <c:v>104.62427745664739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185664"/>
        <c:axId val="131184128"/>
      </c:lineChart>
      <c:catAx>
        <c:axId val="131160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1182592"/>
        <c:crosses val="autoZero"/>
        <c:auto val="1"/>
        <c:lblAlgn val="ctr"/>
        <c:lblOffset val="100"/>
        <c:noMultiLvlLbl val="0"/>
      </c:catAx>
      <c:valAx>
        <c:axId val="131182592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131160320"/>
        <c:crosses val="autoZero"/>
        <c:crossBetween val="between"/>
      </c:valAx>
      <c:valAx>
        <c:axId val="131184128"/>
        <c:scaling>
          <c:orientation val="minMax"/>
          <c:max val="14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crossAx val="131185664"/>
        <c:crosses val="max"/>
        <c:crossBetween val="between"/>
      </c:valAx>
      <c:catAx>
        <c:axId val="1311856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31184128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2.9893100389975502E-3"/>
          <c:y val="0.74206616728472508"/>
          <c:w val="0.98934138741037358"/>
          <c:h val="0.12013198844360833"/>
        </c:manualLayout>
      </c:layout>
      <c:overlay val="0"/>
      <c:spPr>
        <a:solidFill>
          <a:schemeClr val="bg1">
            <a:alpha val="87000"/>
          </a:schemeClr>
        </a:solidFill>
      </c:sp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367956551255939E-2"/>
          <c:y val="9.3920254913998802E-2"/>
          <c:w val="0.86196671044334061"/>
          <c:h val="0.62489956269466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  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2019 (оценка)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36.200000000000003</c:v>
                </c:pt>
                <c:pt idx="1">
                  <c:v>35.200000000000003</c:v>
                </c:pt>
                <c:pt idx="2">
                  <c:v>35.200000000000003</c:v>
                </c:pt>
                <c:pt idx="3">
                  <c:v>36.200000000000003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131634688"/>
        <c:axId val="13163622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1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1498671419355657E-2"/>
                  <c:y val="-6.937556583547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0865675619087501E-2"/>
                  <c:y val="-7.09745338053233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016645959862757E-2"/>
                  <c:y val="-9.1532572248610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2019 (оценка)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100</c:v>
                </c:pt>
                <c:pt idx="1">
                  <c:v>97.237569060773481</c:v>
                </c:pt>
                <c:pt idx="2">
                  <c:v>100</c:v>
                </c:pt>
                <c:pt idx="3">
                  <c:v>102.84090909090908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2516096"/>
        <c:axId val="132514560"/>
      </c:lineChart>
      <c:catAx>
        <c:axId val="131634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31636224"/>
        <c:crosses val="autoZero"/>
        <c:auto val="1"/>
        <c:lblAlgn val="ctr"/>
        <c:lblOffset val="100"/>
        <c:noMultiLvlLbl val="0"/>
      </c:catAx>
      <c:valAx>
        <c:axId val="131636224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131634688"/>
        <c:crosses val="autoZero"/>
        <c:crossBetween val="between"/>
      </c:valAx>
      <c:valAx>
        <c:axId val="132514560"/>
        <c:scaling>
          <c:orientation val="minMax"/>
          <c:max val="12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ru-RU"/>
          </a:p>
        </c:txPr>
        <c:crossAx val="132516096"/>
        <c:crosses val="max"/>
        <c:crossBetween val="between"/>
      </c:valAx>
      <c:catAx>
        <c:axId val="1325160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32514560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5.6893320097050146E-3"/>
          <c:y val="0.85995215325807317"/>
          <c:w val="0.98934138741037358"/>
          <c:h val="0.1400478467419268"/>
        </c:manualLayout>
      </c:layout>
      <c:overlay val="0"/>
      <c:spPr>
        <a:solidFill>
          <a:schemeClr val="bg1">
            <a:alpha val="87000"/>
          </a:schemeClr>
        </a:solidFill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solidFill>
                <a:schemeClr val="accent3">
                  <a:lumMod val="90000"/>
                </a:schemeClr>
              </a:solidFill>
            </c:spPr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2019 (первон.)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571.29999999999995</c:v>
                </c:pt>
                <c:pt idx="1">
                  <c:v>723.8</c:v>
                </c:pt>
                <c:pt idx="2">
                  <c:v>690.4</c:v>
                </c:pt>
                <c:pt idx="3">
                  <c:v>628.70000000000005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2616192"/>
        <c:axId val="132618112"/>
        <c:axId val="0"/>
      </c:bar3DChart>
      <c:catAx>
        <c:axId val="132616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/>
          <a:lstStyle/>
          <a:p>
            <a:pPr>
              <a:defRPr sz="2400" b="1"/>
            </a:pPr>
            <a:endParaRPr lang="ru-RU"/>
          </a:p>
        </c:txPr>
        <c:crossAx val="132618112"/>
        <c:crosses val="autoZero"/>
        <c:auto val="1"/>
        <c:lblAlgn val="ctr"/>
        <c:lblOffset val="100"/>
        <c:noMultiLvlLbl val="0"/>
      </c:catAx>
      <c:valAx>
        <c:axId val="132618112"/>
        <c:scaling>
          <c:orientation val="minMax"/>
          <c:max val="750"/>
          <c:min val="0"/>
        </c:scaling>
        <c:delete val="1"/>
        <c:axPos val="l"/>
        <c:numFmt formatCode="General" sourceLinked="0"/>
        <c:majorTickMark val="out"/>
        <c:minorTickMark val="none"/>
        <c:tickLblPos val="nextTo"/>
        <c:crossAx val="1326161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470391858912373"/>
          <c:y val="4.0937256153791589E-2"/>
          <c:w val="0.87529608141087623"/>
          <c:h val="0.79108794887727008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2022</c:v>
                </c:pt>
                <c:pt idx="1">
                  <c:v>2021</c:v>
                </c:pt>
                <c:pt idx="2">
                  <c:v>2020</c:v>
                </c:pt>
                <c:pt idx="3">
                  <c:v>2019 перв.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564</c:v>
                </c:pt>
                <c:pt idx="1">
                  <c:v>622</c:v>
                </c:pt>
                <c:pt idx="2">
                  <c:v>646.5</c:v>
                </c:pt>
                <c:pt idx="3">
                  <c:v>486.9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2022</c:v>
                </c:pt>
                <c:pt idx="1">
                  <c:v>2021</c:v>
                </c:pt>
                <c:pt idx="2">
                  <c:v>2020</c:v>
                </c:pt>
                <c:pt idx="3">
                  <c:v>2019 перв.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80.400000000000006</c:v>
                </c:pt>
                <c:pt idx="1">
                  <c:v>81.7</c:v>
                </c:pt>
                <c:pt idx="2">
                  <c:v>89</c:v>
                </c:pt>
                <c:pt idx="3">
                  <c:v>84.3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3185536"/>
        <c:axId val="133187072"/>
        <c:axId val="0"/>
      </c:bar3DChart>
      <c:catAx>
        <c:axId val="1331855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33187072"/>
        <c:crosses val="autoZero"/>
        <c:auto val="1"/>
        <c:lblAlgn val="ctr"/>
        <c:lblOffset val="100"/>
        <c:noMultiLvlLbl val="0"/>
      </c:catAx>
      <c:valAx>
        <c:axId val="133187072"/>
        <c:scaling>
          <c:orientation val="minMax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1331855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7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4784946236559141E-2"/>
          <c:y val="7.0007521925612951E-2"/>
          <c:w val="0.95409604519774016"/>
          <c:h val="0.929992551606724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explosion val="25"/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bubble3D val="0"/>
            <c:spPr>
              <a:solidFill>
                <a:srgbClr val="FF99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rgbClr val="CC99FF"/>
              </a:solidFill>
            </c:spPr>
          </c:dPt>
          <c:dPt>
            <c:idx val="5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6"/>
            <c:bubble3D val="0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4.8471022775378986E-2"/>
                  <c:y val="-3.9532520325203255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7.2580645161290328E-2"/>
                  <c:y val="8.1503584917738944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"/>
                  <c:y val="0.30853306446450274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8505207010414003E-3"/>
                  <c:y val="-0.16215447154471543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7255513927694521"/>
                  <c:y val="-0.1178861788617886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8.7062378291423256E-2"/>
                  <c:y val="-2.0579188272197683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3.948252688172043E-2"/>
                  <c:y val="-6.9113681102362198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Развитие образования</c:v>
                </c:pt>
                <c:pt idx="1">
                  <c:v>Развитие культуры</c:v>
                </c:pt>
                <c:pt idx="2">
                  <c:v>Семья и дети Вишеры</c:v>
                </c:pt>
                <c:pt idx="3">
                  <c:v>Прочие программы</c:v>
                </c:pt>
                <c:pt idx="4">
                  <c:v>Развитие ЖКХ</c:v>
                </c:pt>
                <c:pt idx="5">
                  <c:v>Непрограммные </c:v>
                </c:pt>
                <c:pt idx="6">
                  <c:v>Развитие транспортной системы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335.7</c:v>
                </c:pt>
                <c:pt idx="1">
                  <c:v>32.799999999999997</c:v>
                </c:pt>
                <c:pt idx="2">
                  <c:v>27.1</c:v>
                </c:pt>
                <c:pt idx="3">
                  <c:v>27.9</c:v>
                </c:pt>
                <c:pt idx="4">
                  <c:v>100.8</c:v>
                </c:pt>
                <c:pt idx="5">
                  <c:v>88.8</c:v>
                </c:pt>
                <c:pt idx="6">
                  <c:v>91.8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8301886792452831E-2"/>
                  <c:y val="-0.42932299711685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327</c:v>
                </c:pt>
                <c:pt idx="1">
                  <c:v>335.7</c:v>
                </c:pt>
                <c:pt idx="2">
                  <c:v>310.7</c:v>
                </c:pt>
                <c:pt idx="3">
                  <c:v>309.89999999999998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3757952"/>
        <c:axId val="133763840"/>
        <c:axId val="0"/>
      </c:bar3DChart>
      <c:catAx>
        <c:axId val="133757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3763840"/>
        <c:crosses val="autoZero"/>
        <c:auto val="1"/>
        <c:lblAlgn val="ctr"/>
        <c:lblOffset val="100"/>
        <c:noMultiLvlLbl val="0"/>
      </c:catAx>
      <c:valAx>
        <c:axId val="133763840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337579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8301886792452831E-2"/>
                  <c:y val="-0.42932299711685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32.799999999999997</c:v>
                </c:pt>
                <c:pt idx="1">
                  <c:v>29.6</c:v>
                </c:pt>
                <c:pt idx="2">
                  <c:v>28.6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3790336"/>
        <c:axId val="133960064"/>
        <c:axId val="0"/>
      </c:bar3DChart>
      <c:catAx>
        <c:axId val="133790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3960064"/>
        <c:crosses val="autoZero"/>
        <c:auto val="1"/>
        <c:lblAlgn val="ctr"/>
        <c:lblOffset val="100"/>
        <c:noMultiLvlLbl val="0"/>
      </c:catAx>
      <c:valAx>
        <c:axId val="133960064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337903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8301886792452831E-2"/>
                  <c:y val="-0.42932299711685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28.9</c:v>
                </c:pt>
                <c:pt idx="1">
                  <c:v>27.2</c:v>
                </c:pt>
                <c:pt idx="2">
                  <c:v>27.4</c:v>
                </c:pt>
                <c:pt idx="3">
                  <c:v>27.5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4023424"/>
        <c:axId val="134025216"/>
        <c:axId val="0"/>
      </c:bar3DChart>
      <c:catAx>
        <c:axId val="134023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4025216"/>
        <c:crosses val="autoZero"/>
        <c:auto val="1"/>
        <c:lblAlgn val="ctr"/>
        <c:lblOffset val="100"/>
        <c:noMultiLvlLbl val="0"/>
      </c:catAx>
      <c:valAx>
        <c:axId val="134025216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3402342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516023507207215"/>
          <c:y val="0.28071008119582674"/>
          <c:w val="0.39979088792742185"/>
          <c:h val="0.60409182871979406"/>
        </c:manualLayout>
      </c:layout>
      <c:doughnut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ln w="25400">
              <a:solidFill>
                <a:schemeClr val="tx1">
                  <a:alpha val="37000"/>
                </a:schemeClr>
              </a:solidFill>
            </a:ln>
          </c:spPr>
          <c:explosion val="16"/>
          <c:dPt>
            <c:idx val="0"/>
            <c:bubble3D val="0"/>
            <c:explosion val="0"/>
            <c:spPr>
              <a:solidFill>
                <a:schemeClr val="accent1"/>
              </a:solidFill>
              <a:ln w="25400">
                <a:solidFill>
                  <a:schemeClr val="tx1">
                    <a:alpha val="37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B19-4A20-AA8D-F288881C9A79}"/>
              </c:ext>
            </c:extLst>
          </c:dPt>
          <c:dPt>
            <c:idx val="1"/>
            <c:bubble3D val="0"/>
            <c:explosion val="3"/>
            <c:spPr>
              <a:solidFill>
                <a:schemeClr val="accent2"/>
              </a:solidFill>
              <a:ln w="25400">
                <a:solidFill>
                  <a:schemeClr val="tx1">
                    <a:alpha val="37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B19-4A20-AA8D-F288881C9A79}"/>
              </c:ext>
            </c:extLst>
          </c:dPt>
          <c:dLbls>
            <c:delete val="1"/>
          </c:dLbls>
          <c:cat>
            <c:strRef>
              <c:f>Sheet1!$B$1:$C$1</c:f>
              <c:strCache>
                <c:ptCount val="2"/>
                <c:pt idx="0">
                  <c:v>1 кв</c:v>
                </c:pt>
                <c:pt idx="1">
                  <c:v>2 кв</c:v>
                </c:pt>
              </c:strCache>
            </c:strRef>
          </c:cat>
          <c:val>
            <c:numRef>
              <c:f>Sheet1!$B$2:$C$2</c:f>
              <c:numCache>
                <c:formatCode>#\ ##,000</c:formatCode>
                <c:ptCount val="2"/>
                <c:pt idx="0">
                  <c:v>723820.3</c:v>
                </c:pt>
                <c:pt idx="1">
                  <c:v>735491.5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B19-4A20-AA8D-F288881C9A7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160"/>
        <c:holeSize val="61"/>
      </c:doughnutChart>
      <c:spPr>
        <a:noFill/>
        <a:ln w="10196">
          <a:noFill/>
          <a:prstDash val="solid"/>
        </a:ln>
        <a:effectLst/>
      </c:spPr>
    </c:plotArea>
    <c:plotVisOnly val="1"/>
    <c:dispBlanksAs val="zero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947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8301886792452831E-2"/>
                  <c:y val="-0.42932299711685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7.8</c:v>
                </c:pt>
                <c:pt idx="1">
                  <c:v>13.9</c:v>
                </c:pt>
                <c:pt idx="2">
                  <c:v>15</c:v>
                </c:pt>
                <c:pt idx="3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4084480"/>
        <c:axId val="134086016"/>
        <c:axId val="0"/>
      </c:bar3DChart>
      <c:catAx>
        <c:axId val="134084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4086016"/>
        <c:crosses val="autoZero"/>
        <c:auto val="1"/>
        <c:lblAlgn val="ctr"/>
        <c:lblOffset val="100"/>
        <c:noMultiLvlLbl val="0"/>
      </c:catAx>
      <c:valAx>
        <c:axId val="134086016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340844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8301886792452831E-2"/>
                  <c:y val="-0.42932299711685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750</c:v>
                </c:pt>
                <c:pt idx="1">
                  <c:v>750</c:v>
                </c:pt>
                <c:pt idx="2">
                  <c:v>750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4706688"/>
        <c:axId val="134708224"/>
        <c:axId val="0"/>
      </c:bar3DChart>
      <c:catAx>
        <c:axId val="134706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4708224"/>
        <c:crosses val="autoZero"/>
        <c:auto val="1"/>
        <c:lblAlgn val="ctr"/>
        <c:lblOffset val="100"/>
        <c:noMultiLvlLbl val="0"/>
      </c:catAx>
      <c:valAx>
        <c:axId val="134708224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347066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8301886792452831E-2"/>
                  <c:y val="-0.42932299711685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80.400000000000006</c:v>
                </c:pt>
                <c:pt idx="1">
                  <c:v>91.8</c:v>
                </c:pt>
                <c:pt idx="2">
                  <c:v>86.5</c:v>
                </c:pt>
                <c:pt idx="3">
                  <c:v>86.5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5335424"/>
        <c:axId val="145336960"/>
        <c:axId val="0"/>
      </c:bar3DChart>
      <c:catAx>
        <c:axId val="145335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5336960"/>
        <c:crosses val="autoZero"/>
        <c:auto val="1"/>
        <c:lblAlgn val="ctr"/>
        <c:lblOffset val="100"/>
        <c:noMultiLvlLbl val="0"/>
      </c:catAx>
      <c:valAx>
        <c:axId val="145336960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4533542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2019 (перв.)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28.3</c:v>
                </c:pt>
                <c:pt idx="1">
                  <c:v>30.6</c:v>
                </c:pt>
                <c:pt idx="2">
                  <c:v>30.6</c:v>
                </c:pt>
                <c:pt idx="3">
                  <c:v>30.6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Ремонт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2019 (перв.)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47.9</c:v>
                </c:pt>
                <c:pt idx="1">
                  <c:v>53.2</c:v>
                </c:pt>
                <c:pt idx="2">
                  <c:v>51.1</c:v>
                </c:pt>
                <c:pt idx="3">
                  <c:v>51.1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Переправы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strRef>
              <c:f>Лист1!$A$2:$A$5</c:f>
              <c:strCache>
                <c:ptCount val="4"/>
                <c:pt idx="0">
                  <c:v>2019 (перв.)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0.8</c:v>
                </c:pt>
                <c:pt idx="1">
                  <c:v>1.6</c:v>
                </c:pt>
                <c:pt idx="2">
                  <c:v>0.7</c:v>
                </c:pt>
                <c:pt idx="3">
                  <c:v>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5693312"/>
        <c:axId val="145699200"/>
        <c:axId val="0"/>
      </c:bar3DChart>
      <c:catAx>
        <c:axId val="145693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45699200"/>
        <c:crosses val="autoZero"/>
        <c:auto val="1"/>
        <c:lblAlgn val="ctr"/>
        <c:lblOffset val="100"/>
        <c:noMultiLvlLbl val="0"/>
      </c:catAx>
      <c:valAx>
        <c:axId val="1456992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56933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8301886792452831E-2"/>
                  <c:y val="-0.42932299711685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8.3000000000000007</c:v>
                </c:pt>
                <c:pt idx="1">
                  <c:v>16.2</c:v>
                </c:pt>
                <c:pt idx="2">
                  <c:v>15.6</c:v>
                </c:pt>
                <c:pt idx="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6199296"/>
        <c:axId val="146200832"/>
        <c:axId val="0"/>
      </c:bar3DChart>
      <c:catAx>
        <c:axId val="146199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6200832"/>
        <c:crosses val="autoZero"/>
        <c:auto val="1"/>
        <c:lblAlgn val="ctr"/>
        <c:lblOffset val="100"/>
        <c:noMultiLvlLbl val="0"/>
      </c:catAx>
      <c:valAx>
        <c:axId val="146200832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461992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8301886792452831E-2"/>
                  <c:y val="-0.42932299711685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26</c:v>
                </c:pt>
                <c:pt idx="1">
                  <c:v>100.8</c:v>
                </c:pt>
                <c:pt idx="2">
                  <c:v>106.6</c:v>
                </c:pt>
                <c:pt idx="3">
                  <c:v>44.4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6276736"/>
        <c:axId val="146278272"/>
        <c:axId val="0"/>
      </c:bar3DChart>
      <c:catAx>
        <c:axId val="146276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6278272"/>
        <c:crosses val="autoZero"/>
        <c:auto val="1"/>
        <c:lblAlgn val="ctr"/>
        <c:lblOffset val="100"/>
        <c:noMultiLvlLbl val="0"/>
      </c:catAx>
      <c:valAx>
        <c:axId val="146278272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462767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268E78"/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8301886792452831E-2"/>
                  <c:y val="-0.42932299711685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12.9</c:v>
                </c:pt>
                <c:pt idx="1">
                  <c:v>14.4</c:v>
                </c:pt>
                <c:pt idx="2">
                  <c:v>12.9</c:v>
                </c:pt>
                <c:pt idx="3">
                  <c:v>12.9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8050304"/>
        <c:axId val="148051840"/>
        <c:axId val="0"/>
      </c:bar3DChart>
      <c:catAx>
        <c:axId val="148050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8051840"/>
        <c:crosses val="autoZero"/>
        <c:auto val="1"/>
        <c:lblAlgn val="ctr"/>
        <c:lblOffset val="100"/>
        <c:noMultiLvlLbl val="0"/>
      </c:catAx>
      <c:valAx>
        <c:axId val="148051840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480503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9900"/>
            </a:solidFill>
            <a:effectLst/>
            <a:scene3d>
              <a:camera prst="orthographicFront"/>
              <a:lightRig rig="threePt" dir="t"/>
            </a:scene3d>
            <a:sp3d>
              <a:bevelT w="101600" h="101600"/>
              <a:bevelB w="101600" h="101600"/>
            </a:sp3d>
          </c:spPr>
          <c:explosion val="26"/>
          <c:dPt>
            <c:idx val="1"/>
            <c:bubble3D val="0"/>
            <c:spPr>
              <a:solidFill>
                <a:srgbClr val="00B050"/>
              </a:solidFill>
              <a:effectLst/>
              <a:scene3d>
                <a:camera prst="orthographicFront"/>
                <a:lightRig rig="threePt" dir="t"/>
              </a:scene3d>
              <a:sp3d>
                <a:bevelT w="101600" h="101600"/>
                <a:bevelB w="101600" h="101600"/>
              </a:sp3d>
            </c:spPr>
          </c:dPt>
          <c:cat>
            <c:strRef>
              <c:f>Лист1!$A$2:$A$3</c:f>
              <c:strCache>
                <c:ptCount val="2"/>
                <c:pt idx="0">
                  <c:v>Социальные расходы</c:v>
                </c:pt>
                <c:pt idx="1">
                  <c:v>Прочие расходы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420522.6</c:v>
                </c:pt>
                <c:pt idx="1">
                  <c:v>314968.90000000002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b="0" dirty="0" smtClean="0"/>
              <a:t>Динамика расходов социальной направленности, млн. руб.</a:t>
            </a:r>
            <a:endParaRPr lang="ru-RU" b="0" dirty="0"/>
          </a:p>
        </c:rich>
      </c:tx>
      <c:layout>
        <c:manualLayout>
          <c:xMode val="edge"/>
          <c:yMode val="edge"/>
          <c:x val="0.18714628831773383"/>
          <c:y val="1.5773905695642697E-2"/>
        </c:manualLayout>
      </c:layout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alpha val="77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-1.9642228626261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578616352201259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393.3</c:v>
                </c:pt>
                <c:pt idx="1">
                  <c:v>420.5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8601856"/>
        <c:axId val="148628224"/>
        <c:axId val="0"/>
      </c:bar3DChart>
      <c:catAx>
        <c:axId val="148601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8628224"/>
        <c:crosses val="autoZero"/>
        <c:auto val="1"/>
        <c:lblAlgn val="ctr"/>
        <c:lblOffset val="100"/>
        <c:noMultiLvlLbl val="0"/>
      </c:catAx>
      <c:valAx>
        <c:axId val="148628224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486018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3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Единая субсидия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1.9174041297935103E-2"/>
                  <c:y val="2.41545893719806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749262536873156E-2"/>
                  <c:y val="-7.2463768115942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324483775811209E-2"/>
                  <c:y val="-2.41545893719806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749262536873156E-2"/>
                  <c:y val="-4.8309178743961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6430.3</c:v>
                </c:pt>
                <c:pt idx="1">
                  <c:v>22498.799999999999</c:v>
                </c:pt>
                <c:pt idx="2">
                  <c:v>14498.8</c:v>
                </c:pt>
                <c:pt idx="3">
                  <c:v>13528.6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8671488"/>
        <c:axId val="148677376"/>
        <c:axId val="0"/>
      </c:bar3DChart>
      <c:catAx>
        <c:axId val="148671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48677376"/>
        <c:crosses val="autoZero"/>
        <c:auto val="1"/>
        <c:lblAlgn val="ctr"/>
        <c:lblOffset val="100"/>
        <c:noMultiLvlLbl val="0"/>
      </c:catAx>
      <c:valAx>
        <c:axId val="1486773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86714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516023507207215"/>
          <c:y val="0.28071008119582674"/>
          <c:w val="0.39979088792742185"/>
          <c:h val="0.60409182871979406"/>
        </c:manualLayout>
      </c:layout>
      <c:doughnut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ln w="25400">
              <a:solidFill>
                <a:schemeClr val="tx1">
                  <a:alpha val="37000"/>
                </a:schemeClr>
              </a:solidFill>
            </a:ln>
          </c:spPr>
          <c:explosion val="16"/>
          <c:dPt>
            <c:idx val="0"/>
            <c:bubble3D val="0"/>
            <c:explosion val="0"/>
            <c:spPr>
              <a:solidFill>
                <a:schemeClr val="accent1"/>
              </a:solidFill>
              <a:ln w="25400">
                <a:solidFill>
                  <a:schemeClr val="tx1">
                    <a:alpha val="37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77D-47DF-A573-0FC77A87A706}"/>
              </c:ext>
            </c:extLst>
          </c:dPt>
          <c:dPt>
            <c:idx val="1"/>
            <c:bubble3D val="0"/>
            <c:explosion val="3"/>
            <c:spPr>
              <a:solidFill>
                <a:schemeClr val="accent2"/>
              </a:solidFill>
              <a:ln w="25400">
                <a:solidFill>
                  <a:schemeClr val="tx1">
                    <a:alpha val="37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77D-47DF-A573-0FC77A87A706}"/>
              </c:ext>
            </c:extLst>
          </c:dPt>
          <c:dLbls>
            <c:delete val="1"/>
          </c:dLbls>
          <c:cat>
            <c:strRef>
              <c:f>Sheet1!$B$1:$C$1</c:f>
              <c:strCache>
                <c:ptCount val="2"/>
                <c:pt idx="0">
                  <c:v>1 кв</c:v>
                </c:pt>
                <c:pt idx="1">
                  <c:v>2 кв</c:v>
                </c:pt>
              </c:strCache>
            </c:strRef>
          </c:cat>
          <c:val>
            <c:numRef>
              <c:f>Sheet1!$B$2:$C$2</c:f>
              <c:numCache>
                <c:formatCode>#,##0.00</c:formatCode>
                <c:ptCount val="2"/>
                <c:pt idx="0">
                  <c:v>628.70000000000005</c:v>
                </c:pt>
                <c:pt idx="1">
                  <c:v>644.4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77D-47DF-A573-0FC77A87A70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160"/>
        <c:holeSize val="61"/>
      </c:doughnutChart>
      <c:spPr>
        <a:noFill/>
        <a:ln w="10196">
          <a:noFill/>
          <a:prstDash val="solid"/>
        </a:ln>
        <a:effectLst/>
      </c:spPr>
    </c:plotArea>
    <c:plotVisOnly val="1"/>
    <c:dispBlanksAs val="zero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947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4492753623188406E-3"/>
                  <c:y val="0.36036036036036034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985507246376812E-3"/>
                  <c:y val="0.36711711711711703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3478260869565218E-3"/>
                  <c:y val="0.35585585585585588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7969873331051008E-3"/>
                  <c:y val="0.33333315599063629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ln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571285.9</c:v>
                </c:pt>
                <c:pt idx="1">
                  <c:v>723820.3</c:v>
                </c:pt>
                <c:pt idx="2">
                  <c:v>690350.5</c:v>
                </c:pt>
                <c:pt idx="3">
                  <c:v>628673.69999999995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0.369369369369369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492282501384574E-3"/>
                  <c:y val="0.36225214348206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7971014492753624E-3"/>
                  <c:y val="0.344594594594594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246376811594203E-3"/>
                  <c:y val="0.328828828828828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571285.9</c:v>
                </c:pt>
                <c:pt idx="1">
                  <c:v>735491.5</c:v>
                </c:pt>
                <c:pt idx="2">
                  <c:v>703694.9</c:v>
                </c:pt>
                <c:pt idx="3">
                  <c:v>644396.6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8792448"/>
        <c:axId val="148793984"/>
        <c:axId val="0"/>
      </c:bar3DChart>
      <c:catAx>
        <c:axId val="148792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48793984"/>
        <c:crosses val="autoZero"/>
        <c:auto val="1"/>
        <c:lblAlgn val="ctr"/>
        <c:lblOffset val="100"/>
        <c:noMultiLvlLbl val="0"/>
      </c:catAx>
      <c:valAx>
        <c:axId val="148793984"/>
        <c:scaling>
          <c:orientation val="minMax"/>
          <c:min val="200"/>
        </c:scaling>
        <c:delete val="1"/>
        <c:axPos val="l"/>
        <c:numFmt formatCode="General" sourceLinked="1"/>
        <c:majorTickMark val="out"/>
        <c:minorTickMark val="none"/>
        <c:tickLblPos val="nextTo"/>
        <c:crossAx val="14879244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</c:spPr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Иные МБТ</c:v>
                </c:pt>
                <c:pt idx="1">
                  <c:v>Дотация</c:v>
                </c:pt>
                <c:pt idx="2">
                  <c:v>Субвенции</c:v>
                </c:pt>
                <c:pt idx="3">
                  <c:v>Субсидии</c:v>
                </c:pt>
                <c:pt idx="4">
                  <c:v>Налоги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75.599999999999994</c:v>
                </c:pt>
                <c:pt idx="1">
                  <c:v>193.9</c:v>
                </c:pt>
                <c:pt idx="2">
                  <c:v>221.8</c:v>
                </c:pt>
                <c:pt idx="3">
                  <c:v>86.9</c:v>
                </c:pt>
                <c:pt idx="4">
                  <c:v>145.6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1.6516516516516516E-2"/>
                  <c:y val="-6.8075117370891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015015015015015E-2"/>
                  <c:y val="-1.17370892018779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Иные МБТ</c:v>
                </c:pt>
                <c:pt idx="1">
                  <c:v>Дотация</c:v>
                </c:pt>
                <c:pt idx="2">
                  <c:v>Субвенции</c:v>
                </c:pt>
                <c:pt idx="3">
                  <c:v>Субсидии</c:v>
                </c:pt>
                <c:pt idx="4">
                  <c:v>Налоги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</c:v>
                </c:pt>
                <c:pt idx="1">
                  <c:v>165.3</c:v>
                </c:pt>
                <c:pt idx="2">
                  <c:v>248</c:v>
                </c:pt>
                <c:pt idx="3">
                  <c:v>9.1999999999999993</c:v>
                </c:pt>
                <c:pt idx="4">
                  <c:v>148.69999999999999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6848512"/>
        <c:axId val="116850048"/>
        <c:axId val="0"/>
      </c:bar3DChart>
      <c:catAx>
        <c:axId val="116848512"/>
        <c:scaling>
          <c:orientation val="minMax"/>
        </c:scaling>
        <c:delete val="0"/>
        <c:axPos val="l"/>
        <c:majorTickMark val="out"/>
        <c:minorTickMark val="none"/>
        <c:tickLblPos val="nextTo"/>
        <c:crossAx val="116850048"/>
        <c:crosses val="autoZero"/>
        <c:auto val="1"/>
        <c:lblAlgn val="ctr"/>
        <c:lblOffset val="100"/>
        <c:noMultiLvlLbl val="0"/>
      </c:catAx>
      <c:valAx>
        <c:axId val="116850048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1684851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49196126516885E-2"/>
          <c:y val="1.1073604353820829E-2"/>
          <c:w val="0.96301607746966222"/>
          <c:h val="0.9617820821969951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CC99FF"/>
            </a:solidFill>
          </c:spPr>
          <c:explosion val="25"/>
          <c:dPt>
            <c:idx val="1"/>
            <c:bubble3D val="0"/>
            <c:spPr>
              <a:solidFill>
                <a:schemeClr val="accent6"/>
              </a:solidFill>
            </c:spPr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3"/>
            <c:bubble3D val="0"/>
            <c:spPr>
              <a:solidFill>
                <a:srgbClr val="FF9900"/>
              </a:solidFill>
            </c:spPr>
          </c:dPt>
          <c:dPt>
            <c:idx val="4"/>
            <c:bubble3D val="0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-4.2464731839211442E-2"/>
                  <c:y val="-2.286570859932254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1"/>
              <c:layout>
                <c:manualLayout>
                  <c:x val="-0.11036578000825704"/>
                  <c:y val="5.751365124485990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3"/>
              <c:layout>
                <c:manualLayout>
                  <c:x val="5.7312431995738815E-2"/>
                  <c:y val="-0.1024643103717066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numFmt formatCode="0.0%" sourceLinked="0"/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0"/>
          </c:dLbls>
          <c:cat>
            <c:strRef>
              <c:f>Лист1!$A$2:$A$5</c:f>
              <c:strCache>
                <c:ptCount val="4"/>
                <c:pt idx="0">
                  <c:v>Налоги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Дотация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148687</c:v>
                </c:pt>
                <c:pt idx="1">
                  <c:v>248042</c:v>
                </c:pt>
                <c:pt idx="2">
                  <c:v>9219</c:v>
                </c:pt>
                <c:pt idx="3">
                  <c:v>165338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982755101409644E-3"/>
          <c:y val="4.8744358801484478E-2"/>
          <c:w val="0.98149080540109235"/>
          <c:h val="0.9276942100904819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4"/>
          <c:dPt>
            <c:idx val="0"/>
            <c:bubble3D val="0"/>
            <c:spPr>
              <a:solidFill>
                <a:srgbClr val="CC99FF"/>
              </a:solidFill>
            </c:spPr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3"/>
            <c:bubble3D val="0"/>
            <c:spPr>
              <a:solidFill>
                <a:srgbClr val="FF9900"/>
              </a:solidFill>
            </c:spPr>
          </c:dPt>
          <c:dLbls>
            <c:dLbl>
              <c:idx val="0"/>
              <c:layout>
                <c:manualLayout>
                  <c:x val="-0.10164086323459372"/>
                  <c:y val="-2.268298337149810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6.5886953721862832E-2"/>
                  <c:y val="0.1412389341162862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21489213476568217"/>
                  <c:y val="4.998265047377552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8.7369376225740708E-4"/>
                  <c:y val="0.1112353752391120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Налоги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Иные МБТ</c:v>
                </c:pt>
                <c:pt idx="4">
                  <c:v>Дотация</c:v>
                </c:pt>
              </c:strCache>
            </c:strRef>
          </c:cat>
          <c:val>
            <c:numRef>
              <c:f>Лист1!$B$2:$B$6</c:f>
              <c:numCache>
                <c:formatCode>0</c:formatCode>
                <c:ptCount val="5"/>
                <c:pt idx="0">
                  <c:v>145619</c:v>
                </c:pt>
                <c:pt idx="1">
                  <c:v>221806</c:v>
                </c:pt>
                <c:pt idx="2">
                  <c:v>86908</c:v>
                </c:pt>
                <c:pt idx="3">
                  <c:v>75591</c:v>
                </c:pt>
                <c:pt idx="4">
                  <c:v>193897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ru-RU" b="0" dirty="0" smtClean="0"/>
              <a:t>Налоговые доходы</a:t>
            </a:r>
            <a:endParaRPr lang="ru-RU" b="0" dirty="0"/>
          </a:p>
        </c:rich>
      </c:tx>
      <c:layout/>
      <c:overlay val="0"/>
    </c:title>
    <c:autoTitleDeleted val="0"/>
    <c:view3D>
      <c:rotX val="30"/>
      <c:rotY val="20"/>
      <c:depthPercent val="8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2893081761006293E-3"/>
                  <c:y val="-3.367239193073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2893081761006293E-3"/>
                  <c:y val="-4.4896522574311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78616352201259E-2"/>
                  <c:y val="-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578616352201259E-2"/>
                  <c:y val="-3.08663592698393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110.1</c:v>
                </c:pt>
                <c:pt idx="1">
                  <c:v>102</c:v>
                </c:pt>
                <c:pt idx="2">
                  <c:v>104.5</c:v>
                </c:pt>
                <c:pt idx="3">
                  <c:v>107.3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7521408"/>
        <c:axId val="117527296"/>
        <c:axId val="0"/>
      </c:bar3DChart>
      <c:catAx>
        <c:axId val="117521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7527296"/>
        <c:crosses val="autoZero"/>
        <c:auto val="1"/>
        <c:lblAlgn val="ctr"/>
        <c:lblOffset val="100"/>
        <c:noMultiLvlLbl val="0"/>
      </c:catAx>
      <c:valAx>
        <c:axId val="117527296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17521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ru-RU" b="0" dirty="0" smtClean="0"/>
              <a:t>Неналоговые доходы</a:t>
            </a:r>
            <a:endParaRPr lang="ru-RU" b="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CC99FF"/>
            </a:solidFill>
          </c:spPr>
          <c:invertIfNegative val="0"/>
          <c:dLbls>
            <c:dLbl>
              <c:idx val="0"/>
              <c:layout>
                <c:manualLayout>
                  <c:x val="3.1446540880503146E-3"/>
                  <c:y val="-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867924528301886E-2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1446540880503146E-3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43.2</c:v>
                </c:pt>
                <c:pt idx="1">
                  <c:v>43.6</c:v>
                </c:pt>
                <c:pt idx="2">
                  <c:v>43.6</c:v>
                </c:pt>
                <c:pt idx="3">
                  <c:v>43.2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7556352"/>
        <c:axId val="117557888"/>
        <c:axId val="0"/>
      </c:bar3DChart>
      <c:catAx>
        <c:axId val="117556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7557888"/>
        <c:crosses val="autoZero"/>
        <c:auto val="1"/>
        <c:lblAlgn val="ctr"/>
        <c:lblOffset val="100"/>
        <c:noMultiLvlLbl val="0"/>
      </c:catAx>
      <c:valAx>
        <c:axId val="117557888"/>
        <c:scaling>
          <c:orientation val="minMax"/>
          <c:max val="11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175563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explosion val="30"/>
          <c:dPt>
            <c:idx val="0"/>
            <c:bubble3D val="0"/>
            <c:spPr>
              <a:solidFill>
                <a:srgbClr val="CC99FF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bubble3D val="0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bubble3D val="0"/>
            <c:spPr>
              <a:solidFill>
                <a:srgbClr val="FF99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0"/>
                  <c:y val="-5.869978964239204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1"/>
              <c:layout>
                <c:manualLayout>
                  <c:x val="-3.1584159618936523E-3"/>
                  <c:y val="-6.1224539396367134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2"/>
              <c:layout>
                <c:manualLayout>
                  <c:x val="-0.11308095168659472"/>
                  <c:y val="1.734380116480011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3"/>
              <c:layout>
                <c:manualLayout>
                  <c:x val="-5.8618766404199475E-2"/>
                  <c:y val="-2.310065940732661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4"/>
              <c:layout>
                <c:manualLayout>
                  <c:x val="1.5275347526003721E-3"/>
                  <c:y val="0.1580039646574882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5"/>
              <c:layout>
                <c:manualLayout>
                  <c:x val="2.6541751725478759E-2"/>
                  <c:y val="-3.358703287997404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6"/>
              <c:layout>
                <c:manualLayout>
                  <c:x val="0.11219226936910665"/>
                  <c:y val="2.287402684346469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numFmt formatCode="0.0%" sourceLinked="0"/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0"/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Земельный налог</c:v>
                </c:pt>
                <c:pt idx="2">
                  <c:v>НИФЛ</c:v>
                </c:pt>
                <c:pt idx="3">
                  <c:v>ТН</c:v>
                </c:pt>
                <c:pt idx="4">
                  <c:v>Доходы от исп-ния МИ</c:v>
                </c:pt>
                <c:pt idx="5">
                  <c:v>Акцизы</c:v>
                </c:pt>
                <c:pt idx="6">
                  <c:v>Прочие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58322.7</c:v>
                </c:pt>
                <c:pt idx="1">
                  <c:v>6500</c:v>
                </c:pt>
                <c:pt idx="2">
                  <c:v>5000</c:v>
                </c:pt>
                <c:pt idx="3">
                  <c:v>18921</c:v>
                </c:pt>
                <c:pt idx="4">
                  <c:v>35200</c:v>
                </c:pt>
                <c:pt idx="5">
                  <c:v>15246</c:v>
                </c:pt>
                <c:pt idx="6">
                  <c:v>6430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0.4655</cdr:x>
      <cdr:y>0.53076</cdr:y>
    </cdr:from>
    <cdr:to>
      <cdr:x>0.619</cdr:x>
      <cdr:y>0.74408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C5829E79-37B9-451C-95AC-7AFDE6D30823}"/>
            </a:ext>
          </a:extLst>
        </cdr:cNvPr>
        <cdr:cNvSpPr txBox="1"/>
      </cdr:nvSpPr>
      <cdr:spPr>
        <a:xfrm xmlns:a="http://schemas.openxmlformats.org/drawingml/2006/main">
          <a:off x="3198913" y="2606674"/>
          <a:ext cx="1054817" cy="10476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>
              <a:latin typeface="AR BONNIE" panose="02000000000000000000" pitchFamily="2" charset="0"/>
            </a:rPr>
            <a:t>2020</a:t>
          </a:r>
          <a:r>
            <a:rPr lang="ru-RU" sz="1100" dirty="0"/>
            <a:t>  </a:t>
          </a:r>
          <a:r>
            <a:rPr lang="en-US" sz="1100" dirty="0">
              <a:latin typeface="AR BONNIE" panose="02000000000000000000" pitchFamily="2" charset="0"/>
            </a:rPr>
            <a:t> 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</cdr:x>
      <cdr:y>0.26203</cdr:y>
    </cdr:from>
    <cdr:to>
      <cdr:x>0.5</cdr:x>
      <cdr:y>0.38365</cdr:y>
    </cdr:to>
    <cdr:cxnSp macro="">
      <cdr:nvCxnSpPr>
        <cdr:cNvPr id="4" name="Прямая соединительная линия 3">
          <a:extLst xmlns:a="http://schemas.openxmlformats.org/drawingml/2006/main">
            <a:ext uri="{FF2B5EF4-FFF2-40B4-BE49-F238E27FC236}">
              <a16:creationId xmlns:a16="http://schemas.microsoft.com/office/drawing/2014/main" xmlns="" id="{9356F445-148A-4554-B362-3EE642644C9C}"/>
            </a:ext>
          </a:extLst>
        </cdr:cNvPr>
        <cdr:cNvCxnSpPr/>
      </cdr:nvCxnSpPr>
      <cdr:spPr>
        <a:xfrm xmlns:a="http://schemas.openxmlformats.org/drawingml/2006/main">
          <a:off x="3435967" y="1286899"/>
          <a:ext cx="0" cy="59731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0.25886</cdr:y>
    </cdr:from>
    <cdr:to>
      <cdr:x>0.88513</cdr:x>
      <cdr:y>0.26991</cdr:y>
    </cdr:to>
    <cdr:cxnSp macro="">
      <cdr:nvCxnSpPr>
        <cdr:cNvPr id="10" name="Прямая соединительная линия 9">
          <a:extLst xmlns:a="http://schemas.openxmlformats.org/drawingml/2006/main">
            <a:ext uri="{FF2B5EF4-FFF2-40B4-BE49-F238E27FC236}">
              <a16:creationId xmlns:a16="http://schemas.microsoft.com/office/drawing/2014/main" xmlns="" id="{DE9397CB-B9C4-4244-BE04-82F037FC8A37}"/>
            </a:ext>
          </a:extLst>
        </cdr:cNvPr>
        <cdr:cNvCxnSpPr/>
      </cdr:nvCxnSpPr>
      <cdr:spPr>
        <a:xfrm xmlns:a="http://schemas.openxmlformats.org/drawingml/2006/main" flipH="1" flipV="1">
          <a:off x="3435967" y="1271333"/>
          <a:ext cx="2646565" cy="5423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0.55032</cdr:x>
      <cdr:y>0.77688</cdr:y>
    </cdr:from>
    <cdr:to>
      <cdr:x>0.55032</cdr:x>
      <cdr:y>0.8985</cdr:y>
    </cdr:to>
    <cdr:cxnSp macro="">
      <cdr:nvCxnSpPr>
        <cdr:cNvPr id="13" name="Прямая соединительная линия 12">
          <a:extLst xmlns:a="http://schemas.openxmlformats.org/drawingml/2006/main">
            <a:ext uri="{FF2B5EF4-FFF2-40B4-BE49-F238E27FC236}">
              <a16:creationId xmlns:a16="http://schemas.microsoft.com/office/drawing/2014/main" xmlns="" id="{0165A491-01EF-4285-B96D-8CB3DAE40933}"/>
            </a:ext>
          </a:extLst>
        </cdr:cNvPr>
        <cdr:cNvCxnSpPr/>
      </cdr:nvCxnSpPr>
      <cdr:spPr>
        <a:xfrm xmlns:a="http://schemas.openxmlformats.org/drawingml/2006/main">
          <a:off x="3781734" y="3815428"/>
          <a:ext cx="0" cy="59731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0.18118</cdr:x>
      <cdr:y>0.89683</cdr:y>
    </cdr:from>
    <cdr:to>
      <cdr:x>0.54824</cdr:x>
      <cdr:y>0.89683</cdr:y>
    </cdr:to>
    <cdr:cxnSp macro="">
      <cdr:nvCxnSpPr>
        <cdr:cNvPr id="14" name="Прямая соединительная линия 13">
          <a:extLst xmlns:a="http://schemas.openxmlformats.org/drawingml/2006/main">
            <a:ext uri="{FF2B5EF4-FFF2-40B4-BE49-F238E27FC236}">
              <a16:creationId xmlns:a16="http://schemas.microsoft.com/office/drawing/2014/main" xmlns="" id="{466DC72A-54FB-4D0E-ACB1-37279F15B75C}"/>
            </a:ext>
          </a:extLst>
        </cdr:cNvPr>
        <cdr:cNvCxnSpPr/>
      </cdr:nvCxnSpPr>
      <cdr:spPr>
        <a:xfrm xmlns:a="http://schemas.openxmlformats.org/drawingml/2006/main" flipH="1">
          <a:off x="1245061" y="4404545"/>
          <a:ext cx="2522397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0.16616</cdr:x>
      <cdr:y>0.81381</cdr:y>
    </cdr:from>
    <cdr:to>
      <cdr:x>0.35359</cdr:x>
      <cdr:y>1</cdr:y>
    </cdr:to>
    <cdr:sp macro="" textlink="">
      <cdr:nvSpPr>
        <cdr:cNvPr id="16" name="TextBox 15">
          <a:extLst xmlns:a="http://schemas.openxmlformats.org/drawingml/2006/main">
            <a:ext uri="{FF2B5EF4-FFF2-40B4-BE49-F238E27FC236}">
              <a16:creationId xmlns:a16="http://schemas.microsoft.com/office/drawing/2014/main" xmlns="" id="{8733DC78-A491-4A44-B517-782DB170D1E8}"/>
            </a:ext>
          </a:extLst>
        </cdr:cNvPr>
        <cdr:cNvSpPr txBox="1"/>
      </cdr:nvSpPr>
      <cdr:spPr>
        <a:xfrm xmlns:a="http://schemas.openxmlformats.org/drawingml/2006/main">
          <a:off x="1141823" y="3996813"/>
          <a:ext cx="1288025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>
              <a:latin typeface="Cambria" panose="02040503050406030204" pitchFamily="18" charset="0"/>
            </a:rPr>
            <a:t>735 491</a:t>
          </a:r>
          <a:r>
            <a:rPr lang="en-US" sz="2000" b="1" dirty="0">
              <a:latin typeface="Cambria" panose="02040503050406030204" pitchFamily="18" charset="0"/>
            </a:rPr>
            <a:t>,5 </a:t>
          </a:r>
          <a:r>
            <a:rPr lang="ru-RU" sz="2000" b="1" dirty="0">
              <a:latin typeface="Arial Nova Light" panose="020B0604020202020204" pitchFamily="34" charset="0"/>
            </a:rPr>
            <a:t>тыс.</a:t>
          </a:r>
          <a:r>
            <a:rPr lang="en-US" sz="2000" b="1" dirty="0">
              <a:latin typeface="Arial Nova Light" panose="020B0604020202020204" pitchFamily="34" charset="0"/>
            </a:rPr>
            <a:t> </a:t>
          </a:r>
          <a:r>
            <a:rPr lang="ru-RU" sz="2000" b="1" dirty="0">
              <a:latin typeface="Arial Nova Light" panose="020B0604020202020204" pitchFamily="34" charset="0"/>
            </a:rPr>
            <a:t>руб.</a:t>
          </a:r>
        </a:p>
      </cdr:txBody>
    </cdr:sp>
  </cdr:relSizeAnchor>
  <cdr:relSizeAnchor xmlns:cdr="http://schemas.openxmlformats.org/drawingml/2006/chartDrawing">
    <cdr:from>
      <cdr:x>0.17331</cdr:x>
      <cdr:y>0.91368</cdr:y>
    </cdr:from>
    <cdr:to>
      <cdr:x>0.30637</cdr:x>
      <cdr:y>1</cdr:y>
    </cdr:to>
    <cdr:sp macro="" textlink="">
      <cdr:nvSpPr>
        <cdr:cNvPr id="18" name="TextBox 17">
          <a:extLst xmlns:a="http://schemas.openxmlformats.org/drawingml/2006/main">
            <a:ext uri="{FF2B5EF4-FFF2-40B4-BE49-F238E27FC236}">
              <a16:creationId xmlns:a16="http://schemas.microsoft.com/office/drawing/2014/main" xmlns="" id="{57A6AFE2-6B02-4705-8E46-F1C582445039}"/>
            </a:ext>
          </a:extLst>
        </cdr:cNvPr>
        <cdr:cNvSpPr txBox="1"/>
      </cdr:nvSpPr>
      <cdr:spPr>
        <a:xfrm xmlns:a="http://schemas.openxmlformats.org/drawingml/2006/main">
          <a:off x="1190984" y="4487299"/>
          <a:ext cx="914400" cy="4239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>
              <a:latin typeface="Century Gothic" panose="020B0502020202020204" pitchFamily="34" charset="0"/>
            </a:rPr>
            <a:t>РАСХОДЫ</a:t>
          </a:r>
        </a:p>
      </cdr:txBody>
    </cdr:sp>
  </cdr:relSizeAnchor>
  <cdr:relSizeAnchor xmlns:cdr="http://schemas.openxmlformats.org/drawingml/2006/chartDrawing">
    <cdr:from>
      <cdr:x>0.45833</cdr:x>
      <cdr:y>0.17681</cdr:y>
    </cdr:from>
    <cdr:to>
      <cdr:x>0.95833</cdr:x>
      <cdr:y>0.363</cdr:y>
    </cdr:to>
    <cdr:sp macro="" textlink="">
      <cdr:nvSpPr>
        <cdr:cNvPr id="20" name="TextBox 19">
          <a:extLst xmlns:a="http://schemas.openxmlformats.org/drawingml/2006/main">
            <a:ext uri="{FF2B5EF4-FFF2-40B4-BE49-F238E27FC236}">
              <a16:creationId xmlns:a16="http://schemas.microsoft.com/office/drawing/2014/main" xmlns="" id="{99EB172D-79BD-4596-A5EC-C410AA5C046A}"/>
            </a:ext>
          </a:extLst>
        </cdr:cNvPr>
        <cdr:cNvSpPr txBox="1"/>
      </cdr:nvSpPr>
      <cdr:spPr>
        <a:xfrm xmlns:a="http://schemas.openxmlformats.org/drawingml/2006/main">
          <a:off x="2514600" y="868352"/>
          <a:ext cx="2743199" cy="9144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>
              <a:latin typeface="Cambria" panose="02040503050406030204" pitchFamily="18" charset="0"/>
            </a:rPr>
            <a:t>723 820,3 </a:t>
          </a:r>
          <a:r>
            <a:rPr lang="ru-RU" sz="2000" b="1" dirty="0">
              <a:latin typeface="Arial Nova Light" panose="020B0304020202020204" pitchFamily="34" charset="0"/>
            </a:rPr>
            <a:t>тыс. руб.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0.4655</cdr:x>
      <cdr:y>0.53076</cdr:y>
    </cdr:from>
    <cdr:to>
      <cdr:x>0.619</cdr:x>
      <cdr:y>0.74408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C5829E79-37B9-451C-95AC-7AFDE6D30823}"/>
            </a:ext>
          </a:extLst>
        </cdr:cNvPr>
        <cdr:cNvSpPr txBox="1"/>
      </cdr:nvSpPr>
      <cdr:spPr>
        <a:xfrm xmlns:a="http://schemas.openxmlformats.org/drawingml/2006/main">
          <a:off x="3198913" y="2606674"/>
          <a:ext cx="1054817" cy="10476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>
              <a:latin typeface="AR BONNIE" panose="02000000000000000000" pitchFamily="2" charset="0"/>
            </a:rPr>
            <a:t>202</a:t>
          </a:r>
          <a:r>
            <a:rPr lang="ru-RU" sz="2800" dirty="0">
              <a:latin typeface="AR BONNIE" panose="02000000000000000000" pitchFamily="2" charset="0"/>
            </a:rPr>
            <a:t>2</a:t>
          </a:r>
          <a:r>
            <a:rPr lang="ru-RU" sz="1100" dirty="0"/>
            <a:t>  </a:t>
          </a:r>
          <a:r>
            <a:rPr lang="en-US" sz="1100" dirty="0">
              <a:latin typeface="AR BONNIE" panose="02000000000000000000" pitchFamily="2" charset="0"/>
            </a:rPr>
            <a:t> 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</cdr:x>
      <cdr:y>0.26203</cdr:y>
    </cdr:from>
    <cdr:to>
      <cdr:x>0.5</cdr:x>
      <cdr:y>0.38365</cdr:y>
    </cdr:to>
    <cdr:cxnSp macro="">
      <cdr:nvCxnSpPr>
        <cdr:cNvPr id="4" name="Прямая соединительная линия 3">
          <a:extLst xmlns:a="http://schemas.openxmlformats.org/drawingml/2006/main">
            <a:ext uri="{FF2B5EF4-FFF2-40B4-BE49-F238E27FC236}">
              <a16:creationId xmlns:a16="http://schemas.microsoft.com/office/drawing/2014/main" xmlns="" id="{9356F445-148A-4554-B362-3EE642644C9C}"/>
            </a:ext>
          </a:extLst>
        </cdr:cNvPr>
        <cdr:cNvCxnSpPr/>
      </cdr:nvCxnSpPr>
      <cdr:spPr>
        <a:xfrm xmlns:a="http://schemas.openxmlformats.org/drawingml/2006/main">
          <a:off x="3435967" y="1286899"/>
          <a:ext cx="0" cy="59731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0.25886</cdr:y>
    </cdr:from>
    <cdr:to>
      <cdr:x>0.88513</cdr:x>
      <cdr:y>0.26991</cdr:y>
    </cdr:to>
    <cdr:cxnSp macro="">
      <cdr:nvCxnSpPr>
        <cdr:cNvPr id="10" name="Прямая соединительная линия 9">
          <a:extLst xmlns:a="http://schemas.openxmlformats.org/drawingml/2006/main">
            <a:ext uri="{FF2B5EF4-FFF2-40B4-BE49-F238E27FC236}">
              <a16:creationId xmlns:a16="http://schemas.microsoft.com/office/drawing/2014/main" xmlns="" id="{DE9397CB-B9C4-4244-BE04-82F037FC8A37}"/>
            </a:ext>
          </a:extLst>
        </cdr:cNvPr>
        <cdr:cNvCxnSpPr/>
      </cdr:nvCxnSpPr>
      <cdr:spPr>
        <a:xfrm xmlns:a="http://schemas.openxmlformats.org/drawingml/2006/main" flipH="1" flipV="1">
          <a:off x="3435967" y="1271333"/>
          <a:ext cx="2646565" cy="5423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0.55032</cdr:x>
      <cdr:y>0.77688</cdr:y>
    </cdr:from>
    <cdr:to>
      <cdr:x>0.55032</cdr:x>
      <cdr:y>0.8985</cdr:y>
    </cdr:to>
    <cdr:cxnSp macro="">
      <cdr:nvCxnSpPr>
        <cdr:cNvPr id="13" name="Прямая соединительная линия 12">
          <a:extLst xmlns:a="http://schemas.openxmlformats.org/drawingml/2006/main">
            <a:ext uri="{FF2B5EF4-FFF2-40B4-BE49-F238E27FC236}">
              <a16:creationId xmlns:a16="http://schemas.microsoft.com/office/drawing/2014/main" xmlns="" id="{0165A491-01EF-4285-B96D-8CB3DAE40933}"/>
            </a:ext>
          </a:extLst>
        </cdr:cNvPr>
        <cdr:cNvCxnSpPr/>
      </cdr:nvCxnSpPr>
      <cdr:spPr>
        <a:xfrm xmlns:a="http://schemas.openxmlformats.org/drawingml/2006/main">
          <a:off x="3781734" y="3815428"/>
          <a:ext cx="0" cy="59731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0.18118</cdr:x>
      <cdr:y>0.89683</cdr:y>
    </cdr:from>
    <cdr:to>
      <cdr:x>0.54824</cdr:x>
      <cdr:y>0.89683</cdr:y>
    </cdr:to>
    <cdr:cxnSp macro="">
      <cdr:nvCxnSpPr>
        <cdr:cNvPr id="14" name="Прямая соединительная линия 13">
          <a:extLst xmlns:a="http://schemas.openxmlformats.org/drawingml/2006/main">
            <a:ext uri="{FF2B5EF4-FFF2-40B4-BE49-F238E27FC236}">
              <a16:creationId xmlns:a16="http://schemas.microsoft.com/office/drawing/2014/main" xmlns="" id="{466DC72A-54FB-4D0E-ACB1-37279F15B75C}"/>
            </a:ext>
          </a:extLst>
        </cdr:cNvPr>
        <cdr:cNvCxnSpPr/>
      </cdr:nvCxnSpPr>
      <cdr:spPr>
        <a:xfrm xmlns:a="http://schemas.openxmlformats.org/drawingml/2006/main" flipH="1">
          <a:off x="1245061" y="4404545"/>
          <a:ext cx="2522397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0.25034</cdr:x>
      <cdr:y>0.81381</cdr:y>
    </cdr:from>
    <cdr:to>
      <cdr:x>0.35478</cdr:x>
      <cdr:y>1</cdr:y>
    </cdr:to>
    <cdr:sp macro="" textlink="">
      <cdr:nvSpPr>
        <cdr:cNvPr id="16" name="TextBox 15">
          <a:extLst xmlns:a="http://schemas.openxmlformats.org/drawingml/2006/main">
            <a:ext uri="{FF2B5EF4-FFF2-40B4-BE49-F238E27FC236}">
              <a16:creationId xmlns:a16="http://schemas.microsoft.com/office/drawing/2014/main" xmlns="" id="{8733DC78-A491-4A44-B517-782DB170D1E8}"/>
            </a:ext>
          </a:extLst>
        </cdr:cNvPr>
        <cdr:cNvSpPr txBox="1"/>
      </cdr:nvSpPr>
      <cdr:spPr>
        <a:xfrm xmlns:a="http://schemas.openxmlformats.org/drawingml/2006/main">
          <a:off x="1374055" y="3996794"/>
          <a:ext cx="573280" cy="9144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000" b="1" dirty="0">
              <a:latin typeface="Cambria" panose="02040503050406030204" pitchFamily="18" charset="0"/>
            </a:rPr>
            <a:t>703 694,9 </a:t>
          </a:r>
          <a:r>
            <a:rPr lang="ru-RU" sz="2000" b="1" dirty="0">
              <a:latin typeface="Arial Nova Light" panose="020B0604020202020204" pitchFamily="34" charset="0"/>
            </a:rPr>
            <a:t>тыс.</a:t>
          </a:r>
          <a:r>
            <a:rPr lang="en-US" sz="2000" b="1" dirty="0">
              <a:latin typeface="Arial Nova Light" panose="020B0604020202020204" pitchFamily="34" charset="0"/>
            </a:rPr>
            <a:t> </a:t>
          </a:r>
          <a:r>
            <a:rPr lang="ru-RU" sz="2000" b="1" dirty="0">
              <a:latin typeface="Arial Nova Light" panose="020B0604020202020204" pitchFamily="34" charset="0"/>
            </a:rPr>
            <a:t>руб.</a:t>
          </a:r>
        </a:p>
      </cdr:txBody>
    </cdr:sp>
  </cdr:relSizeAnchor>
  <cdr:relSizeAnchor xmlns:cdr="http://schemas.openxmlformats.org/drawingml/2006/chartDrawing">
    <cdr:from>
      <cdr:x>0.5</cdr:x>
      <cdr:y>0.26991</cdr:y>
    </cdr:from>
    <cdr:to>
      <cdr:x>0.63306</cdr:x>
      <cdr:y>0.35623</cdr:y>
    </cdr:to>
    <cdr:sp macro="" textlink="">
      <cdr:nvSpPr>
        <cdr:cNvPr id="18" name="TextBox 17">
          <a:extLst xmlns:a="http://schemas.openxmlformats.org/drawingml/2006/main">
            <a:ext uri="{FF2B5EF4-FFF2-40B4-BE49-F238E27FC236}">
              <a16:creationId xmlns:a16="http://schemas.microsoft.com/office/drawing/2014/main" xmlns="" id="{57A6AFE2-6B02-4705-8E46-F1C582445039}"/>
            </a:ext>
          </a:extLst>
        </cdr:cNvPr>
        <cdr:cNvSpPr txBox="1"/>
      </cdr:nvSpPr>
      <cdr:spPr>
        <a:xfrm xmlns:a="http://schemas.openxmlformats.org/drawingml/2006/main">
          <a:off x="3435967" y="1325563"/>
          <a:ext cx="914380" cy="4239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>
              <a:latin typeface="Century Gothic" panose="020B0502020202020204" pitchFamily="34" charset="0"/>
            </a:rPr>
            <a:t>ДОХОДЫ</a:t>
          </a:r>
        </a:p>
      </cdr:txBody>
    </cdr:sp>
  </cdr:relSizeAnchor>
  <cdr:relSizeAnchor xmlns:cdr="http://schemas.openxmlformats.org/drawingml/2006/chartDrawing">
    <cdr:from>
      <cdr:x>0.43081</cdr:x>
      <cdr:y>0.17681</cdr:y>
    </cdr:from>
    <cdr:to>
      <cdr:x>0.95835</cdr:x>
      <cdr:y>0.363</cdr:y>
    </cdr:to>
    <cdr:sp macro="" textlink="">
      <cdr:nvSpPr>
        <cdr:cNvPr id="20" name="TextBox 19">
          <a:extLst xmlns:a="http://schemas.openxmlformats.org/drawingml/2006/main">
            <a:ext uri="{FF2B5EF4-FFF2-40B4-BE49-F238E27FC236}">
              <a16:creationId xmlns:a16="http://schemas.microsoft.com/office/drawing/2014/main" xmlns="" id="{99EB172D-79BD-4596-A5EC-C410AA5C046A}"/>
            </a:ext>
          </a:extLst>
        </cdr:cNvPr>
        <cdr:cNvSpPr txBox="1"/>
      </cdr:nvSpPr>
      <cdr:spPr>
        <a:xfrm xmlns:a="http://schemas.openxmlformats.org/drawingml/2006/main">
          <a:off x="2364655" y="868352"/>
          <a:ext cx="2895600" cy="9144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 dirty="0">
              <a:latin typeface="Cambria" panose="02040503050406030204" pitchFamily="18" charset="0"/>
            </a:rPr>
            <a:t>690 350,5 </a:t>
          </a:r>
          <a:r>
            <a:rPr lang="ru-RU" sz="2000" b="1" dirty="0" smtClean="0">
              <a:latin typeface="Arial Nova Light" panose="020B0304020202020204" pitchFamily="34" charset="0"/>
            </a:rPr>
            <a:t>тыс. руб</a:t>
          </a:r>
          <a:r>
            <a:rPr lang="ru-RU" sz="2000" b="1" dirty="0">
              <a:latin typeface="Arial Nova Light" panose="020B0304020202020204" pitchFamily="34" charset="0"/>
            </a:rPr>
            <a:t>.</a:t>
          </a:r>
        </a:p>
      </cdr:txBody>
    </cdr:sp>
  </cdr:relSizeAnchor>
  <cdr:relSizeAnchor xmlns:cdr="http://schemas.openxmlformats.org/drawingml/2006/chartDrawing">
    <cdr:from>
      <cdr:x>0.18237</cdr:x>
      <cdr:y>0.91368</cdr:y>
    </cdr:from>
    <cdr:to>
      <cdr:x>0.31543</cdr:x>
      <cdr:y>1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28A29B8C-2441-4B2A-BEF2-454D4C96E716}"/>
            </a:ext>
          </a:extLst>
        </cdr:cNvPr>
        <cdr:cNvSpPr txBox="1"/>
      </cdr:nvSpPr>
      <cdr:spPr>
        <a:xfrm xmlns:a="http://schemas.openxmlformats.org/drawingml/2006/main">
          <a:off x="1253229" y="4487277"/>
          <a:ext cx="914380" cy="4239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dirty="0">
              <a:latin typeface="Century Gothic" panose="020B0502020202020204" pitchFamily="34" charset="0"/>
            </a:rPr>
            <a:t>РАСХОДЫ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0.4655</cdr:x>
      <cdr:y>0.53076</cdr:y>
    </cdr:from>
    <cdr:to>
      <cdr:x>0.619</cdr:x>
      <cdr:y>0.74408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C5829E79-37B9-451C-95AC-7AFDE6D30823}"/>
            </a:ext>
          </a:extLst>
        </cdr:cNvPr>
        <cdr:cNvSpPr txBox="1"/>
      </cdr:nvSpPr>
      <cdr:spPr>
        <a:xfrm xmlns:a="http://schemas.openxmlformats.org/drawingml/2006/main">
          <a:off x="3198913" y="2606674"/>
          <a:ext cx="1054817" cy="10476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>
              <a:latin typeface="AR BONNIE" panose="02000000000000000000" pitchFamily="2" charset="0"/>
            </a:rPr>
            <a:t>202</a:t>
          </a:r>
          <a:r>
            <a:rPr lang="ru-RU" sz="2800" dirty="0">
              <a:latin typeface="AR BONNIE" panose="02000000000000000000" pitchFamily="2" charset="0"/>
            </a:rPr>
            <a:t>1</a:t>
          </a:r>
          <a:r>
            <a:rPr lang="ru-RU" sz="1100" dirty="0"/>
            <a:t>  </a:t>
          </a:r>
          <a:r>
            <a:rPr lang="en-US" sz="1100" dirty="0">
              <a:latin typeface="AR BONNIE" panose="02000000000000000000" pitchFamily="2" charset="0"/>
            </a:rPr>
            <a:t> 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</cdr:x>
      <cdr:y>0.26203</cdr:y>
    </cdr:from>
    <cdr:to>
      <cdr:x>0.5</cdr:x>
      <cdr:y>0.38365</cdr:y>
    </cdr:to>
    <cdr:cxnSp macro="">
      <cdr:nvCxnSpPr>
        <cdr:cNvPr id="4" name="Прямая соединительная линия 3">
          <a:extLst xmlns:a="http://schemas.openxmlformats.org/drawingml/2006/main">
            <a:ext uri="{FF2B5EF4-FFF2-40B4-BE49-F238E27FC236}">
              <a16:creationId xmlns:a16="http://schemas.microsoft.com/office/drawing/2014/main" xmlns="" id="{9356F445-148A-4554-B362-3EE642644C9C}"/>
            </a:ext>
          </a:extLst>
        </cdr:cNvPr>
        <cdr:cNvCxnSpPr/>
      </cdr:nvCxnSpPr>
      <cdr:spPr>
        <a:xfrm xmlns:a="http://schemas.openxmlformats.org/drawingml/2006/main">
          <a:off x="3435967" y="1286899"/>
          <a:ext cx="0" cy="59731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0.25886</cdr:y>
    </cdr:from>
    <cdr:to>
      <cdr:x>0.88513</cdr:x>
      <cdr:y>0.26991</cdr:y>
    </cdr:to>
    <cdr:cxnSp macro="">
      <cdr:nvCxnSpPr>
        <cdr:cNvPr id="10" name="Прямая соединительная линия 9">
          <a:extLst xmlns:a="http://schemas.openxmlformats.org/drawingml/2006/main">
            <a:ext uri="{FF2B5EF4-FFF2-40B4-BE49-F238E27FC236}">
              <a16:creationId xmlns:a16="http://schemas.microsoft.com/office/drawing/2014/main" xmlns="" id="{DE9397CB-B9C4-4244-BE04-82F037FC8A37}"/>
            </a:ext>
          </a:extLst>
        </cdr:cNvPr>
        <cdr:cNvCxnSpPr/>
      </cdr:nvCxnSpPr>
      <cdr:spPr>
        <a:xfrm xmlns:a="http://schemas.openxmlformats.org/drawingml/2006/main" flipH="1" flipV="1">
          <a:off x="3435967" y="1271333"/>
          <a:ext cx="2646565" cy="5423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0.55032</cdr:x>
      <cdr:y>0.77688</cdr:y>
    </cdr:from>
    <cdr:to>
      <cdr:x>0.55032</cdr:x>
      <cdr:y>0.8985</cdr:y>
    </cdr:to>
    <cdr:cxnSp macro="">
      <cdr:nvCxnSpPr>
        <cdr:cNvPr id="13" name="Прямая соединительная линия 12">
          <a:extLst xmlns:a="http://schemas.openxmlformats.org/drawingml/2006/main">
            <a:ext uri="{FF2B5EF4-FFF2-40B4-BE49-F238E27FC236}">
              <a16:creationId xmlns:a16="http://schemas.microsoft.com/office/drawing/2014/main" xmlns="" id="{0165A491-01EF-4285-B96D-8CB3DAE40933}"/>
            </a:ext>
          </a:extLst>
        </cdr:cNvPr>
        <cdr:cNvCxnSpPr/>
      </cdr:nvCxnSpPr>
      <cdr:spPr>
        <a:xfrm xmlns:a="http://schemas.openxmlformats.org/drawingml/2006/main">
          <a:off x="3781734" y="3815428"/>
          <a:ext cx="0" cy="59731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0.18118</cdr:x>
      <cdr:y>0.89683</cdr:y>
    </cdr:from>
    <cdr:to>
      <cdr:x>0.54824</cdr:x>
      <cdr:y>0.89683</cdr:y>
    </cdr:to>
    <cdr:cxnSp macro="">
      <cdr:nvCxnSpPr>
        <cdr:cNvPr id="14" name="Прямая соединительная линия 13">
          <a:extLst xmlns:a="http://schemas.openxmlformats.org/drawingml/2006/main">
            <a:ext uri="{FF2B5EF4-FFF2-40B4-BE49-F238E27FC236}">
              <a16:creationId xmlns:a16="http://schemas.microsoft.com/office/drawing/2014/main" xmlns="" id="{466DC72A-54FB-4D0E-ACB1-37279F15B75C}"/>
            </a:ext>
          </a:extLst>
        </cdr:cNvPr>
        <cdr:cNvCxnSpPr/>
      </cdr:nvCxnSpPr>
      <cdr:spPr>
        <a:xfrm xmlns:a="http://schemas.openxmlformats.org/drawingml/2006/main" flipH="1">
          <a:off x="1245061" y="4404545"/>
          <a:ext cx="2522397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0.19494</cdr:x>
      <cdr:y>0.81381</cdr:y>
    </cdr:from>
    <cdr:to>
      <cdr:x>0.35883</cdr:x>
      <cdr:y>1</cdr:y>
    </cdr:to>
    <cdr:sp macro="" textlink="">
      <cdr:nvSpPr>
        <cdr:cNvPr id="16" name="TextBox 15">
          <a:extLst xmlns:a="http://schemas.openxmlformats.org/drawingml/2006/main">
            <a:ext uri="{FF2B5EF4-FFF2-40B4-BE49-F238E27FC236}">
              <a16:creationId xmlns:a16="http://schemas.microsoft.com/office/drawing/2014/main" xmlns="" id="{8733DC78-A491-4A44-B517-782DB170D1E8}"/>
            </a:ext>
          </a:extLst>
        </cdr:cNvPr>
        <cdr:cNvSpPr txBox="1"/>
      </cdr:nvSpPr>
      <cdr:spPr>
        <a:xfrm xmlns:a="http://schemas.openxmlformats.org/drawingml/2006/main">
          <a:off x="1066800" y="3996794"/>
          <a:ext cx="896925" cy="9144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000" b="1" dirty="0">
              <a:latin typeface="Cambria" panose="02040503050406030204" pitchFamily="18" charset="0"/>
            </a:rPr>
            <a:t>644 396,4 </a:t>
          </a:r>
          <a:r>
            <a:rPr lang="ru-RU" sz="2000" b="1" dirty="0">
              <a:latin typeface="Arial Nova Light" panose="020B0604020202020204" pitchFamily="34" charset="0"/>
            </a:rPr>
            <a:t>тыс.</a:t>
          </a:r>
          <a:r>
            <a:rPr lang="en-US" sz="2000" b="1" dirty="0">
              <a:latin typeface="Arial Nova Light" panose="020B0604020202020204" pitchFamily="34" charset="0"/>
            </a:rPr>
            <a:t> </a:t>
          </a:r>
          <a:r>
            <a:rPr lang="ru-RU" sz="2000" b="1" dirty="0">
              <a:latin typeface="Arial Nova Light" panose="020B0604020202020204" pitchFamily="34" charset="0"/>
            </a:rPr>
            <a:t>руб.</a:t>
          </a:r>
        </a:p>
      </cdr:txBody>
    </cdr:sp>
  </cdr:relSizeAnchor>
  <cdr:relSizeAnchor xmlns:cdr="http://schemas.openxmlformats.org/drawingml/2006/chartDrawing">
    <cdr:from>
      <cdr:x>0.17819</cdr:x>
      <cdr:y>0.91368</cdr:y>
    </cdr:from>
    <cdr:to>
      <cdr:x>0.31125</cdr:x>
      <cdr:y>1</cdr:y>
    </cdr:to>
    <cdr:sp macro="" textlink="">
      <cdr:nvSpPr>
        <cdr:cNvPr id="18" name="TextBox 17">
          <a:extLst xmlns:a="http://schemas.openxmlformats.org/drawingml/2006/main">
            <a:ext uri="{FF2B5EF4-FFF2-40B4-BE49-F238E27FC236}">
              <a16:creationId xmlns:a16="http://schemas.microsoft.com/office/drawing/2014/main" xmlns="" id="{57A6AFE2-6B02-4705-8E46-F1C582445039}"/>
            </a:ext>
          </a:extLst>
        </cdr:cNvPr>
        <cdr:cNvSpPr txBox="1"/>
      </cdr:nvSpPr>
      <cdr:spPr>
        <a:xfrm xmlns:a="http://schemas.openxmlformats.org/drawingml/2006/main">
          <a:off x="1224544" y="4487277"/>
          <a:ext cx="914380" cy="4239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>
              <a:latin typeface="Century Gothic" panose="020B0502020202020204" pitchFamily="34" charset="0"/>
            </a:rPr>
            <a:t>РАСХОДЫ</a:t>
          </a:r>
        </a:p>
      </cdr:txBody>
    </cdr:sp>
  </cdr:relSizeAnchor>
  <cdr:relSizeAnchor xmlns:cdr="http://schemas.openxmlformats.org/drawingml/2006/chartDrawing">
    <cdr:from>
      <cdr:x>0.46667</cdr:x>
      <cdr:y>0.17681</cdr:y>
    </cdr:from>
    <cdr:to>
      <cdr:x>0.92251</cdr:x>
      <cdr:y>0.363</cdr:y>
    </cdr:to>
    <cdr:sp macro="" textlink="">
      <cdr:nvSpPr>
        <cdr:cNvPr id="20" name="TextBox 19">
          <a:extLst xmlns:a="http://schemas.openxmlformats.org/drawingml/2006/main">
            <a:ext uri="{FF2B5EF4-FFF2-40B4-BE49-F238E27FC236}">
              <a16:creationId xmlns:a16="http://schemas.microsoft.com/office/drawing/2014/main" xmlns="" id="{99EB172D-79BD-4596-A5EC-C410AA5C046A}"/>
            </a:ext>
          </a:extLst>
        </cdr:cNvPr>
        <cdr:cNvSpPr txBox="1"/>
      </cdr:nvSpPr>
      <cdr:spPr>
        <a:xfrm xmlns:a="http://schemas.openxmlformats.org/drawingml/2006/main">
          <a:off x="2667000" y="868352"/>
          <a:ext cx="2605146" cy="9144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 dirty="0">
              <a:latin typeface="Cambria" panose="02040503050406030204" pitchFamily="18" charset="0"/>
            </a:rPr>
            <a:t>628 673,7</a:t>
          </a:r>
          <a:r>
            <a:rPr lang="en-US" sz="2400" b="1" dirty="0">
              <a:latin typeface="Cambria" panose="02040503050406030204" pitchFamily="18" charset="0"/>
            </a:rPr>
            <a:t> </a:t>
          </a:r>
          <a:r>
            <a:rPr lang="ru-RU" sz="1800" b="1" dirty="0">
              <a:latin typeface="Arial Nova Light" panose="020B0304020202020204" pitchFamily="34" charset="0"/>
            </a:rPr>
            <a:t>тыс. руб.</a:t>
          </a:r>
        </a:p>
      </cdr:txBody>
    </cdr:sp>
  </cdr:relSizeAnchor>
  <cdr:relSizeAnchor xmlns:cdr="http://schemas.openxmlformats.org/drawingml/2006/chartDrawing">
    <cdr:from>
      <cdr:x>0.57791</cdr:x>
      <cdr:y>0.26991</cdr:y>
    </cdr:from>
    <cdr:to>
      <cdr:x>0.74509</cdr:x>
      <cdr:y>0.35623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28A29B8C-2441-4B2A-BEF2-454D4C96E716}"/>
            </a:ext>
          </a:extLst>
        </cdr:cNvPr>
        <cdr:cNvSpPr txBox="1"/>
      </cdr:nvSpPr>
      <cdr:spPr>
        <a:xfrm xmlns:a="http://schemas.openxmlformats.org/drawingml/2006/main">
          <a:off x="3971353" y="1325586"/>
          <a:ext cx="1148862" cy="4239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dirty="0">
              <a:latin typeface="Century Gothic" panose="020B0502020202020204" pitchFamily="34" charset="0"/>
            </a:rPr>
            <a:t>ДОХОДЫ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0.22043</cdr:x>
      <cdr:y>0.16319</cdr:y>
    </cdr:from>
    <cdr:to>
      <cdr:x>0.3851</cdr:x>
      <cdr:y>0.24458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 rot="20741259">
          <a:off x="1814090" y="870448"/>
          <a:ext cx="1355120" cy="43415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+26,7%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0.34821</cdr:x>
      <cdr:y>0.44513</cdr:y>
    </cdr:from>
    <cdr:to>
      <cdr:x>0.47321</cdr:x>
      <cdr:y>0.549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2971800" y="2370798"/>
          <a:ext cx="1066800" cy="5531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0.54464</cdr:x>
      <cdr:y>0.43029</cdr:y>
    </cdr:from>
    <cdr:to>
      <cdr:x>0.67593</cdr:x>
      <cdr:y>0.549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648199" y="2291771"/>
          <a:ext cx="1120423" cy="63221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0.74107</cdr:x>
      <cdr:y>0.43029</cdr:y>
    </cdr:from>
    <cdr:to>
      <cdr:x>0.91071</cdr:x>
      <cdr:y>0.53416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6324600" y="2291771"/>
          <a:ext cx="1447800" cy="5531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0.25893</cdr:x>
      <cdr:y>0</cdr:y>
    </cdr:from>
    <cdr:to>
      <cdr:x>0.33928</cdr:x>
      <cdr:y>0.07153</cdr:y>
    </cdr:to>
    <cdr:cxnSp macro="">
      <cdr:nvCxnSpPr>
        <cdr:cNvPr id="8" name="Прямая со стрелкой 7"/>
        <cdr:cNvCxnSpPr/>
      </cdr:nvCxnSpPr>
      <cdr:spPr>
        <a:xfrm xmlns:a="http://schemas.openxmlformats.org/drawingml/2006/main">
          <a:off x="2209800" y="0"/>
          <a:ext cx="685739" cy="40334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0.125</cdr:x>
      <cdr:y>0.47213</cdr:y>
    </cdr:from>
    <cdr:to>
      <cdr:x>0.24107</cdr:x>
      <cdr:y>0.55797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066800" y="2514600"/>
          <a:ext cx="9906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0.13393</cdr:x>
      <cdr:y>0.48644</cdr:y>
    </cdr:from>
    <cdr:to>
      <cdr:x>0.25</cdr:x>
      <cdr:y>0.58659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1143000" y="2590800"/>
          <a:ext cx="9906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0.38596</cdr:x>
      <cdr:y>0.05405</cdr:y>
    </cdr:from>
    <cdr:to>
      <cdr:x>0.49123</cdr:x>
      <cdr:y>0.10811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3352800" y="304800"/>
          <a:ext cx="914400" cy="3048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85,2%</a:t>
          </a:r>
          <a:endParaRPr lang="ru-RU" sz="1600" b="1" dirty="0">
            <a:solidFill>
              <a:schemeClr val="tx1">
                <a:lumMod val="95000"/>
                <a:lumOff val="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0.38596</cdr:x>
      <cdr:y>0.24324</cdr:y>
    </cdr:from>
    <cdr:to>
      <cdr:x>0.48246</cdr:x>
      <cdr:y>0.2973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3352800" y="1371600"/>
          <a:ext cx="838200" cy="3048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87,9%</a:t>
          </a:r>
          <a:endParaRPr lang="ru-RU" sz="1400" b="1" dirty="0">
            <a:solidFill>
              <a:schemeClr val="tx1">
                <a:lumMod val="95000"/>
                <a:lumOff val="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0.38596</cdr:x>
      <cdr:y>0.41892</cdr:y>
    </cdr:from>
    <cdr:to>
      <cdr:x>0.47368</cdr:x>
      <cdr:y>0.48649</cdr:y>
    </cdr:to>
    <cdr:sp macro="" textlink="">
      <cdr:nvSpPr>
        <cdr:cNvPr id="13" name="Прямоугольник 12"/>
        <cdr:cNvSpPr/>
      </cdr:nvSpPr>
      <cdr:spPr>
        <a:xfrm xmlns:a="http://schemas.openxmlformats.org/drawingml/2006/main">
          <a:off x="3352800" y="2362200"/>
          <a:ext cx="762000" cy="3810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88,4%</a:t>
          </a:r>
          <a:endParaRPr lang="ru-RU" sz="1400" b="1" dirty="0">
            <a:solidFill>
              <a:schemeClr val="tx1">
                <a:lumMod val="95000"/>
                <a:lumOff val="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0.35965</cdr:x>
      <cdr:y>0.60811</cdr:y>
    </cdr:from>
    <cdr:to>
      <cdr:x>0.49123</cdr:x>
      <cdr:y>0.66216</cdr:y>
    </cdr:to>
    <cdr:sp macro="" textlink="">
      <cdr:nvSpPr>
        <cdr:cNvPr id="14" name="Прямоугольник 13"/>
        <cdr:cNvSpPr/>
      </cdr:nvSpPr>
      <cdr:spPr>
        <a:xfrm xmlns:a="http://schemas.openxmlformats.org/drawingml/2006/main">
          <a:off x="3124200" y="3429000"/>
          <a:ext cx="1143000" cy="3048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87,5%</a:t>
          </a:r>
          <a:endParaRPr lang="ru-RU" sz="1400" b="1" dirty="0">
            <a:solidFill>
              <a:schemeClr val="tx1">
                <a:lumMod val="95000"/>
                <a:lumOff val="5000"/>
              </a:schemeClr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0.11404</cdr:x>
      <cdr:y>0.04054</cdr:y>
    </cdr:from>
    <cdr:to>
      <cdr:x>0.27193</cdr:x>
      <cdr:y>0.12162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990600" y="228601"/>
          <a:ext cx="1371559" cy="4572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76,7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0.32456</cdr:x>
      <cdr:y>0.01351</cdr:y>
    </cdr:from>
    <cdr:to>
      <cdr:x>0.45614</cdr:x>
      <cdr:y>0.08108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819388" y="76200"/>
          <a:ext cx="1143009" cy="3810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86,9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0.55263</cdr:x>
      <cdr:y>0.02703</cdr:y>
    </cdr:from>
    <cdr:to>
      <cdr:x>0.68421</cdr:x>
      <cdr:y>0.10811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800586" y="152400"/>
          <a:ext cx="1143009" cy="4572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82,4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0.75439</cdr:x>
      <cdr:y>0.04054</cdr:y>
    </cdr:from>
    <cdr:to>
      <cdr:x>0.91227</cdr:x>
      <cdr:y>0.10811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6553200" y="228600"/>
          <a:ext cx="1371539" cy="3810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82,4</a:t>
          </a:r>
          <a:endParaRPr lang="ru-RU" sz="2000" b="1" dirty="0">
            <a:solidFill>
              <a:schemeClr val="tx1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0.47368</cdr:x>
      <cdr:y>0.72464</cdr:y>
    </cdr:from>
    <cdr:to>
      <cdr:x>0.92982</cdr:x>
      <cdr:y>0.91214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057400" y="3810000"/>
          <a:ext cx="1981200" cy="98583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600" dirty="0" smtClean="0">
              <a:solidFill>
                <a:schemeClr val="tx1"/>
              </a:solidFill>
            </a:rPr>
            <a:t>Расходы социальной направленности, 57,2%</a:t>
          </a:r>
          <a:r>
            <a:rPr lang="ru-RU" dirty="0" smtClean="0"/>
            <a:t>х</a:t>
          </a:r>
          <a:endParaRPr lang="ru-RU" dirty="0"/>
        </a:p>
      </cdr:txBody>
    </cdr:sp>
  </cdr:relSizeAnchor>
  <cdr:relSizeAnchor xmlns:cdr="http://schemas.openxmlformats.org/drawingml/2006/chartDrawing">
    <cdr:from>
      <cdr:x>0.03509</cdr:x>
      <cdr:y>0.02667</cdr:y>
    </cdr:from>
    <cdr:to>
      <cdr:x>0.98246</cdr:x>
      <cdr:y>0.10145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52400" y="152400"/>
          <a:ext cx="4114800" cy="42738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dirty="0" smtClean="0">
              <a:solidFill>
                <a:schemeClr val="tx1"/>
              </a:solidFill>
            </a:rPr>
            <a:t>Структура расходов на 2020  </a:t>
          </a:r>
          <a:r>
            <a:rPr lang="ru-RU" sz="2000" dirty="0" err="1" smtClean="0">
              <a:solidFill>
                <a:schemeClr val="tx1"/>
              </a:solidFill>
            </a:rPr>
            <a:t>год</a:t>
          </a:r>
          <a:r>
            <a:rPr lang="ru-RU" dirty="0" err="1" smtClean="0"/>
            <a:t>ура</a:t>
          </a:r>
          <a:endParaRPr lang="ru-RU" dirty="0"/>
        </a:p>
      </cdr:txBody>
    </cdr:sp>
  </cdr:relSizeAnchor>
  <cdr:relSizeAnchor xmlns:cdr="http://schemas.openxmlformats.org/drawingml/2006/chartDrawing">
    <cdr:from>
      <cdr:x>0.07018</cdr:x>
      <cdr:y>0.14667</cdr:y>
    </cdr:from>
    <cdr:to>
      <cdr:x>0.47368</cdr:x>
      <cdr:y>0.26667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04800" y="838200"/>
          <a:ext cx="1752600" cy="685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800" dirty="0" smtClean="0">
              <a:solidFill>
                <a:schemeClr val="tx1"/>
              </a:solidFill>
            </a:rPr>
            <a:t>Прочие расходы, 42,8%</a:t>
          </a:r>
          <a:endParaRPr lang="ru-RU" sz="1800" dirty="0">
            <a:solidFill>
              <a:schemeClr val="tx1"/>
            </a:solidFill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0.43396</cdr:x>
      <cdr:y>0.35016</cdr:y>
    </cdr:from>
    <cdr:to>
      <cdr:x>0.58491</cdr:x>
      <cdr:y>0.39218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V="1">
          <a:off x="1752600" y="1905000"/>
          <a:ext cx="609600" cy="228600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chemeClr val="accent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0.41455</cdr:x>
      <cdr:y>0.28882</cdr:y>
    </cdr:from>
    <cdr:to>
      <cdr:x>0.61774</cdr:x>
      <cdr:y>0.35131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 rot="20239392">
          <a:off x="1674205" y="1571278"/>
          <a:ext cx="820604" cy="33999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0070C0"/>
              </a:solidFill>
            </a:rPr>
            <a:t>+6,9%</a:t>
          </a:r>
          <a:endParaRPr lang="ru-RU" sz="1800" b="1" dirty="0">
            <a:solidFill>
              <a:srgbClr val="0070C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2111" y="1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5862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2111" y="9445862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13D44D-69FE-4E26-946C-E2430B2C71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9235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541" y="1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3763" y="744538"/>
            <a:ext cx="4975225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902" y="4722931"/>
            <a:ext cx="5408930" cy="4474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28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541" y="9444281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F4F27F-90B5-4D22-A4FF-D3F327B902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694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3763" y="744538"/>
            <a:ext cx="497522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2096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3763" y="744538"/>
            <a:ext cx="497522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1163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3763" y="744538"/>
            <a:ext cx="497522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6117" y="4722695"/>
            <a:ext cx="5408930" cy="4791595"/>
          </a:xfrm>
        </p:spPr>
        <p:txBody>
          <a:bodyPr/>
          <a:lstStyle/>
          <a:p>
            <a:pPr algn="just"/>
            <a:endParaRPr lang="ru-RU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F5C3A-8719-43AC-AF12-F943772B47B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953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3763" y="744538"/>
            <a:ext cx="497522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6117" y="4722695"/>
            <a:ext cx="5408930" cy="4791595"/>
          </a:xfrm>
        </p:spPr>
        <p:txBody>
          <a:bodyPr/>
          <a:lstStyle/>
          <a:p>
            <a:pPr algn="just"/>
            <a:endParaRPr lang="ru-RU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F5C3A-8719-43AC-AF12-F943772B47B1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953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8CC148-D15E-471D-8AF1-FE18B58ECA55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5350" y="744538"/>
            <a:ext cx="4975225" cy="3730625"/>
          </a:xfrm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5331" y="4722931"/>
            <a:ext cx="5410501" cy="4474606"/>
          </a:xfrm>
        </p:spPr>
        <p:txBody>
          <a:bodyPr lIns="91588" tIns="45795" rIns="91588" bIns="45795"/>
          <a:lstStyle/>
          <a:p>
            <a:pPr>
              <a:lnSpc>
                <a:spcPct val="90000"/>
              </a:lnSpc>
            </a:pPr>
            <a:endParaRPr lang="ru-RU" altLang="ru-RU" sz="10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F1C4C-432A-4579-AB65-7C8DE979E7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8245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72244-72CD-4E91-9BD1-915BBE2D47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828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02EF8-EA28-4A2D-BA2A-A98BD8CE50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4955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525DF1-8979-4EA7-A165-AE9FB245F7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2275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6B099B-A01A-4B16-8B63-1BCE428FB8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892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08EF8D-AA6C-4510-BA2B-4BF70734C7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8528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427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222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521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273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469E4-6566-4AD8-879C-66F51DC8FB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37604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1511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6448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6288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8096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9709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2358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50CAF6-EA55-40AD-A608-938387D5FA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9888D62-BA99-49A4-8D1D-EEA0977DA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3A0D430-AAC5-4129-86A7-B8229E3FA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3F0B9B3-4BF4-4550-B1E2-CAA48F2A7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7688D7A-1C69-47C4-A315-A97C7B4C0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8542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F0E8342-D457-48AF-BE85-5C237DA6A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94D4C75-71B2-495E-8912-F4610A9A5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85768A2-5D91-444B-A1C8-074C6A56F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6C77489-3423-4955-9FA7-68FF1EC68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753A9C6-89B5-4F06-88E7-247745BBC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1996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23AC6F2-CBCE-434D-B196-9BE2C93FF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0153097-7AEC-4230-BC4C-46608DBA8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D4C1A1B-5D70-448B-AC83-35B134332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37E00AD-CE29-412C-884A-8794E3935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F7BA9EA-7994-4F98-B0F3-1A1642A45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9481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139DC4D-36DB-4B0A-BFF9-849CF8277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36A4B7D-A449-460D-9573-A153A21E0F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544EAE9-DC74-4493-ADA4-DC65A480E6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5E12C8A-4D8F-4D82-91D1-FF3736A83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6F7CBC5-F518-414E-9503-B4C5A20DE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2A713F0-6F2B-48F5-98E7-D88C5FE28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989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D3218-0D6D-4A9E-A3B0-EDA0B1F723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18671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3EA2586-9EF3-4AC4-8AD9-B5FF5983A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9126A20-800C-49B0-9AEE-2AFC118DF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58D4D65-E445-416A-9AAE-DCDDB7C587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A700071E-673F-47A1-B6D6-395ED6C31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7EDD26A6-83D2-40C2-A74F-B165391062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147DD3E2-F8AD-4DF1-9EA9-387B7E19C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4069C9A4-1FFB-4F7C-8342-3EB5268DB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4BFDE63A-0A87-4D55-9E47-2834C5BC4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5414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3D94F9D-909B-44CC-B5D2-DF9F650A1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07D92791-A48A-4D5F-A626-990B2F35B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CEF7847-C400-4348-BCB8-B8785A8A4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1FBCB1E-6947-41C1-8400-7105D8BFE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4544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62949A2D-2716-4C96-9A01-D9F7DD496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78CBF377-91F7-49DA-ABC3-5D2A5914C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913AF63B-A99B-459A-8EBC-AE529A1CA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6488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A50A0E-DA6C-482E-B349-110B05261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DC063B4-12F9-4FDF-92F4-574B42F11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EEA2540-8AF3-4A6C-BA2E-D4B5B3C23F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D03E44D-0447-408F-9935-A3303756E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2F6955B-6DA0-479F-914C-3DDD3E79A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48814EB-788B-4CA4-8DA8-519066EAD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82240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6014981-9BA9-4DEA-AED3-277828D75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2EBD57A5-935C-4574-AE74-3668D7C5D7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8883328-5C84-4DBC-8184-91BA8BB517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9936383-2EE4-4F06-A427-5FA26C236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953C8D5-0A4E-43AB-8DC0-59A2D3807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9F5EB8D-73B1-4F95-9213-5176F65B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590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F13890B-2940-475C-A651-8AECF00D1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B0E639B-D3F8-4E90-949E-47FFB7E548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0F6A0BA-45F7-4265-A235-9A08C23C9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1CA075C-223D-42BF-BD0C-29393E1DB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59839EE-AD18-4A43-A07C-E193CCA65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4569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A7054293-2A2D-43B2-8535-04519E220A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6930F85-3A54-49E3-A5BE-B26F6E3961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57EAD4D-1C9D-4C12-B357-9CF18D961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9B82E17-C2D1-47FE-9A0B-B66B3146B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B8E03FF-0CA3-4AA1-BCEE-B34F87051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280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AC255-D266-4BB0-B5B2-12634D1A6A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4301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9BC86-C16C-447E-8184-14560FBD47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180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F6692-9FF9-4875-9050-EF0B1F4DB1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0329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3C9ED-9205-4BFC-B99F-A18F4A5636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936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29C89-FE0E-4AE1-8878-87ECE04428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408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FBD3E-CDDA-49A3-B27D-75427116CE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184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E9AD82-4D0D-42D7-8B59-6FA8A8F1B74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25000">
              <a:schemeClr val="accent5">
                <a:lumMod val="14000"/>
                <a:lumOff val="86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25.11.2019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9283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B830908-48BF-4B57-AF5F-1DE61E236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00332C7-44A5-42C5-9392-C093EAFCA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4A2C65C-AB95-4CA8-8083-6806072DD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25.11.2019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9872CA2-5FA4-41E5-9E67-1F2C7B993D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CE3B193-9C8F-4645-A7EC-022DB9CCD0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9870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7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sz="4000" dirty="0">
                <a:latin typeface="Times New Roman" pitchFamily="18" charset="0"/>
              </a:rPr>
              <a:t>О бюджете </a:t>
            </a:r>
            <a:br>
              <a:rPr lang="ru-RU" altLang="ru-RU" sz="4000" dirty="0">
                <a:latin typeface="Times New Roman" pitchFamily="18" charset="0"/>
              </a:rPr>
            </a:br>
            <a:r>
              <a:rPr lang="ru-RU" altLang="ru-RU" sz="4000" dirty="0">
                <a:latin typeface="Times New Roman" pitchFamily="18" charset="0"/>
              </a:rPr>
              <a:t>Красновишерского </a:t>
            </a:r>
            <a:r>
              <a:rPr lang="ru-RU" altLang="ru-RU" sz="4000" dirty="0" smtClean="0">
                <a:latin typeface="Times New Roman" pitchFamily="18" charset="0"/>
              </a:rPr>
              <a:t>городского округа </a:t>
            </a:r>
            <a:r>
              <a:rPr lang="ru-RU" altLang="ru-RU" sz="4000" dirty="0">
                <a:latin typeface="Times New Roman" pitchFamily="18" charset="0"/>
              </a:rPr>
              <a:t>на </a:t>
            </a:r>
            <a:r>
              <a:rPr lang="ru-RU" altLang="ru-RU" sz="4000" dirty="0" smtClean="0">
                <a:latin typeface="Times New Roman" pitchFamily="18" charset="0"/>
              </a:rPr>
              <a:t>2020 </a:t>
            </a:r>
            <a:r>
              <a:rPr lang="ru-RU" altLang="ru-RU" sz="4000" dirty="0">
                <a:latin typeface="Times New Roman" pitchFamily="18" charset="0"/>
              </a:rPr>
              <a:t>год и плановый период </a:t>
            </a:r>
            <a:r>
              <a:rPr lang="ru-RU" altLang="ru-RU" sz="4000" dirty="0" smtClean="0">
                <a:latin typeface="Times New Roman" pitchFamily="18" charset="0"/>
              </a:rPr>
              <a:t>2021-2022 </a:t>
            </a:r>
            <a:r>
              <a:rPr lang="ru-RU" altLang="ru-RU" sz="4000" dirty="0">
                <a:latin typeface="Times New Roman" pitchFamily="18" charset="0"/>
              </a:rPr>
              <a:t>годов</a:t>
            </a:r>
            <a:br>
              <a:rPr lang="ru-RU" altLang="ru-RU" sz="4000" dirty="0">
                <a:latin typeface="Times New Roman" pitchFamily="18" charset="0"/>
              </a:rPr>
            </a:br>
            <a:r>
              <a:rPr lang="ru-RU" altLang="ru-RU" sz="4000" dirty="0">
                <a:latin typeface="Times New Roman" pitchFamily="18" charset="0"/>
              </a:rPr>
              <a:t/>
            </a:r>
            <a:br>
              <a:rPr lang="ru-RU" altLang="ru-RU" sz="4000" dirty="0">
                <a:latin typeface="Times New Roman" pitchFamily="18" charset="0"/>
              </a:rPr>
            </a:br>
            <a:r>
              <a:rPr lang="ru-RU" altLang="ru-RU" sz="4000" dirty="0">
                <a:latin typeface="Times New Roman" pitchFamily="18" charset="0"/>
              </a:rPr>
              <a:t>(первое чтение)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lexa\Совет Глав и МО, совещания, выездные, лекции\подложка для слайдов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901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4771275"/>
              </p:ext>
            </p:extLst>
          </p:nvPr>
        </p:nvGraphicFramePr>
        <p:xfrm>
          <a:off x="305272" y="1327272"/>
          <a:ext cx="8496944" cy="3039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38400" y="95794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НДФЛ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066749"/>
              </p:ext>
            </p:extLst>
          </p:nvPr>
        </p:nvGraphicFramePr>
        <p:xfrm>
          <a:off x="795906" y="4437113"/>
          <a:ext cx="7880550" cy="2262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627784" y="3991021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Транспортный налог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4800" y="138079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Налоговые доходы, планируемые к поступлению в бюджет в </a:t>
            </a:r>
            <a:r>
              <a:rPr lang="ru-RU" sz="2400" dirty="0" smtClean="0"/>
              <a:t>2020 </a:t>
            </a:r>
            <a:r>
              <a:rPr lang="ru-RU" sz="2400" dirty="0"/>
              <a:t>– </a:t>
            </a:r>
            <a:r>
              <a:rPr lang="ru-RU" sz="2400" dirty="0" smtClean="0"/>
              <a:t>2022 годах, млн. руб.</a:t>
            </a:r>
            <a:endParaRPr lang="ru-RU" sz="2200" dirty="0"/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7485063" y="1216596"/>
            <a:ext cx="1706562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% к пред. году</a:t>
            </a:r>
          </a:p>
        </p:txBody>
      </p:sp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7485063" y="4263405"/>
            <a:ext cx="1706562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% к пред. году</a:t>
            </a:r>
          </a:p>
        </p:txBody>
      </p:sp>
    </p:spTree>
    <p:extLst>
      <p:ext uri="{BB962C8B-B14F-4D97-AF65-F5344CB8AC3E}">
        <p14:creationId xmlns:p14="http://schemas.microsoft.com/office/powerpoint/2010/main" val="141429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lexa\Совет Глав и МО, совещания, выездные, лекции\подложка для слайдов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901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1820269"/>
              </p:ext>
            </p:extLst>
          </p:nvPr>
        </p:nvGraphicFramePr>
        <p:xfrm>
          <a:off x="266700" y="1327274"/>
          <a:ext cx="8496944" cy="3150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38400" y="95794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Акцизы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2366889"/>
              </p:ext>
            </p:extLst>
          </p:nvPr>
        </p:nvGraphicFramePr>
        <p:xfrm>
          <a:off x="795906" y="4437113"/>
          <a:ext cx="7880550" cy="2262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5800" y="3991021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использования муниципального имущества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4800" y="138079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Налоговые доходы, планируемые к поступлению в бюджет в </a:t>
            </a:r>
            <a:r>
              <a:rPr lang="ru-RU" sz="2400" dirty="0" smtClean="0"/>
              <a:t>2020 </a:t>
            </a:r>
            <a:r>
              <a:rPr lang="ru-RU" sz="2400" dirty="0"/>
              <a:t>– </a:t>
            </a:r>
            <a:r>
              <a:rPr lang="ru-RU" sz="2400" dirty="0" smtClean="0"/>
              <a:t>2022 годах, млн. руб.</a:t>
            </a:r>
            <a:endParaRPr lang="ru-RU" sz="2200" dirty="0"/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7485063" y="1216596"/>
            <a:ext cx="1706562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% к пред. году</a:t>
            </a:r>
          </a:p>
        </p:txBody>
      </p:sp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7485063" y="4263405"/>
            <a:ext cx="1706562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% к пред. году</a:t>
            </a:r>
          </a:p>
        </p:txBody>
      </p:sp>
    </p:spTree>
    <p:extLst>
      <p:ext uri="{BB962C8B-B14F-4D97-AF65-F5344CB8AC3E}">
        <p14:creationId xmlns:p14="http://schemas.microsoft.com/office/powerpoint/2010/main" val="361871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ru-RU" sz="3200" dirty="0" smtClean="0"/>
              <a:t>Динамика доходов бюджета </a:t>
            </a:r>
            <a:br>
              <a:rPr lang="ru-RU" sz="3200" dirty="0" smtClean="0"/>
            </a:br>
            <a:r>
              <a:rPr lang="ru-RU" sz="3200" dirty="0" smtClean="0"/>
              <a:t>в 2019-2022 годах, млн. руб.</a:t>
            </a:r>
            <a:endParaRPr lang="ru-RU" sz="3200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298922611"/>
              </p:ext>
            </p:extLst>
          </p:nvPr>
        </p:nvGraphicFramePr>
        <p:xfrm>
          <a:off x="457200" y="1295400"/>
          <a:ext cx="8229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12</a:t>
            </a:fld>
            <a:endParaRPr lang="ru-RU" altLang="ru-RU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2362200" y="2476500"/>
            <a:ext cx="990600" cy="247650"/>
          </a:xfrm>
          <a:prstGeom prst="straightConnector1">
            <a:avLst/>
          </a:prstGeom>
          <a:ln w="34925">
            <a:solidFill>
              <a:srgbClr val="FF0000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462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47B09-3D4F-4C99-A8D6-B85BFA741EFA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21197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ru-RU" altLang="ru-RU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11971" name="Номер слайда 17"/>
          <p:cNvSpPr txBox="1">
            <a:spLocks noGrp="1"/>
          </p:cNvSpPr>
          <p:nvPr/>
        </p:nvSpPr>
        <p:spPr bwMode="auto"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altLang="ru-RU" sz="1200">
              <a:solidFill>
                <a:srgbClr val="898989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11972" name="Rectangle 2"/>
          <p:cNvSpPr>
            <a:spLocks noGrp="1"/>
          </p:cNvSpPr>
          <p:nvPr>
            <p:ph type="title" idx="4294967295"/>
          </p:nvPr>
        </p:nvSpPr>
        <p:spPr>
          <a:xfrm>
            <a:off x="533400" y="228601"/>
            <a:ext cx="8229600" cy="1008063"/>
          </a:xfrm>
        </p:spPr>
        <p:txBody>
          <a:bodyPr/>
          <a:lstStyle/>
          <a:p>
            <a:r>
              <a:rPr lang="ru-RU" alt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подходы к формированию расходов бюджета на </a:t>
            </a:r>
            <a:r>
              <a:rPr lang="ru-RU" alt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2020-2022 </a:t>
            </a:r>
            <a:r>
              <a:rPr lang="ru-RU" alt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</a:p>
        </p:txBody>
      </p:sp>
      <p:sp>
        <p:nvSpPr>
          <p:cNvPr id="21197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524000"/>
            <a:ext cx="8458200" cy="4724400"/>
          </a:xfrm>
        </p:spPr>
        <p:txBody>
          <a:bodyPr/>
          <a:lstStyle/>
          <a:p>
            <a:pPr algn="just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приоритет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- действующие расходные обязательства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обеспечение уровня з/платы в соответствии с отраслевыми соглашениями;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индексация: коммунальные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услуги, питание детей в дошкольных учреждениях; 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dirty="0">
                <a:latin typeface="Times New Roman" pitchFamily="18" charset="0"/>
              </a:rPr>
              <a:t>сокращение прочих </a:t>
            </a:r>
            <a:r>
              <a:rPr lang="ru-RU" altLang="ru-RU" dirty="0" smtClean="0">
                <a:latin typeface="Times New Roman" pitchFamily="18" charset="0"/>
              </a:rPr>
              <a:t>расходов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077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4375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Особенности формирования расходов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990600"/>
            <a:ext cx="9067800" cy="5619750"/>
          </a:xfrm>
        </p:spPr>
        <p:txBody>
          <a:bodyPr/>
          <a:lstStyle/>
          <a:p>
            <a:pPr marL="0" indent="0">
              <a:buNone/>
            </a:pPr>
            <a:r>
              <a:rPr lang="ru-RU" u="sng" dirty="0" smtClean="0">
                <a:solidFill>
                  <a:schemeClr val="accent2">
                    <a:lumMod val="50000"/>
                  </a:schemeClr>
                </a:solidFill>
              </a:rPr>
              <a:t>Дополнительно принимаемые обязательства: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Содержание здания новой школы в г. Красновишерске и налог на имущество – 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15 млн. руб.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Софинансирование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мероприятий национальных и региональных проектов – 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23,3 млн. руб.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Межевание ЗУ (Переселение из ветхого и аварийного жилья) – 2,0 млн. руб.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Повышение МРОТ – 1,2 млн. руб.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altLang="ru-RU" dirty="0" smtClean="0"/>
              <a:t> </a:t>
            </a:r>
            <a:fld id="{20D469E4-6566-4AD8-879C-66F51DC8FB8F}" type="slidenum">
              <a:rPr lang="ru-RU" altLang="ru-RU" smtClean="0"/>
              <a:pPr/>
              <a:t>14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21462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715962"/>
          </a:xfrm>
        </p:spPr>
        <p:txBody>
          <a:bodyPr/>
          <a:lstStyle/>
          <a:p>
            <a:r>
              <a:rPr lang="ru-RU" sz="2400" b="1" dirty="0" smtClean="0"/>
              <a:t>Динамика расходов бюджета в 2019 – 2022 гг., млн. руб.</a:t>
            </a:r>
            <a:endParaRPr lang="ru-RU" sz="24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5074864"/>
              </p:ext>
            </p:extLst>
          </p:nvPr>
        </p:nvGraphicFramePr>
        <p:xfrm>
          <a:off x="228600" y="990600"/>
          <a:ext cx="8686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15</a:t>
            </a:fld>
            <a:endParaRPr lang="ru-RU" alt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934200" y="1676400"/>
            <a:ext cx="1219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571,3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153400" y="2743200"/>
            <a:ext cx="762000" cy="342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735,5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001000" y="3733800"/>
            <a:ext cx="7620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703,7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620000" y="4800600"/>
            <a:ext cx="914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644,4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05600" y="2286000"/>
            <a:ext cx="1295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+ 28,7%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33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21E6-8066-4F38-A913-7D946A5C336B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53400" cy="1477962"/>
          </a:xfrm>
        </p:spPr>
        <p:txBody>
          <a:bodyPr/>
          <a:lstStyle/>
          <a:p>
            <a:r>
              <a:rPr lang="ru-RU" altLang="ru-RU" sz="2800" dirty="0"/>
              <a:t>Сценарные условия развития в </a:t>
            </a:r>
            <a:r>
              <a:rPr lang="ru-RU" altLang="ru-RU" sz="2800" dirty="0" smtClean="0"/>
              <a:t>2020-2022  гг. </a:t>
            </a:r>
            <a:r>
              <a:rPr lang="ru-RU" altLang="ru-RU" sz="2800" dirty="0"/>
              <a:t>(темп роста к предыдущему году)</a:t>
            </a:r>
            <a:br>
              <a:rPr lang="ru-RU" altLang="ru-RU" sz="2800" dirty="0"/>
            </a:br>
            <a:endParaRPr lang="ru-RU" altLang="ru-RU" sz="2800" dirty="0"/>
          </a:p>
        </p:txBody>
      </p:sp>
      <p:graphicFrame>
        <p:nvGraphicFramePr>
          <p:cNvPr id="162970" name="Group 15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809934"/>
              </p:ext>
            </p:extLst>
          </p:nvPr>
        </p:nvGraphicFramePr>
        <p:xfrm>
          <a:off x="228600" y="1524000"/>
          <a:ext cx="8610600" cy="4919980"/>
        </p:xfrm>
        <a:graphic>
          <a:graphicData uri="http://schemas.openxmlformats.org/drawingml/2006/table">
            <a:tbl>
              <a:tblPr/>
              <a:tblGrid>
                <a:gridCol w="3481388"/>
                <a:gridCol w="1831975"/>
                <a:gridCol w="1647825"/>
                <a:gridCol w="1649412"/>
              </a:tblGrid>
              <a:tr h="13462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2020 г.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2021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2022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Инфляция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103,9 %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104,1 %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104,4 %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Теплоэнергия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Электроэнергия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17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abic Typesetting" panose="03020402040406030203" pitchFamily="66" charset="-78"/>
                        </a:rPr>
                        <a:t>Водоснабжение/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abic Typesetting" panose="03020402040406030203" pitchFamily="66" charset="-78"/>
                        </a:rPr>
                        <a:t>водоотведение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103,9 %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104,1 %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104,4 %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7E99-D786-4DA3-AE21-F59D2921DE56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250005" name="Rectangle 14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ru-RU" altLang="ru-RU" sz="3200" dirty="0" smtClean="0">
                <a:latin typeface="Arial Cyr" charset="-52"/>
              </a:rPr>
              <a:t>Средняя заработная плата </a:t>
            </a:r>
            <a:r>
              <a:rPr lang="ru-RU" altLang="ru-RU" sz="3200" dirty="0">
                <a:latin typeface="Arial Cyr" charset="-52"/>
              </a:rPr>
              <a:t>в </a:t>
            </a:r>
            <a:r>
              <a:rPr lang="ru-RU" altLang="ru-RU" sz="3200" dirty="0" smtClean="0">
                <a:latin typeface="Arial Cyr" charset="-52"/>
              </a:rPr>
              <a:t>2019 </a:t>
            </a:r>
            <a:r>
              <a:rPr lang="ru-RU" altLang="ru-RU" sz="3200" dirty="0">
                <a:latin typeface="Arial Cyr" charset="-52"/>
              </a:rPr>
              <a:t>-</a:t>
            </a:r>
            <a:r>
              <a:rPr lang="ru-RU" altLang="ru-RU" sz="3200" dirty="0" smtClean="0">
                <a:latin typeface="Arial Cyr" charset="-52"/>
              </a:rPr>
              <a:t>2020 </a:t>
            </a:r>
            <a:r>
              <a:rPr lang="ru-RU" altLang="ru-RU" sz="3200" dirty="0">
                <a:latin typeface="Arial Cyr" charset="-52"/>
              </a:rPr>
              <a:t>гг. </a:t>
            </a:r>
            <a:endParaRPr lang="ru-RU" altLang="ru-RU" sz="3200" dirty="0"/>
          </a:p>
        </p:txBody>
      </p:sp>
      <p:graphicFrame>
        <p:nvGraphicFramePr>
          <p:cNvPr id="250118" name="Group 26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4726159"/>
              </p:ext>
            </p:extLst>
          </p:nvPr>
        </p:nvGraphicFramePr>
        <p:xfrm>
          <a:off x="457201" y="762000"/>
          <a:ext cx="8001001" cy="5335120"/>
        </p:xfrm>
        <a:graphic>
          <a:graphicData uri="http://schemas.openxmlformats.org/drawingml/2006/table">
            <a:tbl>
              <a:tblPr/>
              <a:tblGrid>
                <a:gridCol w="3124200"/>
                <a:gridCol w="1524000"/>
                <a:gridCol w="1600200"/>
                <a:gridCol w="1752601"/>
              </a:tblGrid>
              <a:tr h="958104">
                <a:tc row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Динамика увеличения средней з/платы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22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201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2020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Темп роста, %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000"/>
                      </a:srgbClr>
                    </a:solidFill>
                  </a:tcPr>
                </a:tc>
              </a:tr>
              <a:tr h="122845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Дополнительное образование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24 841</a:t>
                      </a:r>
                    </a:p>
                  </a:txBody>
                  <a:tcPr marL="90000" marR="90000" marT="90000" marB="90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25 844</a:t>
                      </a:r>
                    </a:p>
                  </a:txBody>
                  <a:tcPr marL="90000" marR="90000" marT="90000" marB="90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104 %</a:t>
                      </a: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90000" marB="90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2813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Культура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22 940</a:t>
                      </a:r>
                    </a:p>
                  </a:txBody>
                  <a:tcPr marL="36000" marR="36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23 857,6</a:t>
                      </a:r>
                    </a:p>
                  </a:txBody>
                  <a:tcPr marL="36000" marR="36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104 %</a:t>
                      </a:r>
                    </a:p>
                  </a:txBody>
                  <a:tcPr marL="36000" marR="36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33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268E78"/>
                </a:solidFill>
              </a:rPr>
              <a:t>Структура бюджета на 2020 год</a:t>
            </a:r>
            <a:endParaRPr lang="ru-RU" sz="2400" b="1" dirty="0">
              <a:solidFill>
                <a:srgbClr val="268E78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3240635"/>
              </p:ext>
            </p:extLst>
          </p:nvPr>
        </p:nvGraphicFramePr>
        <p:xfrm>
          <a:off x="0" y="762000"/>
          <a:ext cx="94488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18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19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Развитие образования на 2020-2022 гг.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68730592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Дошкольное образование – 91 млн. руб.</a:t>
            </a:r>
          </a:p>
          <a:p>
            <a:r>
              <a:rPr lang="ru-RU" sz="2400" dirty="0" smtClean="0"/>
              <a:t>Общее образование – 162,7 млн. руб. </a:t>
            </a:r>
          </a:p>
          <a:p>
            <a:r>
              <a:rPr lang="ru-RU" sz="2400" dirty="0" smtClean="0"/>
              <a:t>Дополнительное образование – 36,2 млн. р.</a:t>
            </a:r>
          </a:p>
          <a:p>
            <a:r>
              <a:rPr lang="ru-RU" sz="2400" dirty="0" smtClean="0"/>
              <a:t>Приведение имущества в нормативное состояние – 13,9 млн. руб.</a:t>
            </a:r>
          </a:p>
          <a:p>
            <a:r>
              <a:rPr lang="ru-RU" sz="2400" dirty="0" smtClean="0"/>
              <a:t>Прочие расходы – 31,9 млн. руб.</a:t>
            </a: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2020 год:</a:t>
            </a:r>
            <a:endParaRPr lang="ru-RU" sz="2400" b="1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849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9A30-620C-462F-8FE8-0FC3AF5EBA29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</a:extLst>
        </p:spPr>
        <p:txBody>
          <a:bodyPr/>
          <a:lstStyle/>
          <a:p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    Основные итоги бюджетной политики за 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2018-2019 годы</a:t>
            </a:r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6" y="1219200"/>
            <a:ext cx="8696325" cy="5486400"/>
          </a:xfrm>
          <a:noFill/>
        </p:spPr>
        <p:txBody>
          <a:bodyPr/>
          <a:lstStyle/>
          <a:p>
            <a:pPr algn="just"/>
            <a:r>
              <a:rPr lang="ru-RU" altLang="ru-RU" sz="3000" dirty="0" smtClean="0">
                <a:latin typeface="Times New Roman" pitchFamily="18" charset="0"/>
              </a:rPr>
              <a:t>Выполнение отраслевых Соглашений с министерством образования по заработной плате</a:t>
            </a:r>
            <a:endParaRPr lang="ru-RU" altLang="ru-RU" sz="3000" dirty="0">
              <a:latin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Ввод в эксплуатацию В-</a:t>
            </a:r>
            <a:r>
              <a:rPr lang="ru-RU" altLang="ru-RU" sz="3000" dirty="0" err="1" smtClean="0">
                <a:latin typeface="Times New Roman" pitchFamily="18" charset="0"/>
                <a:cs typeface="Times New Roman" pitchFamily="18" charset="0"/>
              </a:rPr>
              <a:t>Язьвинской</a:t>
            </a: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 средней школы с детским садом и завершение </a:t>
            </a:r>
            <a:r>
              <a:rPr lang="ru-RU" altLang="ru-RU" sz="3000" dirty="0">
                <a:latin typeface="Times New Roman" pitchFamily="18" charset="0"/>
                <a:cs typeface="Times New Roman" pitchFamily="18" charset="0"/>
              </a:rPr>
              <a:t>строительства средней общеобразовательной школы в г. </a:t>
            </a: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Красновишерске</a:t>
            </a:r>
          </a:p>
          <a:p>
            <a:pPr algn="just">
              <a:spcBef>
                <a:spcPts val="0"/>
              </a:spcBef>
            </a:pP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Благоустройство парка, 10 дворовых и 2 общественных территорий</a:t>
            </a:r>
          </a:p>
          <a:p>
            <a:pPr algn="just">
              <a:spcBef>
                <a:spcPts val="0"/>
              </a:spcBef>
            </a:pP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Отсутствие муниципального долга</a:t>
            </a:r>
          </a:p>
          <a:p>
            <a:pPr algn="just"/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Отсутствие просроченной кредиторской задолженности</a:t>
            </a:r>
          </a:p>
          <a:p>
            <a:pPr algn="just"/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Autofit/>
          </a:bodyPr>
          <a:lstStyle/>
          <a:p>
            <a:r>
              <a:rPr lang="ru-RU" sz="3600" dirty="0" smtClean="0"/>
              <a:t>МП «Развитие культуры на 2020-2022 гг.»</a:t>
            </a:r>
            <a:endParaRPr lang="ru-RU" sz="36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01933206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Организация культурно-досуговой деятельности – 13,1 млн. руб.</a:t>
            </a:r>
          </a:p>
          <a:p>
            <a:r>
              <a:rPr lang="ru-RU" sz="2400" dirty="0" smtClean="0"/>
              <a:t>Библиотечное обслуживание – 13,1 млн. руб. </a:t>
            </a:r>
          </a:p>
          <a:p>
            <a:r>
              <a:rPr lang="ru-RU" sz="2400" dirty="0" smtClean="0"/>
              <a:t>Музейное обслуживание – 2,9 млн. р.</a:t>
            </a:r>
          </a:p>
          <a:p>
            <a:r>
              <a:rPr lang="ru-RU" sz="2400" dirty="0" smtClean="0"/>
              <a:t>Приведение имущества в нормативное состояние – 1,1 млн. руб.</a:t>
            </a:r>
          </a:p>
          <a:p>
            <a:r>
              <a:rPr lang="ru-RU" sz="2400" dirty="0" smtClean="0"/>
              <a:t>Мероприятия в сфере молодежной политики – 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0,8 млн. руб.</a:t>
            </a: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2020 год:</a:t>
            </a:r>
            <a:endParaRPr lang="ru-RU" sz="2400" b="1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894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МП «Семья и дети Вишеры»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90248443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Предоставление социальной поддержки семьям, имеющим детей – 19,8 млн. руб.</a:t>
            </a:r>
          </a:p>
          <a:p>
            <a:r>
              <a:rPr lang="ru-RU" sz="2400" dirty="0" smtClean="0"/>
              <a:t>Организация отдыха, оздоровления и занятости детей в каникулярное время – 7,2  млн. руб. </a:t>
            </a:r>
          </a:p>
          <a:p>
            <a:r>
              <a:rPr lang="ru-RU" sz="2400" dirty="0" smtClean="0"/>
              <a:t>Профилактические мероприятия – 0,2 млн. руб.</a:t>
            </a: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2020 год:</a:t>
            </a:r>
            <a:endParaRPr lang="ru-RU" sz="2400" b="1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096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Autofit/>
          </a:bodyPr>
          <a:lstStyle/>
          <a:p>
            <a:r>
              <a:rPr lang="ru-RU" sz="2800" dirty="0" smtClean="0"/>
              <a:t>МП «Обеспечение безопасности жизнедеятельности населения Красновишерского ГО»</a:t>
            </a:r>
            <a:endParaRPr lang="ru-RU" sz="28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84547751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Содержание ЕДДС – 3,7 млн. руб.</a:t>
            </a:r>
          </a:p>
          <a:p>
            <a:r>
              <a:rPr lang="ru-RU" sz="2400" dirty="0" smtClean="0"/>
              <a:t>Содержание пожарных подразделений – 2,6  млн. руб. </a:t>
            </a:r>
          </a:p>
          <a:p>
            <a:r>
              <a:rPr lang="ru-RU" sz="2400" dirty="0" smtClean="0"/>
              <a:t>Ремонт пожарных депо в пос. </a:t>
            </a:r>
            <a:r>
              <a:rPr lang="ru-RU" sz="2400" dirty="0" err="1" smtClean="0"/>
              <a:t>Усть-Язьва</a:t>
            </a:r>
            <a:r>
              <a:rPr lang="ru-RU" sz="2400" dirty="0" smtClean="0"/>
              <a:t> и пос. Велс  – 1 млн. руб.</a:t>
            </a:r>
          </a:p>
          <a:p>
            <a:r>
              <a:rPr lang="ru-RU" sz="2400" dirty="0" smtClean="0"/>
              <a:t>Приобретение пожарных автомашин для Верх-</a:t>
            </a:r>
            <a:r>
              <a:rPr lang="ru-RU" sz="2400" dirty="0" err="1" smtClean="0"/>
              <a:t>Язьвинской</a:t>
            </a:r>
            <a:r>
              <a:rPr lang="ru-RU" sz="2400" dirty="0" smtClean="0"/>
              <a:t> сельской территории – 6 млн. руб.</a:t>
            </a: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2020 год:</a:t>
            </a:r>
            <a:endParaRPr lang="ru-RU" sz="2400" b="1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402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Autofit/>
          </a:bodyPr>
          <a:lstStyle/>
          <a:p>
            <a:r>
              <a:rPr lang="ru-RU" sz="2800" dirty="0" smtClean="0"/>
              <a:t>МП «Экономическое развитие»</a:t>
            </a:r>
            <a:endParaRPr lang="ru-RU" sz="28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58013433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Финансовая поддержка СМП – 250 тыс. руб.</a:t>
            </a:r>
          </a:p>
          <a:p>
            <a:r>
              <a:rPr lang="ru-RU" sz="2400" dirty="0" smtClean="0"/>
              <a:t>Предоставление субсидий с/х товаропроизводителям в целях возмещения затрат, связанных с реализацией проектной деятельности – 430 тыс. руб.  </a:t>
            </a:r>
          </a:p>
          <a:p>
            <a:r>
              <a:rPr lang="ru-RU" sz="2400" dirty="0" smtClean="0"/>
              <a:t>Проведение ярмарочных мероприятий – 70 тыс. руб.</a:t>
            </a: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2020 год:</a:t>
            </a:r>
            <a:endParaRPr lang="ru-RU" sz="2400" b="1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Тыс. руб.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248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Autofit/>
          </a:bodyPr>
          <a:lstStyle/>
          <a:p>
            <a:r>
              <a:rPr lang="ru-RU" sz="2800" dirty="0" smtClean="0"/>
              <a:t>МП «Развитие транспортной системы»</a:t>
            </a:r>
            <a:endParaRPr lang="ru-RU" sz="28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88871754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Средства дорожного фонда – 86,9 млн. руб.</a:t>
            </a:r>
          </a:p>
          <a:p>
            <a:r>
              <a:rPr lang="ru-RU" sz="2400" dirty="0" smtClean="0"/>
              <a:t>Оказание услуг по перевозке пассажиров – 4,9 млн. руб.  </a:t>
            </a:r>
          </a:p>
          <a:p>
            <a:pPr marL="0" indent="0">
              <a:buNone/>
            </a:pPr>
            <a:r>
              <a:rPr lang="ru-RU" sz="2400" dirty="0" smtClean="0"/>
              <a:t>.</a:t>
            </a: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2020 год:</a:t>
            </a:r>
            <a:endParaRPr lang="ru-RU" sz="2400" b="1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24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01100" cy="563562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Структура муниципального дорожного фонда, млн. руб.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576382982"/>
              </p:ext>
            </p:extLst>
          </p:nvPr>
        </p:nvGraphicFramePr>
        <p:xfrm>
          <a:off x="228600" y="990600"/>
          <a:ext cx="8686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5DF1-8979-4EA7-A165-AE9FB245F7DC}" type="slidenum">
              <a:rPr lang="ru-RU" altLang="ru-RU" smtClean="0"/>
              <a:pPr/>
              <a:t>25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192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2400"/>
            <a:ext cx="8568952" cy="6096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Перечень дорог, планируемых к ремонту в 2020 году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3632560"/>
              </p:ext>
            </p:extLst>
          </p:nvPr>
        </p:nvGraphicFramePr>
        <p:xfrm>
          <a:off x="228600" y="990599"/>
          <a:ext cx="8382000" cy="49746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58000"/>
                <a:gridCol w="1524000"/>
              </a:tblGrid>
              <a:tr h="803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Наименование </a:t>
                      </a:r>
                      <a:r>
                        <a:rPr lang="ru-RU" sz="2000" dirty="0" smtClean="0">
                          <a:effectLst/>
                        </a:rPr>
                        <a:t>участка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Сумма, тыс. руб.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21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Ремонт дорог в г. Красновишерске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28 900,6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21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+mn-ea"/>
                        </a:rPr>
                        <a:t>Ремонт</a:t>
                      </a:r>
                      <a:r>
                        <a:rPr lang="ru-RU" sz="2000" baseline="0" dirty="0" smtClean="0">
                          <a:effectLst/>
                          <a:latin typeface="+mn-lt"/>
                          <a:ea typeface="+mn-ea"/>
                        </a:rPr>
                        <a:t> участков дороги Красновишерск - Антипина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8 353,4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21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Ремонт участка дороги Н. </a:t>
                      </a:r>
                      <a:r>
                        <a:rPr lang="ru-RU" sz="2000" dirty="0" err="1" smtClean="0">
                          <a:effectLst/>
                        </a:rPr>
                        <a:t>Язьва</a:t>
                      </a:r>
                      <a:r>
                        <a:rPr lang="ru-RU" sz="2000" dirty="0" smtClean="0">
                          <a:effectLst/>
                        </a:rPr>
                        <a:t> –У-</a:t>
                      </a:r>
                      <a:r>
                        <a:rPr lang="ru-RU" sz="2000" dirty="0" err="1" smtClean="0">
                          <a:effectLst/>
                        </a:rPr>
                        <a:t>Язьва</a:t>
                      </a:r>
                      <a:r>
                        <a:rPr lang="ru-RU" sz="2000" dirty="0" smtClean="0">
                          <a:effectLst/>
                        </a:rPr>
                        <a:t> (у д. </a:t>
                      </a:r>
                      <a:r>
                        <a:rPr lang="ru-RU" sz="2000" dirty="0" err="1" smtClean="0">
                          <a:effectLst/>
                        </a:rPr>
                        <a:t>Федорцова</a:t>
                      </a:r>
                      <a:r>
                        <a:rPr lang="ru-RU" sz="2000" dirty="0" smtClean="0">
                          <a:effectLst/>
                        </a:rPr>
                        <a:t>)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5 277,0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17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+mn-ea"/>
                        </a:rPr>
                        <a:t>Ремон</a:t>
                      </a:r>
                      <a:r>
                        <a:rPr lang="ru-RU" sz="2000" baseline="0" dirty="0" smtClean="0">
                          <a:effectLst/>
                          <a:latin typeface="+mn-lt"/>
                          <a:ea typeface="+mn-ea"/>
                        </a:rPr>
                        <a:t>т участков дороги Красновишерск – </a:t>
                      </a:r>
                      <a:r>
                        <a:rPr lang="ru-RU" sz="2000" baseline="0" dirty="0" err="1" smtClean="0">
                          <a:effectLst/>
                          <a:latin typeface="+mn-lt"/>
                          <a:ea typeface="+mn-ea"/>
                        </a:rPr>
                        <a:t>Вая</a:t>
                      </a:r>
                      <a:r>
                        <a:rPr lang="ru-RU" sz="200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8 772,4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21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Ремонт дорог </a:t>
                      </a:r>
                      <a:r>
                        <a:rPr lang="ru-RU" sz="2000" dirty="0" err="1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Вайской</a:t>
                      </a: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 территории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264,0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202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Ремонт дорог </a:t>
                      </a:r>
                      <a:r>
                        <a:rPr lang="ru-RU" sz="2000" dirty="0" err="1" smtClean="0">
                          <a:effectLst/>
                        </a:rPr>
                        <a:t>Вишерогорской</a:t>
                      </a:r>
                      <a:r>
                        <a:rPr lang="ru-RU" sz="2000" dirty="0" smtClean="0">
                          <a:effectLst/>
                        </a:rPr>
                        <a:t> территории</a:t>
                      </a:r>
                      <a:endParaRPr lang="ru-RU" sz="20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212,4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3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Ремонт дорог В-</a:t>
                      </a:r>
                      <a:r>
                        <a:rPr lang="ru-RU" sz="2000" dirty="0" err="1" smtClean="0">
                          <a:effectLst/>
                        </a:rPr>
                        <a:t>Язьвинской</a:t>
                      </a:r>
                      <a:r>
                        <a:rPr lang="ru-RU" sz="2000" dirty="0" smtClean="0">
                          <a:effectLst/>
                        </a:rPr>
                        <a:t> территории</a:t>
                      </a:r>
                      <a:endParaRPr lang="ru-RU" sz="20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+mn-ea"/>
                        </a:rPr>
                        <a:t>995,6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074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Ремонт дорог У-</a:t>
                      </a:r>
                      <a:r>
                        <a:rPr lang="ru-RU" sz="2000" dirty="0" err="1" smtClean="0">
                          <a:effectLst/>
                        </a:rPr>
                        <a:t>Язьвинской</a:t>
                      </a:r>
                      <a:r>
                        <a:rPr lang="ru-RU" sz="2000" dirty="0" smtClean="0">
                          <a:effectLst/>
                        </a:rPr>
                        <a:t> территории</a:t>
                      </a:r>
                      <a:endParaRPr lang="ru-RU" sz="20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564,6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210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Autofit/>
          </a:bodyPr>
          <a:lstStyle/>
          <a:p>
            <a:r>
              <a:rPr lang="ru-RU" sz="2800" dirty="0" smtClean="0"/>
              <a:t>МП «Обеспечение жильем отдельных категорий граждан»</a:t>
            </a:r>
            <a:endParaRPr lang="ru-RU" sz="28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67235988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Обеспечение жильем:</a:t>
            </a:r>
          </a:p>
          <a:p>
            <a:r>
              <a:rPr lang="ru-RU" sz="2400" dirty="0" smtClean="0"/>
              <a:t> детей-сирот – 6,8 млн. руб.</a:t>
            </a:r>
          </a:p>
          <a:p>
            <a:r>
              <a:rPr lang="ru-RU" sz="2400" dirty="0" smtClean="0"/>
              <a:t>Ветеранов – 1,6 млн. руб. </a:t>
            </a:r>
          </a:p>
          <a:p>
            <a:r>
              <a:rPr lang="ru-RU" sz="2400" dirty="0" smtClean="0"/>
              <a:t>инвалидов – 2,3 млн. руб. </a:t>
            </a:r>
          </a:p>
          <a:p>
            <a:r>
              <a:rPr lang="ru-RU" sz="2400" dirty="0" smtClean="0"/>
              <a:t>реабилитированных лиц – 5,5 млн. руб. </a:t>
            </a:r>
          </a:p>
          <a:p>
            <a:pPr marL="0" indent="0">
              <a:buNone/>
            </a:pPr>
            <a:r>
              <a:rPr lang="ru-RU" sz="2400" dirty="0" smtClean="0"/>
              <a:t>.</a:t>
            </a: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2020 год:</a:t>
            </a:r>
            <a:endParaRPr lang="ru-RU" sz="2400" b="1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56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Autofit/>
          </a:bodyPr>
          <a:lstStyle/>
          <a:p>
            <a:r>
              <a:rPr lang="ru-RU" sz="2800" dirty="0" smtClean="0"/>
              <a:t>МП «Развитие жилищно-коммунальной инфраструктуры»</a:t>
            </a:r>
            <a:endParaRPr lang="ru-RU" sz="28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25820701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Подпрограмма </a:t>
            </a:r>
            <a:r>
              <a:rPr lang="ru-RU" sz="2400" dirty="0" smtClean="0"/>
              <a:t>«Обеспечение </a:t>
            </a:r>
            <a:r>
              <a:rPr lang="ru-RU" sz="2400" dirty="0"/>
              <a:t>безопасности и комфортности проживания </a:t>
            </a:r>
            <a:r>
              <a:rPr lang="ru-RU" sz="2400" dirty="0" smtClean="0"/>
              <a:t>граждан» – 64,2 млн. руб. </a:t>
            </a:r>
          </a:p>
          <a:p>
            <a:r>
              <a:rPr lang="ru-RU" sz="2400" dirty="0" smtClean="0"/>
              <a:t>Подпрограмма «Развитие коммунальной инфраструктуры» – 36,6 млн. руб. </a:t>
            </a: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2020 год:</a:t>
            </a:r>
            <a:endParaRPr lang="ru-RU" sz="2400" b="1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990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94456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Подпрограмма </a:t>
            </a:r>
            <a:r>
              <a:rPr lang="ru-RU" sz="2800" b="1" dirty="0"/>
              <a:t>«Обеспечение безопасности и комфортности проживания граждан</a:t>
            </a:r>
            <a:r>
              <a:rPr lang="ru-RU" sz="2800" b="1" dirty="0" smtClean="0"/>
              <a:t>»</a:t>
            </a:r>
            <a:endParaRPr lang="ru-RU" sz="2800" b="1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sz="2400" dirty="0"/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830765"/>
          </a:xfrm>
        </p:spPr>
        <p:txBody>
          <a:bodyPr/>
          <a:lstStyle/>
          <a:p>
            <a:pPr marL="0" indent="0" algn="ctr">
              <a:buNone/>
            </a:pPr>
            <a:r>
              <a:rPr lang="ru-RU" u="sng" dirty="0" smtClean="0"/>
              <a:t>На 2020 год:</a:t>
            </a:r>
          </a:p>
          <a:p>
            <a:r>
              <a:rPr lang="ru-RU" dirty="0" smtClean="0"/>
              <a:t>Капитальный ремонт жилфонда – 1,3 млн. руб.</a:t>
            </a:r>
          </a:p>
          <a:p>
            <a:r>
              <a:rPr lang="ru-RU" dirty="0" smtClean="0"/>
              <a:t>Обеспечение взносов на капитальный ремонт муниципального жилфонда – 1,8 млн. руб.</a:t>
            </a:r>
          </a:p>
          <a:p>
            <a:r>
              <a:rPr lang="ru-RU" dirty="0" smtClean="0"/>
              <a:t>Обеспечение устойчивого сокращения непригодного для проживания жилищного фонда – 59,6 млн. руб.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047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4ADD-85FD-402A-A2ED-3D3E3D7E6588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</a:extLst>
        </p:spPr>
        <p:txBody>
          <a:bodyPr/>
          <a:lstStyle/>
          <a:p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    Основные задачи бюджетной политики на 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2020-2022 </a:t>
            </a:r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годы: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4953000"/>
          </a:xfrm>
          <a:noFill/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dirty="0" smtClean="0">
                <a:latin typeface="Times New Roman" pitchFamily="18" charset="0"/>
              </a:rPr>
              <a:t>обеспечение устойчивости и сбалансированности </a:t>
            </a:r>
            <a:r>
              <a:rPr lang="ru-RU" altLang="ru-RU" dirty="0" smtClean="0">
                <a:latin typeface="Times New Roman" pitchFamily="18" charset="0"/>
              </a:rPr>
              <a:t>бюджета </a:t>
            </a:r>
            <a:r>
              <a:rPr lang="ru-RU" altLang="ru-RU" smtClean="0">
                <a:latin typeface="Times New Roman" pitchFamily="18" charset="0"/>
              </a:rPr>
              <a:t>городского округа;</a:t>
            </a:r>
            <a:endParaRPr lang="ru-RU" altLang="ru-RU" dirty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altLang="ru-RU" dirty="0">
                <a:latin typeface="Times New Roman" pitchFamily="18" charset="0"/>
              </a:rPr>
              <a:t>обеспечение </a:t>
            </a:r>
            <a:r>
              <a:rPr lang="ru-RU" altLang="ru-RU" dirty="0" smtClean="0">
                <a:latin typeface="Times New Roman" pitchFamily="18" charset="0"/>
              </a:rPr>
              <a:t>уровня </a:t>
            </a:r>
            <a:r>
              <a:rPr lang="ru-RU" altLang="ru-RU" dirty="0">
                <a:latin typeface="Times New Roman" pitchFamily="18" charset="0"/>
              </a:rPr>
              <a:t>заработной платы работников МУ в соответствии с </a:t>
            </a:r>
            <a:r>
              <a:rPr lang="ru-RU" altLang="ru-RU" dirty="0" smtClean="0">
                <a:latin typeface="Times New Roman" pitchFamily="18" charset="0"/>
              </a:rPr>
              <a:t>отраслевыми Соглашениями;</a:t>
            </a:r>
          </a:p>
          <a:p>
            <a:pPr algn="just">
              <a:lnSpc>
                <a:spcPct val="90000"/>
              </a:lnSpc>
            </a:pPr>
            <a:r>
              <a:rPr lang="ru-RU" altLang="ru-RU" dirty="0" smtClean="0">
                <a:latin typeface="Times New Roman" pitchFamily="18" charset="0"/>
              </a:rPr>
              <a:t>планирование расходов бюджета по программно-целевому методу;</a:t>
            </a:r>
            <a:endParaRPr lang="ru-RU" altLang="ru-RU" dirty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altLang="ru-RU" dirty="0" smtClean="0">
                <a:latin typeface="Times New Roman" pitchFamily="18" charset="0"/>
              </a:rPr>
              <a:t>повышение </a:t>
            </a:r>
            <a:r>
              <a:rPr lang="ru-RU" altLang="ru-RU" dirty="0">
                <a:latin typeface="Times New Roman" pitchFamily="18" charset="0"/>
              </a:rPr>
              <a:t>результативности использования бюджетных средств за счет обеспечения контроля 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ru-RU" sz="2400" b="1" dirty="0" smtClean="0"/>
              <a:t>Реестр МКД, признанных аварийными до 01.01.2017 и планируемых к расселению в 2020-2022 гг.</a:t>
            </a:r>
            <a:endParaRPr lang="ru-RU" sz="2400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830908737"/>
              </p:ext>
            </p:extLst>
          </p:nvPr>
        </p:nvGraphicFramePr>
        <p:xfrm>
          <a:off x="457200" y="1295399"/>
          <a:ext cx="8229600" cy="54311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"/>
                <a:gridCol w="4800600"/>
                <a:gridCol w="1143000"/>
                <a:gridCol w="1600200"/>
              </a:tblGrid>
              <a:tr h="60960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№ п/п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Адрес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Кол-во квартир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Пос. Сторожевая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г. Красновишерск, ул.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Октябрьская, 3а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2/6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2020/2021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г. Красновишерск, ул.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Лоскутова, 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г. Красновишерск, ул.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Коммунистическая, 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г. Красновишерск, ул. Яковлева, 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г. Красновишерск, ул. Лесная, 36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г. Красновишерск, ул. Толстого, 19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4/4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2020/2021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г. Красновишерск, ул. Дзержинского, 21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г. Красновишерск, ул. Новая, 31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10.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г. Красновишерск, ул. К. Маркса, 36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11.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г. Красновишерск, ул. Лесная, 61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Всего: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9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838199"/>
          </a:xfrm>
        </p:spPr>
        <p:txBody>
          <a:bodyPr/>
          <a:lstStyle/>
          <a:p>
            <a:r>
              <a:rPr lang="ru-RU" sz="2800" b="1" dirty="0" smtClean="0"/>
              <a:t>Подпрограмма «Развитие коммунальной инфраструктуры»</a:t>
            </a:r>
            <a:endParaRPr lang="ru-RU" sz="2800" b="1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762000" y="1447800"/>
            <a:ext cx="7696200" cy="49530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000" dirty="0" smtClean="0"/>
              <a:t>Оказание услуг по технической эксплуатации ГРУ сжиженного газа – 1,5 млн. руб.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000" dirty="0" smtClean="0"/>
              <a:t>Приведение в нормативное состояния объектов водоснабжения сельских территорий – 1,8 млн. руб.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000" dirty="0" smtClean="0"/>
              <a:t>Содержание котельных в сельских территориях – 5,7 млн. руб.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000" dirty="0" smtClean="0"/>
              <a:t>Содержание водонапорных башен и водопроводных сетей – 2 млн. руб.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000" dirty="0" smtClean="0"/>
              <a:t>Содержание административных зданий сельских территорий – 4,1 млн. руб.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000" dirty="0" smtClean="0"/>
              <a:t>Содержание дизельной станции в пос. Велс – 4,7 млн. руб.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000" dirty="0" smtClean="0"/>
              <a:t>Развитие коммунальной инфраструктуры  - 5,9 млн. руб.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5DF1-8979-4EA7-A165-AE9FB245F7DC}" type="slidenum">
              <a:rPr lang="ru-RU" altLang="ru-RU" smtClean="0"/>
              <a:pPr/>
              <a:t>31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167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56356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МП «Благоустройство и формирование комфортной городской среды»</a:t>
            </a:r>
            <a:endParaRPr lang="ru-RU" sz="28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08044558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sz="2400" dirty="0" smtClean="0"/>
              <a:t>Реализация мероприятий проекта «Формирование комфортной городской среды» – 1,2 млн. руб. </a:t>
            </a:r>
          </a:p>
          <a:p>
            <a:r>
              <a:rPr lang="ru-RU" sz="2400" dirty="0" smtClean="0"/>
              <a:t>Санитарное содержание и благоустройство территории округа – 7,1 млн. руб. </a:t>
            </a:r>
          </a:p>
          <a:p>
            <a:r>
              <a:rPr lang="ru-RU" sz="2400" dirty="0" smtClean="0"/>
              <a:t>Организация уличного освещения – 5,9 млн. руб.</a:t>
            </a:r>
            <a:r>
              <a:rPr lang="ru-RU" sz="2000" dirty="0" smtClean="0"/>
              <a:t> </a:t>
            </a:r>
          </a:p>
          <a:p>
            <a:pPr marL="0" indent="0">
              <a:buNone/>
            </a:pPr>
            <a:r>
              <a:rPr lang="ru-RU" sz="2400" dirty="0" smtClean="0"/>
              <a:t>.</a:t>
            </a: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828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2020 год:</a:t>
            </a:r>
            <a:endParaRPr lang="ru-RU" sz="2400" b="1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590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ru-RU" sz="3200" b="1" dirty="0">
              <a:solidFill>
                <a:srgbClr val="008A3E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11783935"/>
              </p:ext>
            </p:extLst>
          </p:nvPr>
        </p:nvGraphicFramePr>
        <p:xfrm>
          <a:off x="76200" y="838200"/>
          <a:ext cx="46482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37986787"/>
              </p:ext>
            </p:extLst>
          </p:nvPr>
        </p:nvGraphicFramePr>
        <p:xfrm>
          <a:off x="4648200" y="685800"/>
          <a:ext cx="4038600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33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686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3200" dirty="0" smtClean="0"/>
              <a:t>Субсидии на реализацию ПРП и инвестиционных проектов, тыс. руб.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200051"/>
              </p:ext>
            </p:extLst>
          </p:nvPr>
        </p:nvGraphicFramePr>
        <p:xfrm>
          <a:off x="228600" y="1143000"/>
          <a:ext cx="8610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34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283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915400" cy="334962"/>
          </a:xfrm>
        </p:spPr>
        <p:txBody>
          <a:bodyPr/>
          <a:lstStyle/>
          <a:p>
            <a:r>
              <a:rPr lang="ru-RU" sz="2400" b="1" dirty="0" smtClean="0"/>
              <a:t>Основные характеристики бюджета на 2020-2022 гг. (тыс. руб.)</a:t>
            </a:r>
            <a:endParaRPr lang="ru-RU" sz="24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3529155"/>
              </p:ext>
            </p:extLst>
          </p:nvPr>
        </p:nvGraphicFramePr>
        <p:xfrm>
          <a:off x="609600" y="990600"/>
          <a:ext cx="83058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35</a:t>
            </a:fld>
            <a:endParaRPr lang="ru-RU" alt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279550"/>
              </p:ext>
            </p:extLst>
          </p:nvPr>
        </p:nvGraphicFramePr>
        <p:xfrm>
          <a:off x="152401" y="990600"/>
          <a:ext cx="8229601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788"/>
                <a:gridCol w="1332412"/>
                <a:gridCol w="1970844"/>
                <a:gridCol w="1869637"/>
                <a:gridCol w="1645920"/>
              </a:tblGrid>
              <a:tr h="38100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Дефицит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11 671,2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13 344,4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15 722,9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59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4A23DE-86AC-477F-A535-6010BB741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Основные параметры бюджета на 2020-2022 годы</a:t>
            </a:r>
            <a:endParaRPr lang="ru-RU" sz="3600" b="1" dirty="0"/>
          </a:p>
        </p:txBody>
      </p:sp>
      <p:graphicFrame>
        <p:nvGraphicFramePr>
          <p:cNvPr id="5" name="Объект 3">
            <a:extLst>
              <a:ext uri="{FF2B5EF4-FFF2-40B4-BE49-F238E27FC236}">
                <a16:creationId xmlns:a16="http://schemas.microsoft.com/office/drawing/2014/main" xmlns="" id="{4F269722-5861-41BC-A84F-C01CC82691C9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4831662"/>
              </p:ext>
            </p:extLst>
          </p:nvPr>
        </p:nvGraphicFramePr>
        <p:xfrm>
          <a:off x="-914400" y="1143000"/>
          <a:ext cx="5486401" cy="491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CB0BEF8-F0F9-4357-B6D7-3CE3B2779488}"/>
              </a:ext>
            </a:extLst>
          </p:cNvPr>
          <p:cNvSpPr txBox="1"/>
          <p:nvPr/>
        </p:nvSpPr>
        <p:spPr>
          <a:xfrm>
            <a:off x="1995023" y="2421660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prstClr val="black"/>
                </a:solidFill>
                <a:latin typeface="Century Gothic" panose="020B0502020202020204" pitchFamily="34" charset="0"/>
              </a:rPr>
              <a:t>ДОХОДЫ</a:t>
            </a:r>
          </a:p>
        </p:txBody>
      </p:sp>
      <p:graphicFrame>
        <p:nvGraphicFramePr>
          <p:cNvPr id="7" name="Объект 3">
            <a:extLst>
              <a:ext uri="{FF2B5EF4-FFF2-40B4-BE49-F238E27FC236}">
                <a16:creationId xmlns:a16="http://schemas.microsoft.com/office/drawing/2014/main" xmlns="" id="{EE675422-A95A-4F09-A084-555408C0A2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2389072"/>
              </p:ext>
            </p:extLst>
          </p:nvPr>
        </p:nvGraphicFramePr>
        <p:xfrm>
          <a:off x="4264745" y="1183722"/>
          <a:ext cx="5488855" cy="491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Объект 3">
            <a:extLst>
              <a:ext uri="{FF2B5EF4-FFF2-40B4-BE49-F238E27FC236}">
                <a16:creationId xmlns:a16="http://schemas.microsoft.com/office/drawing/2014/main" xmlns="" id="{7CDC105C-0066-4EBE-B6E9-280BC1B92E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7350408"/>
              </p:ext>
            </p:extLst>
          </p:nvPr>
        </p:nvGraphicFramePr>
        <p:xfrm>
          <a:off x="1752600" y="1219200"/>
          <a:ext cx="5472577" cy="491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69984" y="6213232"/>
            <a:ext cx="8821616" cy="48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2800" dirty="0" err="1" smtClean="0">
                <a:solidFill>
                  <a:srgbClr val="FF0000"/>
                </a:solidFill>
              </a:rPr>
              <a:t>Дефцит</a:t>
            </a:r>
            <a:r>
              <a:rPr lang="ru-RU" sz="2800" dirty="0" smtClean="0">
                <a:solidFill>
                  <a:srgbClr val="FF0000"/>
                </a:solidFill>
              </a:rPr>
              <a:t>  </a:t>
            </a:r>
            <a:r>
              <a:rPr lang="ru-RU" sz="2000" b="1" dirty="0" smtClean="0">
                <a:solidFill>
                  <a:srgbClr val="FF0000"/>
                </a:solidFill>
              </a:rPr>
              <a:t>11 671,2 </a:t>
            </a:r>
            <a:r>
              <a:rPr lang="ru-RU" sz="2000" dirty="0" smtClean="0">
                <a:solidFill>
                  <a:srgbClr val="FF0000"/>
                </a:solidFill>
              </a:rPr>
              <a:t>тыс. руб.      </a:t>
            </a:r>
            <a:r>
              <a:rPr lang="ru-RU" sz="2000" b="1" dirty="0" smtClean="0">
                <a:solidFill>
                  <a:srgbClr val="FF0000"/>
                </a:solidFill>
              </a:rPr>
              <a:t>13 344,4 </a:t>
            </a:r>
            <a:r>
              <a:rPr lang="ru-RU" sz="2000" dirty="0" smtClean="0">
                <a:solidFill>
                  <a:srgbClr val="FF0000"/>
                </a:solidFill>
              </a:rPr>
              <a:t>тыс. руб.           </a:t>
            </a:r>
            <a:r>
              <a:rPr lang="ru-RU" sz="2000" b="1" dirty="0" smtClean="0">
                <a:solidFill>
                  <a:srgbClr val="FF0000"/>
                </a:solidFill>
              </a:rPr>
              <a:t>15 722,9 </a:t>
            </a:r>
            <a:r>
              <a:rPr lang="ru-RU" sz="2000" dirty="0" smtClean="0">
                <a:solidFill>
                  <a:srgbClr val="FF0000"/>
                </a:solidFill>
              </a:rPr>
              <a:t>тыс. руб.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93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639762"/>
          </a:xfrm>
        </p:spPr>
        <p:txBody>
          <a:bodyPr/>
          <a:lstStyle/>
          <a:p>
            <a:r>
              <a:rPr lang="ru-RU" sz="3200" dirty="0" smtClean="0"/>
              <a:t>Доходы бюджета в 2019-2020 гг.(млн. руб.)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6588121"/>
              </p:ext>
            </p:extLst>
          </p:nvPr>
        </p:nvGraphicFramePr>
        <p:xfrm>
          <a:off x="381000" y="1143000"/>
          <a:ext cx="5943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5</a:t>
            </a:fld>
            <a:endParaRPr lang="ru-RU" alt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553200" y="1524000"/>
            <a:ext cx="2057400" cy="274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u="sng" dirty="0" smtClean="0">
                <a:solidFill>
                  <a:schemeClr val="tx1"/>
                </a:solidFill>
              </a:rPr>
              <a:t>Доходы</a:t>
            </a:r>
            <a:r>
              <a:rPr lang="ru-RU" sz="2000" dirty="0" smtClean="0">
                <a:solidFill>
                  <a:schemeClr val="tx1"/>
                </a:solidFill>
              </a:rPr>
              <a:t>:</a:t>
            </a: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r>
              <a:rPr lang="ru-RU" sz="2000" i="1" dirty="0" smtClean="0">
                <a:solidFill>
                  <a:schemeClr val="tx1"/>
                </a:solidFill>
              </a:rPr>
              <a:t>2019</a:t>
            </a:r>
            <a:r>
              <a:rPr lang="ru-RU" sz="2000" dirty="0" smtClean="0">
                <a:solidFill>
                  <a:schemeClr val="tx1"/>
                </a:solidFill>
              </a:rPr>
              <a:t> – 571,3 млн. руб.</a:t>
            </a:r>
          </a:p>
          <a:p>
            <a:pPr algn="ctr"/>
            <a:r>
              <a:rPr lang="ru-RU" sz="2000" i="1" dirty="0" smtClean="0">
                <a:solidFill>
                  <a:schemeClr val="tx1"/>
                </a:solidFill>
              </a:rPr>
              <a:t>2020</a:t>
            </a:r>
            <a:r>
              <a:rPr lang="ru-RU" sz="2000" dirty="0" smtClean="0">
                <a:solidFill>
                  <a:schemeClr val="tx1"/>
                </a:solidFill>
              </a:rPr>
              <a:t> – 723,8 млн. руб.</a:t>
            </a:r>
          </a:p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algn="ctr"/>
            <a:r>
              <a:rPr lang="ru-RU" sz="2000" i="1" dirty="0" smtClean="0">
                <a:solidFill>
                  <a:srgbClr val="FF0000"/>
                </a:solidFill>
              </a:rPr>
              <a:t>Темп роста – 126,7%</a:t>
            </a:r>
            <a:endParaRPr lang="ru-RU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09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sz="2400" b="1" dirty="0" smtClean="0"/>
              <a:t>Структура доходов бюджета </a:t>
            </a:r>
            <a:br>
              <a:rPr lang="ru-RU" sz="2400" b="1" dirty="0" smtClean="0"/>
            </a:br>
            <a:r>
              <a:rPr lang="ru-RU" sz="2400" b="1" dirty="0" smtClean="0"/>
              <a:t>Красновишерского городского округа</a:t>
            </a:r>
            <a:endParaRPr lang="ru-RU" sz="2400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295401"/>
            <a:ext cx="4040188" cy="609600"/>
          </a:xfrm>
        </p:spPr>
        <p:txBody>
          <a:bodyPr/>
          <a:lstStyle/>
          <a:p>
            <a:pPr algn="ctr"/>
            <a:r>
              <a:rPr lang="ru-RU" dirty="0" smtClean="0"/>
              <a:t>2019 (первонач.)</a:t>
            </a:r>
            <a:endParaRPr lang="ru-RU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61458560"/>
              </p:ext>
            </p:extLst>
          </p:nvPr>
        </p:nvGraphicFramePr>
        <p:xfrm>
          <a:off x="228600" y="1981200"/>
          <a:ext cx="4268788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5026" y="1295401"/>
            <a:ext cx="4041775" cy="609600"/>
          </a:xfrm>
        </p:spPr>
        <p:txBody>
          <a:bodyPr/>
          <a:lstStyle/>
          <a:p>
            <a:pPr algn="ctr"/>
            <a:r>
              <a:rPr lang="ru-RU" dirty="0" smtClean="0"/>
              <a:t>2020</a:t>
            </a: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566163012"/>
              </p:ext>
            </p:extLst>
          </p:nvPr>
        </p:nvGraphicFramePr>
        <p:xfrm>
          <a:off x="4645026" y="1905000"/>
          <a:ext cx="42703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145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A07A-C977-4765-8DB8-F4A42F8DCACE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ru-RU" altLang="ru-RU" sz="4000"/>
              <a:t>Источники налоговых доходов</a:t>
            </a:r>
          </a:p>
        </p:txBody>
      </p:sp>
      <p:graphicFrame>
        <p:nvGraphicFramePr>
          <p:cNvPr id="143464" name="Group 10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044105776"/>
              </p:ext>
            </p:extLst>
          </p:nvPr>
        </p:nvGraphicFramePr>
        <p:xfrm>
          <a:off x="457200" y="990601"/>
          <a:ext cx="8153400" cy="5627367"/>
        </p:xfrm>
        <a:graphic>
          <a:graphicData uri="http://schemas.openxmlformats.org/drawingml/2006/table">
            <a:tbl>
              <a:tblPr/>
              <a:tblGrid>
                <a:gridCol w="5029200"/>
                <a:gridCol w="3124200"/>
              </a:tblGrid>
              <a:tr h="7928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Нормативы отчислений,%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13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НДФЛ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0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Налог на имущество физических лиц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13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Транспортный налог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13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Акцизы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13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ЕСХН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13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Патент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13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Земельный налог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1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Госпошлина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Динамика налоговых и неналоговых доходов, </a:t>
            </a:r>
            <a:br>
              <a:rPr lang="ru-RU" sz="3200" dirty="0" smtClean="0"/>
            </a:br>
            <a:r>
              <a:rPr lang="ru-RU" sz="3200" dirty="0" smtClean="0"/>
              <a:t>млн. руб.</a:t>
            </a:r>
            <a:endParaRPr lang="ru-RU" sz="32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34705359"/>
              </p:ext>
            </p:extLst>
          </p:nvPr>
        </p:nvGraphicFramePr>
        <p:xfrm>
          <a:off x="381000" y="1295400"/>
          <a:ext cx="4038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20868281"/>
              </p:ext>
            </p:extLst>
          </p:nvPr>
        </p:nvGraphicFramePr>
        <p:xfrm>
          <a:off x="4572000" y="1295400"/>
          <a:ext cx="4343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408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r>
              <a:rPr lang="ru-RU" sz="2800" dirty="0" smtClean="0"/>
              <a:t>Структура собственных доходов бюджета </a:t>
            </a:r>
            <a:br>
              <a:rPr lang="ru-RU" sz="2800" dirty="0" smtClean="0"/>
            </a:br>
            <a:r>
              <a:rPr lang="ru-RU" sz="2800" dirty="0" smtClean="0"/>
              <a:t>на 2020 год</a:t>
            </a:r>
            <a:endParaRPr lang="ru-RU" sz="2800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304489429"/>
              </p:ext>
            </p:extLst>
          </p:nvPr>
        </p:nvGraphicFramePr>
        <p:xfrm>
          <a:off x="457200" y="1447800"/>
          <a:ext cx="8229600" cy="460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398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29010</TotalTime>
  <Words>1597</Words>
  <Application>Microsoft Office PowerPoint</Application>
  <PresentationFormat>Экран (4:3)</PresentationFormat>
  <Paragraphs>418</Paragraphs>
  <Slides>35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35</vt:i4>
      </vt:variant>
    </vt:vector>
  </HeadingPairs>
  <TitlesOfParts>
    <vt:vector size="38" baseType="lpstr">
      <vt:lpstr>Оформление по умолчанию</vt:lpstr>
      <vt:lpstr>Тема Office</vt:lpstr>
      <vt:lpstr>1_Тема Office</vt:lpstr>
      <vt:lpstr>О бюджете  Красновишерского городского округа на 2020 год и плановый период 2021-2022 годов  (первое чтение)</vt:lpstr>
      <vt:lpstr>    Основные итоги бюджетной политики за 2018-2019 годы:</vt:lpstr>
      <vt:lpstr>    Основные задачи бюджетной политики на 2020-2022 годы:</vt:lpstr>
      <vt:lpstr>Основные параметры бюджета на 2020-2022 годы</vt:lpstr>
      <vt:lpstr>Доходы бюджета в 2019-2020 гг.(млн. руб.)</vt:lpstr>
      <vt:lpstr>Структура доходов бюджета  Красновишерского городского округа</vt:lpstr>
      <vt:lpstr>Источники налоговых доходов</vt:lpstr>
      <vt:lpstr>Динамика налоговых и неналоговых доходов,  млн. руб.</vt:lpstr>
      <vt:lpstr>Структура собственных доходов бюджета  на 2020 год</vt:lpstr>
      <vt:lpstr>Презентация PowerPoint</vt:lpstr>
      <vt:lpstr>Презентация PowerPoint</vt:lpstr>
      <vt:lpstr>Динамика доходов бюджета  в 2019-2022 годах, млн. руб.</vt:lpstr>
      <vt:lpstr>Основные подходы к формированию расходов бюджета на 2020-2022 годы</vt:lpstr>
      <vt:lpstr>Особенности формирования расходов</vt:lpstr>
      <vt:lpstr>Динамика расходов бюджета в 2019 – 2022 гг., млн. руб.</vt:lpstr>
      <vt:lpstr>Сценарные условия развития в 2020-2022  гг. (темп роста к предыдущему году) </vt:lpstr>
      <vt:lpstr>Средняя заработная плата в 2019 -2020 гг. </vt:lpstr>
      <vt:lpstr>Структура бюджета на 2020 год</vt:lpstr>
      <vt:lpstr>Развитие образования на 2020-2022 гг.</vt:lpstr>
      <vt:lpstr>МП «Развитие культуры на 2020-2022 гг.»</vt:lpstr>
      <vt:lpstr>МП «Семья и дети Вишеры»</vt:lpstr>
      <vt:lpstr>МП «Обеспечение безопасности жизнедеятельности населения Красновишерского ГО»</vt:lpstr>
      <vt:lpstr>МП «Экономическое развитие»</vt:lpstr>
      <vt:lpstr>МП «Развитие транспортной системы»</vt:lpstr>
      <vt:lpstr>Структура муниципального дорожного фонда, млн. руб.</vt:lpstr>
      <vt:lpstr>Перечень дорог, планируемых к ремонту в 2020 году</vt:lpstr>
      <vt:lpstr>МП «Обеспечение жильем отдельных категорий граждан»</vt:lpstr>
      <vt:lpstr>МП «Развитие жилищно-коммунальной инфраструктуры»</vt:lpstr>
      <vt:lpstr>Подпрограмма «Обеспечение безопасности и комфортности проживания граждан»</vt:lpstr>
      <vt:lpstr>Реестр МКД, признанных аварийными до 01.01.2017 и планируемых к расселению в 2020-2022 гг.</vt:lpstr>
      <vt:lpstr>Подпрограмма «Развитие коммунальной инфраструктуры»</vt:lpstr>
      <vt:lpstr>МП «Благоустройство и формирование комфортной городской среды»</vt:lpstr>
      <vt:lpstr>Презентация PowerPoint</vt:lpstr>
      <vt:lpstr>Субсидии на реализацию ПРП и инвестиционных проектов, тыс. руб.</vt:lpstr>
      <vt:lpstr>Основные характеристики бюджета на 2020-2022 гг. (тыс. руб.)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Ирина С. Лебедева</dc:creator>
  <cp:lastModifiedBy>Ирина С. Лебедева</cp:lastModifiedBy>
  <cp:revision>1088</cp:revision>
  <cp:lastPrinted>2018-11-29T04:58:47Z</cp:lastPrinted>
  <dcterms:created xsi:type="dcterms:W3CDTF">1601-01-01T00:00:00Z</dcterms:created>
  <dcterms:modified xsi:type="dcterms:W3CDTF">2019-11-25T11:16:37Z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