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30" r:id="rId2"/>
    <p:sldId id="393" r:id="rId3"/>
    <p:sldId id="401" r:id="rId4"/>
    <p:sldId id="402" r:id="rId5"/>
    <p:sldId id="403" r:id="rId6"/>
    <p:sldId id="394" r:id="rId7"/>
    <p:sldId id="404" r:id="rId8"/>
    <p:sldId id="405" r:id="rId9"/>
    <p:sldId id="376" r:id="rId10"/>
    <p:sldId id="377" r:id="rId11"/>
    <p:sldId id="379" r:id="rId12"/>
    <p:sldId id="356" r:id="rId13"/>
    <p:sldId id="380" r:id="rId14"/>
    <p:sldId id="335" r:id="rId15"/>
    <p:sldId id="381" r:id="rId16"/>
    <p:sldId id="382" r:id="rId17"/>
    <p:sldId id="384" r:id="rId18"/>
    <p:sldId id="407" r:id="rId19"/>
    <p:sldId id="400" r:id="rId20"/>
    <p:sldId id="349" r:id="rId21"/>
    <p:sldId id="355" r:id="rId22"/>
    <p:sldId id="396" r:id="rId23"/>
    <p:sldId id="346" r:id="rId24"/>
    <p:sldId id="388" r:id="rId25"/>
    <p:sldId id="354" r:id="rId26"/>
    <p:sldId id="390" r:id="rId27"/>
  </p:sldIdLst>
  <p:sldSz cx="9144000" cy="6858000" type="screen4x3"/>
  <p:notesSz cx="6761163" cy="99425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05B"/>
    <a:srgbClr val="33CCCC"/>
    <a:srgbClr val="99FFCC"/>
    <a:srgbClr val="FDF1E3"/>
    <a:srgbClr val="FCE3C8"/>
    <a:srgbClr val="F9CC0F"/>
    <a:srgbClr val="FAF286"/>
    <a:srgbClr val="FF3300"/>
    <a:srgbClr val="00CC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13" autoAdjust="0"/>
    <p:restoredTop sz="90909" autoAdjust="0"/>
  </p:normalViewPr>
  <p:slideViewPr>
    <p:cSldViewPr>
      <p:cViewPr varScale="1">
        <p:scale>
          <a:sx n="53" d="100"/>
          <a:sy n="53" d="100"/>
        </p:scale>
        <p:origin x="-84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1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ru-RU" dirty="0" smtClean="0"/>
              <a:t>2014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5634743875278396"/>
          <c:y val="2.0522388059701493E-2"/>
        </c:manualLayout>
      </c:layout>
      <c:overlay val="0"/>
      <c:spPr>
        <a:noFill/>
        <a:ln w="24432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815144766146995E-3"/>
          <c:y val="0.3675373134328358"/>
          <c:w val="0.99109131403118045"/>
          <c:h val="0.33022388059701491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216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CCFF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3366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99FF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FF9900"/>
              </a:solidFill>
              <a:ln w="122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086585794676836E-2"/>
                  <c:y val="-0.11516214334679158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9750010157496159E-2"/>
                  <c:y val="0.13808188553237746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2780616552870622E-2"/>
                  <c:y val="-3.5740848579593101E-2"/>
                </c:manualLayout>
              </c:layout>
              <c:numFmt formatCode="0.0%" sourceLinked="0"/>
              <c:spPr>
                <a:noFill/>
                <a:ln w="24432">
                  <a:noFill/>
                </a:ln>
              </c:spPr>
              <c:txPr>
                <a:bodyPr/>
                <a:lstStyle/>
                <a:p>
                  <a:pPr>
                    <a:defRPr sz="1731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%" sourceLinked="0"/>
            <c:spPr>
              <a:noFill/>
              <a:ln w="24432">
                <a:noFill/>
              </a:ln>
            </c:spPr>
            <c:txPr>
              <a:bodyPr/>
              <a:lstStyle/>
              <a:p>
                <a:pPr>
                  <a:defRPr sz="173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Sheet1!$B$1:$F$1</c:f>
              <c:strCache>
                <c:ptCount val="5"/>
                <c:pt idx="0">
                  <c:v>Налоговые и неналоговые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  <c:pt idx="4">
                  <c:v>Прочие</c:v>
                </c:pt>
              </c:strCache>
            </c:strRef>
          </c:cat>
          <c:val>
            <c:numRef>
              <c:f>Sheet1!$B$2:$F$2</c:f>
              <c:numCache>
                <c:formatCode>#,##0</c:formatCode>
                <c:ptCount val="5"/>
                <c:pt idx="0">
                  <c:v>92109</c:v>
                </c:pt>
                <c:pt idx="1">
                  <c:v>276564</c:v>
                </c:pt>
                <c:pt idx="2">
                  <c:v>48997</c:v>
                </c:pt>
                <c:pt idx="3">
                  <c:v>173158</c:v>
                </c:pt>
                <c:pt idx="4" formatCode="General">
                  <c:v>17319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443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3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3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542724168077399E-2"/>
          <c:y val="0.19204820754469096"/>
          <c:w val="0.95842450765864329"/>
          <c:h val="0.59183673469387754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28575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114300"/>
              <a:bevelB w="114300"/>
              <a:contourClr>
                <a:srgbClr val="000000"/>
              </a:contourClr>
            </a:sp3d>
          </c:spPr>
          <c:explosion val="20"/>
          <c:dPt>
            <c:idx val="0"/>
            <c:bubble3D val="0"/>
          </c:dPt>
          <c:dPt>
            <c:idx val="1"/>
            <c:bubble3D val="0"/>
            <c:spPr>
              <a:solidFill>
                <a:srgbClr val="FF00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fol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rgbClr val="FF66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rgbClr val="0066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7"/>
            <c:bubble3D val="0"/>
            <c:spPr>
              <a:solidFill>
                <a:srgbClr val="CC99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8"/>
            <c:bubble3D val="0"/>
            <c:spPr>
              <a:solidFill>
                <a:srgbClr val="99FF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9"/>
            <c:bubble3D val="0"/>
            <c:spPr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9.3520965893724786E-2"/>
                  <c:y val="-0.1297584415248586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8628564873128575E-2"/>
                  <c:y val="-0.1591335204345285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9112209453009384E-2"/>
                  <c:y val="-1.22032354409536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1778410040145244E-2"/>
                  <c:y val="1.325970238147372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0911050771005847"/>
                  <c:y val="1.96976518090967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8.9883391763198053E-2"/>
                  <c:y val="8.3516845870191855E-2"/>
                </c:manualLayout>
              </c:layout>
              <c:spPr>
                <a:noFill/>
                <a:ln w="25359">
                  <a:noFill/>
                </a:ln>
              </c:spPr>
              <c:txPr>
                <a:bodyPr/>
                <a:lstStyle/>
                <a:p>
                  <a:pPr>
                    <a:defRPr sz="18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4.0393943130698088E-3"/>
                  <c:y val="1.476408607989633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8.6116546254645862E-3"/>
                  <c:y val="-8.31068701030200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5.361050328227572E-2"/>
                  <c:y val="-0.1635502651394699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7.8660541038026735E-2"/>
                  <c:y val="-0.121947145967948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5359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Sheet1!$B$1:$J$1</c:f>
              <c:strCache>
                <c:ptCount val="9"/>
                <c:pt idx="0">
                  <c:v>Общегосударственные вопросы</c:v>
                </c:pt>
                <c:pt idx="1">
                  <c:v>Образование</c:v>
                </c:pt>
                <c:pt idx="2">
                  <c:v>Культура</c:v>
                </c:pt>
                <c:pt idx="3">
                  <c:v>ФиС</c:v>
                </c:pt>
                <c:pt idx="4">
                  <c:v>Социальная политика</c:v>
                </c:pt>
                <c:pt idx="5">
                  <c:v>Экономика</c:v>
                </c:pt>
                <c:pt idx="6">
                  <c:v>ЖКХ</c:v>
                </c:pt>
                <c:pt idx="7">
                  <c:v>Прочие</c:v>
                </c:pt>
                <c:pt idx="8">
                  <c:v>МБТ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38629</c:v>
                </c:pt>
                <c:pt idx="1">
                  <c:v>375012</c:v>
                </c:pt>
                <c:pt idx="2">
                  <c:v>29073</c:v>
                </c:pt>
                <c:pt idx="3">
                  <c:v>4587</c:v>
                </c:pt>
                <c:pt idx="4">
                  <c:v>31689</c:v>
                </c:pt>
                <c:pt idx="5">
                  <c:v>294064</c:v>
                </c:pt>
                <c:pt idx="6">
                  <c:v>19740</c:v>
                </c:pt>
                <c:pt idx="7">
                  <c:v>921</c:v>
                </c:pt>
                <c:pt idx="8">
                  <c:v>65468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5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715224534501644E-2"/>
          <c:y val="0.16936936936936936"/>
          <c:w val="0.95837897042716325"/>
          <c:h val="0.6252252252252252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696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explosion val="25"/>
          <c:dPt>
            <c:idx val="0"/>
            <c:bubble3D val="0"/>
            <c:spPr>
              <a:solidFill>
                <a:srgbClr val="33CCCC"/>
              </a:solidFill>
              <a:ln w="1269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rgbClr val="FF00FF"/>
              </a:solidFill>
              <a:ln w="1269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hlink"/>
              </a:solidFill>
              <a:ln w="1269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folHlink"/>
              </a:solidFill>
              <a:ln w="1269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rgbClr val="CCFFCC"/>
              </a:solidFill>
              <a:ln w="1269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rgbClr val="FF6600"/>
              </a:solidFill>
              <a:ln w="1269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rgbClr val="0066CC"/>
              </a:solidFill>
              <a:ln w="1269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Pt>
            <c:idx val="7"/>
            <c:bubble3D val="0"/>
            <c:spPr>
              <a:solidFill>
                <a:srgbClr val="CC99FF"/>
              </a:solidFill>
              <a:ln w="12696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1.7958972233733942E-2"/>
                  <c:y val="7.136954473777515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2447869313217076E-2"/>
                  <c:y val="6.980438982873533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527610838940287E-2"/>
                  <c:y val="5.392203956834904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1742407220714808E-3"/>
                  <c:y val="3.973027062951539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5.1517129437767699E-2"/>
                  <c:y val="-2.155138150651032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2.9239766081871343E-3"/>
                  <c:y val="-0.1988253597581306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1660966033192169E-3"/>
                  <c:y val="-0.2549891904192294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%" sourceLinked="0"/>
            <c:spPr>
              <a:noFill/>
              <a:ln w="25391">
                <a:noFill/>
              </a:ln>
            </c:spPr>
            <c:txPr>
              <a:bodyPr/>
              <a:lstStyle/>
              <a:p>
                <a:pPr>
                  <a:defRPr sz="159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Sheet1!$B$1:$H$1</c:f>
              <c:strCache>
                <c:ptCount val="7"/>
                <c:pt idx="0">
                  <c:v>Общегосударственные вопросы</c:v>
                </c:pt>
                <c:pt idx="1">
                  <c:v>МБТ</c:v>
                </c:pt>
                <c:pt idx="2">
                  <c:v>Культура</c:v>
                </c:pt>
                <c:pt idx="3">
                  <c:v>ФиС</c:v>
                </c:pt>
                <c:pt idx="4">
                  <c:v>Экономика</c:v>
                </c:pt>
                <c:pt idx="5">
                  <c:v>ЖКХ</c:v>
                </c:pt>
                <c:pt idx="6">
                  <c:v>Прочие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20586</c:v>
                </c:pt>
                <c:pt idx="1">
                  <c:v>2431</c:v>
                </c:pt>
                <c:pt idx="2">
                  <c:v>5324</c:v>
                </c:pt>
                <c:pt idx="3">
                  <c:v>5529</c:v>
                </c:pt>
                <c:pt idx="4">
                  <c:v>20892</c:v>
                </c:pt>
                <c:pt idx="5">
                  <c:v>79435</c:v>
                </c:pt>
                <c:pt idx="6">
                  <c:v>467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spPr>
            <a:solidFill>
              <a:schemeClr val="accent2"/>
            </a:solidFill>
            <a:ln w="12696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chemeClr val="accent1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hlink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391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Sheet1!$B$1:$H$1</c:f>
              <c:strCache>
                <c:ptCount val="7"/>
                <c:pt idx="0">
                  <c:v>Общегосударственные вопросы</c:v>
                </c:pt>
                <c:pt idx="1">
                  <c:v>МБТ</c:v>
                </c:pt>
                <c:pt idx="2">
                  <c:v>Культура</c:v>
                </c:pt>
                <c:pt idx="3">
                  <c:v>ФиС</c:v>
                </c:pt>
                <c:pt idx="4">
                  <c:v>Экономика</c:v>
                </c:pt>
                <c:pt idx="5">
                  <c:v>ЖКХ</c:v>
                </c:pt>
                <c:pt idx="6">
                  <c:v>Прочие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30.6</c:v>
                </c:pt>
                <c:pt idx="1">
                  <c:v>38.6</c:v>
                </c:pt>
                <c:pt idx="2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Север</c:v>
                </c:pt>
              </c:strCache>
            </c:strRef>
          </c:tx>
          <c:spPr>
            <a:solidFill>
              <a:schemeClr val="hlink"/>
            </a:solidFill>
            <a:ln w="12696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chemeClr val="accent1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chemeClr val="folHlink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12696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391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Sheet1!$B$1:$H$1</c:f>
              <c:strCache>
                <c:ptCount val="7"/>
                <c:pt idx="0">
                  <c:v>Общегосударственные вопросы</c:v>
                </c:pt>
                <c:pt idx="1">
                  <c:v>МБТ</c:v>
                </c:pt>
                <c:pt idx="2">
                  <c:v>Культура</c:v>
                </c:pt>
                <c:pt idx="3">
                  <c:v>ФиС</c:v>
                </c:pt>
                <c:pt idx="4">
                  <c:v>Экономика</c:v>
                </c:pt>
                <c:pt idx="5">
                  <c:v>ЖКХ</c:v>
                </c:pt>
                <c:pt idx="6">
                  <c:v>Прочие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45.9</c:v>
                </c:pt>
                <c:pt idx="1">
                  <c:v>46.9</c:v>
                </c:pt>
                <c:pt idx="2">
                  <c:v>43.9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91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21545667447307"/>
          <c:y val="6.4257028112449793E-2"/>
          <c:w val="0.88524590163934425"/>
          <c:h val="0.6666666666666666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ln w="38099">
              <a:solidFill>
                <a:srgbClr val="FF000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3.1250000000000002E-3"/>
                  <c:y val="5.8468388438271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55812878026516E-2"/>
                  <c:y val="-0.1013351726193818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891609251968501E-2"/>
                  <c:y val="5.07950379734267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000693240701391E-2"/>
                  <c:y val="-8.85908905117505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2434067219568337E-3"/>
                  <c:y val="-7.74797616081366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Краснов. ГП</c:v>
                </c:pt>
                <c:pt idx="1">
                  <c:v>Вайское СП</c:v>
                </c:pt>
                <c:pt idx="2">
                  <c:v>У-Язьв.СП</c:v>
                </c:pt>
                <c:pt idx="3">
                  <c:v>В-Язьв. СП</c:v>
                </c:pt>
                <c:pt idx="4">
                  <c:v>В/горское СП</c:v>
                </c:pt>
              </c:strCache>
            </c:strRef>
          </c:cat>
          <c:val>
            <c:numRef>
              <c:f>Sheet1!$B$2:$F$2</c:f>
              <c:numCache>
                <c:formatCode>0.0%</c:formatCode>
                <c:ptCount val="5"/>
                <c:pt idx="0">
                  <c:v>0.83799999999999997</c:v>
                </c:pt>
                <c:pt idx="1">
                  <c:v>0.92700000000000005</c:v>
                </c:pt>
                <c:pt idx="2">
                  <c:v>0.86199999999999999</c:v>
                </c:pt>
                <c:pt idx="3">
                  <c:v>0.92800000000000005</c:v>
                </c:pt>
                <c:pt idx="4">
                  <c:v>0.92400000000000004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362560"/>
        <c:axId val="151421696"/>
      </c:lineChart>
      <c:catAx>
        <c:axId val="151362560"/>
        <c:scaling>
          <c:orientation val="minMax"/>
        </c:scaling>
        <c:delete val="0"/>
        <c:axPos val="b"/>
        <c:minorGridlines>
          <c:spPr>
            <a:ln w="3175">
              <a:solidFill>
                <a:schemeClr val="tx1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-156000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1421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1421696"/>
        <c:scaling>
          <c:orientation val="minMax"/>
          <c:max val="0.94000000000000006"/>
          <c:min val="0.5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1362560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21545667447307"/>
          <c:y val="6.4257028112449793E-2"/>
          <c:w val="0.88524590163934425"/>
          <c:h val="0.6666666666666666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ln w="38099">
              <a:solidFill>
                <a:srgbClr val="FF000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1.5625000000000001E-3"/>
                  <c:y val="2.287893460628015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4,7%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9058070866141736E-2"/>
                  <c:y val="-5.30352920076655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r>
                      <a:rPr lang="en-US" dirty="0" smtClean="0"/>
                      <a:t>,5%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704232283464567E-2"/>
                  <c:y val="-4.32628042968360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000738188976378E-2"/>
                  <c:y val="-5.0459360166473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6808562992125981E-3"/>
                  <c:y val="-2.91797491604051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2500000000000003E-3"/>
                  <c:y val="3.050524614170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Краснов. МР</c:v>
                </c:pt>
                <c:pt idx="1">
                  <c:v>Краснов. ГП</c:v>
                </c:pt>
                <c:pt idx="2">
                  <c:v>Вайское СП</c:v>
                </c:pt>
                <c:pt idx="3">
                  <c:v>У-Язьв.СП</c:v>
                </c:pt>
                <c:pt idx="4">
                  <c:v>В-Язьв. СП</c:v>
                </c:pt>
                <c:pt idx="5">
                  <c:v>В/горское СП</c:v>
                </c:pt>
              </c:strCache>
            </c:strRef>
          </c:cat>
          <c:val>
            <c:numRef>
              <c:f>Sheet1!$B$2:$G$2</c:f>
              <c:numCache>
                <c:formatCode>0.00%</c:formatCode>
                <c:ptCount val="6"/>
                <c:pt idx="0">
                  <c:v>4.7E-2</c:v>
                </c:pt>
                <c:pt idx="1">
                  <c:v>8.5000000000000006E-2</c:v>
                </c:pt>
                <c:pt idx="2" formatCode="0.0%">
                  <c:v>0.34699999999999998</c:v>
                </c:pt>
                <c:pt idx="3" formatCode="0.0%">
                  <c:v>0.30499999999999999</c:v>
                </c:pt>
                <c:pt idx="4" formatCode="0.0%">
                  <c:v>0.33700000000000002</c:v>
                </c:pt>
                <c:pt idx="5" formatCode="0.0%">
                  <c:v>0.253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475328"/>
        <c:axId val="151476864"/>
      </c:lineChart>
      <c:catAx>
        <c:axId val="151475328"/>
        <c:scaling>
          <c:orientation val="minMax"/>
        </c:scaling>
        <c:delete val="0"/>
        <c:axPos val="b"/>
        <c:minorGridlines>
          <c:spPr>
            <a:ln w="3175">
              <a:solidFill>
                <a:schemeClr val="tx1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-156000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1476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1476864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1475328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3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0550996483001172E-2"/>
          <c:y val="1.5936254980079681E-2"/>
          <c:w val="0.97889800703399765"/>
          <c:h val="0.852589641434262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Норматив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12692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2.0236592527822432E-3"/>
                  <c:y val="0.368307934538218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83">
                <a:noFill/>
              </a:ln>
            </c:spPr>
            <c:txPr>
              <a:bodyPr/>
              <a:lstStyle/>
              <a:p>
                <a:pPr>
                  <a:defRPr sz="239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#,##0</c:formatCode>
                <c:ptCount val="1"/>
                <c:pt idx="0">
                  <c:v>41363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Фактические расходы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2692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1.3932934426452257E-3"/>
                  <c:y val="0.362549181733989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83">
                <a:noFill/>
              </a:ln>
            </c:spPr>
            <c:txPr>
              <a:bodyPr/>
              <a:lstStyle/>
              <a:p>
                <a:pPr>
                  <a:defRPr sz="239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#,##0</c:formatCode>
                <c:ptCount val="1"/>
                <c:pt idx="0">
                  <c:v>40250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9933440"/>
        <c:axId val="150446464"/>
        <c:axId val="0"/>
      </c:bar3DChart>
      <c:catAx>
        <c:axId val="149933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9519">
            <a:noFill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0446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0446464"/>
        <c:scaling>
          <c:orientation val="minMax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149933440"/>
        <c:crosses val="autoZero"/>
        <c:crossBetween val="between"/>
      </c:valAx>
      <c:spPr>
        <a:noFill/>
        <a:ln w="25383">
          <a:noFill/>
        </a:ln>
      </c:spPr>
    </c:plotArea>
    <c:legend>
      <c:legendPos val="b"/>
      <c:layout>
        <c:manualLayout>
          <c:xMode val="edge"/>
          <c:yMode val="edge"/>
          <c:x val="0.1406799531066823"/>
          <c:y val="0.92629482071713143"/>
          <c:w val="0.68581477139507618"/>
          <c:h val="7.5697211155378488E-2"/>
        </c:manualLayout>
      </c:layout>
      <c:overlay val="0"/>
      <c:spPr>
        <a:noFill/>
        <a:ln w="25383">
          <a:noFill/>
        </a:ln>
      </c:spPr>
      <c:txPr>
        <a:bodyPr/>
        <a:lstStyle/>
        <a:p>
          <a:pPr>
            <a:defRPr sz="201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50996843023328"/>
          <c:y val="4.906642709929715E-2"/>
          <c:w val="0.88745603751465418"/>
          <c:h val="0.71975806451612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Учащиеся</c:v>
                </c:pt>
              </c:strCache>
            </c:strRef>
          </c:tx>
          <c:spPr>
            <a:ln w="38201">
              <a:solidFill>
                <a:srgbClr val="FF0000"/>
              </a:solidFill>
              <a:prstDash val="solid"/>
            </a:ln>
          </c:spPr>
          <c:marker>
            <c:symbol val="diamond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9219920123756607E-2"/>
                  <c:y val="-6.7436521181767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932238890943993E-2"/>
                  <c:y val="-7.1416306832613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817013440246272E-2"/>
                  <c:y val="-7.1368064635458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218663977656454E-2"/>
                  <c:y val="-6.0541318552435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7611173077324719E-3"/>
                  <c:y val="-6.5226789211967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7084823135012122E-2"/>
                  <c:y val="-6.36179926118241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80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2831</c:v>
                </c:pt>
                <c:pt idx="1">
                  <c:v>2743</c:v>
                </c:pt>
                <c:pt idx="2">
                  <c:v>2678</c:v>
                </c:pt>
                <c:pt idx="3">
                  <c:v>2616</c:v>
                </c:pt>
                <c:pt idx="4">
                  <c:v>2565</c:v>
                </c:pt>
                <c:pt idx="5">
                  <c:v>2500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Дошкольники</c:v>
                </c:pt>
              </c:strCache>
            </c:strRef>
          </c:tx>
          <c:spPr>
            <a:ln w="38201">
              <a:solidFill>
                <a:srgbClr val="0000FF"/>
              </a:solidFill>
              <a:prstDash val="solid"/>
            </a:ln>
          </c:spPr>
          <c:marker>
            <c:symbol val="triangle"/>
            <c:size val="11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508158483653504E-2"/>
                  <c:y val="5.7684450395746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827901259056563E-2"/>
                  <c:y val="4.8095776943231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195676980691803E-2"/>
                  <c:y val="-5.637601621511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7941993403213215E-2"/>
                  <c:y val="-8.650918322642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6414106756735995E-2"/>
                  <c:y val="-7.1452752496108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7635819618013296E-2"/>
                  <c:y val="-6.13316914217720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80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Sheet1!$B$1:$G$1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Sheet1!$B$3:$G$3</c:f>
              <c:numCache>
                <c:formatCode>General</c:formatCode>
                <c:ptCount val="6"/>
                <c:pt idx="0">
                  <c:v>1020</c:v>
                </c:pt>
                <c:pt idx="1">
                  <c:v>1061</c:v>
                </c:pt>
                <c:pt idx="2">
                  <c:v>1238</c:v>
                </c:pt>
                <c:pt idx="3">
                  <c:v>1272</c:v>
                </c:pt>
                <c:pt idx="4">
                  <c:v>1282</c:v>
                </c:pt>
                <c:pt idx="5">
                  <c:v>1326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123072"/>
        <c:axId val="91149440"/>
      </c:lineChart>
      <c:catAx>
        <c:axId val="9112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1149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149440"/>
        <c:scaling>
          <c:orientation val="minMax"/>
        </c:scaling>
        <c:delete val="0"/>
        <c:axPos val="l"/>
        <c:majorGridlines>
          <c:spPr>
            <a:ln w="318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1123072"/>
        <c:crosses val="autoZero"/>
        <c:crossBetween val="between"/>
      </c:valAx>
      <c:spPr>
        <a:noFill/>
        <a:ln w="12734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1652989449003516"/>
          <c:y val="0.92741935483870963"/>
          <c:w val="0.45955451348182885"/>
          <c:h val="7.2580645161290328E-2"/>
        </c:manualLayout>
      </c:layout>
      <c:overlay val="0"/>
      <c:spPr>
        <a:noFill/>
        <a:ln w="25467">
          <a:noFill/>
        </a:ln>
      </c:spPr>
      <c:txPr>
        <a:bodyPr/>
        <a:lstStyle/>
        <a:p>
          <a:pPr>
            <a:defRPr sz="165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168562564632885"/>
          <c:y val="1.7006802721088435E-3"/>
          <c:w val="0.88831437435367111"/>
          <c:h val="0.86570866141732283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ln w="10695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4.154505803398126E-3"/>
                  <c:y val="-6.704039861989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275978527247685E-2"/>
                  <c:y val="-5.3665643531124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1389">
                <a:noFill/>
              </a:ln>
            </c:spPr>
            <c:txPr>
              <a:bodyPr/>
              <a:lstStyle/>
              <a:p>
                <a:pPr>
                  <a:defRPr sz="176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Врачи</c:v>
                </c:pt>
                <c:pt idx="1">
                  <c:v>Учителя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22502</c:v>
                </c:pt>
                <c:pt idx="1">
                  <c:v>13582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2012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CC99FF" mc:Ignorable="a14" a14:legacySpreadsheetColorIndex="46"/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46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0695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069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  <a:bevelB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-1.0532174107144202E-2"/>
                  <c:y val="-5.3393862710149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892529974737307E-2"/>
                  <c:y val="-5.4726533609904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1389">
                <a:noFill/>
              </a:ln>
            </c:spPr>
            <c:txPr>
              <a:bodyPr/>
              <a:lstStyle/>
              <a:p>
                <a:pPr>
                  <a:defRPr sz="176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Врачи</c:v>
                </c:pt>
                <c:pt idx="1">
                  <c:v>Учителя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28853</c:v>
                </c:pt>
                <c:pt idx="1">
                  <c:v>18545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BA05B"/>
            </a:solidFill>
            <a:ln w="10695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5.2416581717404332E-3"/>
                  <c:y val="-2.263021021454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618219558113452E-3"/>
                  <c:y val="-3.5264754749692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1389">
                <a:noFill/>
              </a:ln>
            </c:spPr>
            <c:txPr>
              <a:bodyPr/>
              <a:lstStyle/>
              <a:p>
                <a:pPr>
                  <a:defRPr sz="176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Врачи</c:v>
                </c:pt>
                <c:pt idx="1">
                  <c:v>Учителя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35098</c:v>
                </c:pt>
                <c:pt idx="1">
                  <c:v>23477</c:v>
                </c:pt>
              </c:numCache>
            </c:numRef>
          </c:val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7407140281283861E-2"/>
                  <c:y val="-2.2935779816513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964659213847711E-2"/>
                  <c:y val="-3.2110091743119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Врачи</c:v>
                </c:pt>
                <c:pt idx="1">
                  <c:v>Учителя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38877</c:v>
                </c:pt>
                <c:pt idx="1">
                  <c:v>26387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1737088"/>
        <c:axId val="151738624"/>
        <c:axId val="0"/>
      </c:bar3DChart>
      <c:catAx>
        <c:axId val="15173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674">
            <a:solidFill>
              <a:schemeClr val="tx1"/>
            </a:solidFill>
            <a:prstDash val="solid"/>
          </a:ln>
        </c:spPr>
        <c:txPr>
          <a:bodyPr rot="-1380000" vert="horz"/>
          <a:lstStyle/>
          <a:p>
            <a:pPr>
              <a:defRPr sz="149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1738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17386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1737088"/>
        <c:crosses val="autoZero"/>
        <c:crossBetween val="between"/>
      </c:valAx>
      <c:spPr>
        <a:noFill/>
        <a:ln w="21389">
          <a:noFill/>
        </a:ln>
      </c:spPr>
    </c:plotArea>
    <c:legend>
      <c:legendPos val="b"/>
      <c:layout/>
      <c:overlay val="0"/>
      <c:spPr>
        <a:noFill/>
        <a:ln w="21389">
          <a:noFill/>
        </a:ln>
      </c:spPr>
      <c:txPr>
        <a:bodyPr/>
        <a:lstStyle/>
        <a:p>
          <a:pPr>
            <a:defRPr sz="145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9472595656670114"/>
          <c:y val="1.7006802721088435E-3"/>
          <c:w val="0.70527404343329891"/>
          <c:h val="0.69566112924908774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33CCCC"/>
            </a:solidFill>
            <a:ln w="11257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 prstMaterial="plastic">
              <a:bevelT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2.4066668453836232E-2"/>
                  <c:y val="-2.6770797672030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0563509145578525E-3"/>
                  <c:y val="-2.970643615200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436341898698668E-3"/>
                  <c:y val="-2.4172885997945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5180276155168354E-3"/>
                  <c:y val="-4.99011299829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2514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Педработники ДОУ</c:v>
                </c:pt>
                <c:pt idx="1">
                  <c:v>Педработники доп. обр.</c:v>
                </c:pt>
                <c:pt idx="2">
                  <c:v>Культура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21509</c:v>
                </c:pt>
                <c:pt idx="1">
                  <c:v>19063</c:v>
                </c:pt>
                <c:pt idx="2">
                  <c:v>12701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 prstMaterial="plastic"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-1.8292682926829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883829717136588E-2"/>
                  <c:y val="-2.0833333333333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790759838363863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Педработники ДОУ</c:v>
                </c:pt>
                <c:pt idx="1">
                  <c:v>Педработники доп. обр.</c:v>
                </c:pt>
                <c:pt idx="2">
                  <c:v>Культура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24864</c:v>
                </c:pt>
                <c:pt idx="1">
                  <c:v>22985</c:v>
                </c:pt>
                <c:pt idx="2">
                  <c:v>16407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8494720"/>
        <c:axId val="158496256"/>
        <c:axId val="0"/>
      </c:bar3DChart>
      <c:catAx>
        <c:axId val="15849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814">
            <a:solidFill>
              <a:schemeClr val="tx1"/>
            </a:solidFill>
            <a:prstDash val="solid"/>
          </a:ln>
        </c:spPr>
        <c:txPr>
          <a:bodyPr rot="-1380000" vert="horz"/>
          <a:lstStyle/>
          <a:p>
            <a:pPr>
              <a:defRPr sz="157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8496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962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8494720"/>
        <c:crosses val="autoZero"/>
        <c:crossBetween val="between"/>
      </c:valAx>
      <c:spPr>
        <a:noFill/>
        <a:ln w="2251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708093920692347E-3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 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875968992248062E-3"/>
                  <c:y val="0.28743961352657005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4.7372407099609276E-17"/>
                  <c:y val="0.28985507246376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6.4599483204134363E-3"/>
                  <c:y val="0.31884057971014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#,##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100092</c:v>
                </c:pt>
                <c:pt idx="1">
                  <c:v>113727</c:v>
                </c:pt>
                <c:pt idx="2">
                  <c:v>92109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в сопоставимых условиях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-1.2919896640826874E-3"/>
                  <c:y val="0.30434782608695654"/>
                </c:manualLayout>
              </c:layout>
              <c:numFmt formatCode="#,##0" sourceLinked="0"/>
              <c:spPr>
                <a:solidFill>
                  <a:schemeClr val="accent1">
                    <a:lumMod val="50000"/>
                  </a:schemeClr>
                </a:solidFill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839793281653748E-3"/>
                  <c:y val="0.27777777777777779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19896640826874E-3"/>
                  <c:y val="0.30917874396135264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ln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95827</c:v>
                </c:pt>
                <c:pt idx="1">
                  <c:v>93803</c:v>
                </c:pt>
                <c:pt idx="2">
                  <c:v>92109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042752"/>
        <c:axId val="8052736"/>
        <c:axId val="0"/>
      </c:bar3DChart>
      <c:catAx>
        <c:axId val="8042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052736"/>
        <c:crosses val="autoZero"/>
        <c:auto val="1"/>
        <c:lblAlgn val="ctr"/>
        <c:lblOffset val="100"/>
        <c:noMultiLvlLbl val="0"/>
      </c:catAx>
      <c:valAx>
        <c:axId val="80527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0427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708093920692347E-3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 доходы</c:v>
                </c:pt>
              </c:strCache>
            </c:strRef>
          </c:tx>
          <c:spPr>
            <a:solidFill>
              <a:srgbClr val="99FFCC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875968992248062E-3"/>
                  <c:y val="0.28743961352657005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4.7372407099609276E-17"/>
                  <c:y val="0.28985507246376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6.4599483204134363E-3"/>
                  <c:y val="0.31884057971014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#,##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64395</c:v>
                </c:pt>
                <c:pt idx="1">
                  <c:v>80137</c:v>
                </c:pt>
                <c:pt idx="2">
                  <c:v>63401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в сопоставимых условиях</c:v>
                </c:pt>
              </c:strCache>
            </c:strRef>
          </c:tx>
          <c:spPr>
            <a:solidFill>
              <a:srgbClr val="33CCCC"/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-1.2919896640826874E-3"/>
                  <c:y val="0.30434782608695654"/>
                </c:manualLayout>
              </c:layout>
              <c:numFmt formatCode="#,##0" sourceLinked="0"/>
              <c:spPr>
                <a:noFill/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839793281653748E-3"/>
                  <c:y val="0.27777777777777779"/>
                </c:manualLayout>
              </c:layout>
              <c:numFmt formatCode="#,##0" sourceLinked="0"/>
              <c:spPr>
                <a:noFill/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19896640826874E-3"/>
                  <c:y val="0.30917874396135264"/>
                </c:manualLayout>
              </c:layout>
              <c:numFmt formatCode="#,##0" sourceLinked="0"/>
              <c:spPr>
                <a:noFill/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60130</c:v>
                </c:pt>
                <c:pt idx="1">
                  <c:v>60213</c:v>
                </c:pt>
                <c:pt idx="2">
                  <c:v>63401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4441216"/>
        <c:axId val="134455296"/>
        <c:axId val="0"/>
      </c:bar3DChart>
      <c:catAx>
        <c:axId val="13444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4455296"/>
        <c:crosses val="autoZero"/>
        <c:auto val="1"/>
        <c:lblAlgn val="ctr"/>
        <c:lblOffset val="100"/>
        <c:noMultiLvlLbl val="0"/>
      </c:catAx>
      <c:valAx>
        <c:axId val="1344552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44412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708093920692347E-3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 доходы</c:v>
                </c:pt>
              </c:strCache>
            </c:strRef>
          </c:tx>
          <c:spPr>
            <a:solidFill>
              <a:srgbClr val="FFFF00">
                <a:alpha val="83000"/>
              </a:srgbClr>
            </a:solidFill>
            <a:scene3d>
              <a:camera prst="orthographicFront"/>
              <a:lightRig rig="threePt" dir="t"/>
            </a:scene3d>
            <a:sp3d>
              <a:bevelT w="88900" h="88900"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3.875968992248062E-3"/>
                  <c:y val="0.28743961352657005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4.7372407099609276E-17"/>
                  <c:y val="0.28985507246376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6.4599483204134363E-3"/>
                  <c:y val="0.31884057971014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#,##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42796</c:v>
                </c:pt>
                <c:pt idx="1">
                  <c:v>67236</c:v>
                </c:pt>
                <c:pt idx="2">
                  <c:v>38574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в сопоставимых условиях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-5.1679586563307496E-3"/>
                  <c:y val="0.26684776902887142"/>
                </c:manualLayout>
              </c:layout>
              <c:numFmt formatCode="#,##0" sourceLinked="0"/>
              <c:spPr>
                <a:noFill/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839793281653748E-3"/>
                  <c:y val="0.27777777777777779"/>
                </c:manualLayout>
              </c:layout>
              <c:numFmt formatCode="#,##0" sourceLinked="0"/>
              <c:spPr>
                <a:noFill/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19896640826874E-3"/>
                  <c:y val="0.30917874396135264"/>
                </c:manualLayout>
              </c:layout>
              <c:numFmt formatCode="#,##0" sourceLinked="0"/>
              <c:spPr>
                <a:noFill/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</c:spPr>
            <c:txPr>
              <a:bodyPr rot="-540000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38516</c:v>
                </c:pt>
                <c:pt idx="1">
                  <c:v>40342</c:v>
                </c:pt>
                <c:pt idx="2">
                  <c:v>38574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0353536"/>
        <c:axId val="140355072"/>
        <c:axId val="0"/>
      </c:bar3DChart>
      <c:catAx>
        <c:axId val="140353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0355072"/>
        <c:crosses val="autoZero"/>
        <c:auto val="1"/>
        <c:lblAlgn val="ctr"/>
        <c:lblOffset val="100"/>
        <c:noMultiLvlLbl val="0"/>
      </c:catAx>
      <c:valAx>
        <c:axId val="1403550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03535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7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ru-RU" dirty="0" smtClean="0"/>
              <a:t>2014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4168564920273348"/>
          <c:y val="2.0080321285140562E-2"/>
        </c:manualLayout>
      </c:layout>
      <c:overlay val="0"/>
      <c:spPr>
        <a:noFill/>
        <a:ln w="22628">
          <a:noFill/>
        </a:ln>
      </c:spPr>
    </c:title>
    <c:autoTitleDeleted val="0"/>
    <c:view3D>
      <c:rotX val="15"/>
      <c:rotY val="3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615034168564919E-2"/>
          <c:y val="0.33333333333333331"/>
          <c:w val="0.82460136674259676"/>
          <c:h val="0.2891566265060240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1314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3366FF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808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99CC0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6600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CC99FF"/>
              </a:solidFill>
              <a:ln w="11314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2487984456488393E-2"/>
                  <c:y val="-3.032117695814338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070547650362934E-2"/>
                  <c:y val="4.180505388062428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2462930770017383E-3"/>
                  <c:y val="0.1430503522585992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947157173535126"/>
                  <c:y val="6.64096560298384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0713774414561817E-2"/>
                  <c:y val="-7.732801491918772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numFmt formatCode="0.0%" sourceLinked="0"/>
              <c:spPr>
                <a:noFill/>
                <a:ln w="22628">
                  <a:noFill/>
                </a:ln>
              </c:spPr>
              <c:txPr>
                <a:bodyPr/>
                <a:lstStyle/>
                <a:p>
                  <a:pPr>
                    <a:defRPr sz="1114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2628">
                <a:noFill/>
              </a:ln>
            </c:spPr>
            <c:txPr>
              <a:bodyPr/>
              <a:lstStyle/>
              <a:p>
                <a:pPr>
                  <a:defRPr sz="142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Sheet1!$B$1:$F$1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ТН</c:v>
                </c:pt>
                <c:pt idx="3">
                  <c:v>Доходы от имущества</c:v>
                </c:pt>
                <c:pt idx="4">
                  <c:v>Прочие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38574</c:v>
                </c:pt>
                <c:pt idx="1">
                  <c:v>8202</c:v>
                </c:pt>
                <c:pt idx="2">
                  <c:v>8346</c:v>
                </c:pt>
                <c:pt idx="3">
                  <c:v>22809</c:v>
                </c:pt>
                <c:pt idx="4">
                  <c:v>14178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 w="2262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1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1.3232070653330496E-2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4599483204134606E-3"/>
                  <c:y val="0.286036036036036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839793281654221E-3"/>
                  <c:y val="0.263513513513513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919896640826874E-3"/>
                  <c:y val="0.137387387387387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919896640826874E-3"/>
                  <c:y val="0.135135135135135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ln>
                <a:noFill/>
              </a:ln>
            </c:spPr>
            <c:txPr>
              <a:bodyPr rot="-5400000" vert="horz" anchor="ctr" anchorCtr="0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исп.МС</c:v>
                </c:pt>
                <c:pt idx="2">
                  <c:v>ЕНВД</c:v>
                </c:pt>
                <c:pt idx="3">
                  <c:v>ТН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36062</c:v>
                </c:pt>
                <c:pt idx="1">
                  <c:v>21994</c:v>
                </c:pt>
                <c:pt idx="2">
                  <c:v>8100</c:v>
                </c:pt>
                <c:pt idx="3">
                  <c:v>8136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-1.2919896640826874E-3"/>
                  <c:y val="0.30434782608695654"/>
                </c:manualLayout>
              </c:layout>
              <c:numFmt formatCode="#,##0" sourceLinked="0"/>
              <c:spPr>
                <a:solidFill>
                  <a:schemeClr val="accent1">
                    <a:lumMod val="50000"/>
                  </a:schemeClr>
                </a:solidFill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839793281653748E-3"/>
                  <c:y val="0.27777777777777779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679586563307496E-3"/>
                  <c:y val="0.14476431155565014"/>
                </c:manualLayout>
              </c:layout>
              <c:tx>
                <c:rich>
                  <a:bodyPr rot="-5400000" vert="horz" anchor="ctr" anchorCtr="0"/>
                  <a:lstStyle/>
                  <a:p>
                    <a:pPr>
                      <a:defRPr sz="2000" b="1">
                        <a:solidFill>
                          <a:schemeClr val="bg1"/>
                        </a:solidFill>
                      </a:defRPr>
                    </a:pPr>
                    <a:r>
                      <a:rPr lang="ru-RU" dirty="0" smtClean="0"/>
                      <a:t>8 202</a:t>
                    </a:r>
                    <a:endParaRPr lang="en-US" dirty="0"/>
                  </a:p>
                </c:rich>
              </c:tx>
              <c:numFmt formatCode="#,##0" sourceLinked="0"/>
              <c:spPr>
                <a:ln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919896640826874E-3"/>
                  <c:y val="0.13288288288288289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ln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Доходы от исп.МС</c:v>
                </c:pt>
                <c:pt idx="2">
                  <c:v>ЕНВД</c:v>
                </c:pt>
                <c:pt idx="3">
                  <c:v>ТН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38574</c:v>
                </c:pt>
                <c:pt idx="1">
                  <c:v>22809</c:v>
                </c:pt>
                <c:pt idx="2">
                  <c:v>8202</c:v>
                </c:pt>
                <c:pt idx="3">
                  <c:v>8346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5957504"/>
        <c:axId val="135983872"/>
        <c:axId val="0"/>
      </c:bar3DChart>
      <c:catAx>
        <c:axId val="135957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5983872"/>
        <c:crosses val="autoZero"/>
        <c:auto val="1"/>
        <c:lblAlgn val="ctr"/>
        <c:lblOffset val="100"/>
        <c:noMultiLvlLbl val="0"/>
      </c:catAx>
      <c:valAx>
        <c:axId val="1359838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59575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4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Красновишеское ГП</c:v>
                </c:pt>
                <c:pt idx="1">
                  <c:v>Вайское СП</c:v>
                </c:pt>
                <c:pt idx="2">
                  <c:v>В/горское СП</c:v>
                </c:pt>
                <c:pt idx="3">
                  <c:v>В-Язьвинское СП</c:v>
                </c:pt>
                <c:pt idx="4">
                  <c:v>У-Язьвинское СП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34.4</c:v>
                </c:pt>
                <c:pt idx="1">
                  <c:v>21</c:v>
                </c:pt>
                <c:pt idx="2">
                  <c:v>24.6</c:v>
                </c:pt>
                <c:pt idx="3">
                  <c:v>28.8</c:v>
                </c:pt>
                <c:pt idx="4">
                  <c:v>41.9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перечисления</c:v>
                </c:pt>
              </c:strCache>
            </c:strRef>
          </c:tx>
          <c:spPr>
            <a:solidFill>
              <a:srgbClr val="0070C0">
                <a:alpha val="85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2"/>
              <c:layout>
                <c:manualLayout>
                  <c:x val="1.4005602240896359E-3"/>
                  <c:y val="-4.6948356807511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022408963585435E-3"/>
                  <c:y val="2.347417840375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204481792717087E-2"/>
                  <c:y val="2.347417840375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Красновишеское ГП</c:v>
                </c:pt>
                <c:pt idx="1">
                  <c:v>Вайское СП</c:v>
                </c:pt>
                <c:pt idx="2">
                  <c:v>В/горское СП</c:v>
                </c:pt>
                <c:pt idx="3">
                  <c:v>В-Язьвинское СП</c:v>
                </c:pt>
                <c:pt idx="4">
                  <c:v>У-Язьвинское СП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65.599999999999994</c:v>
                </c:pt>
                <c:pt idx="1">
                  <c:v>79</c:v>
                </c:pt>
                <c:pt idx="2">
                  <c:v>75.400000000000006</c:v>
                </c:pt>
                <c:pt idx="3">
                  <c:v>71.2</c:v>
                </c:pt>
                <c:pt idx="4">
                  <c:v>58.1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6027520"/>
        <c:axId val="136029312"/>
        <c:axId val="0"/>
      </c:bar3DChart>
      <c:catAx>
        <c:axId val="136027520"/>
        <c:scaling>
          <c:orientation val="minMax"/>
        </c:scaling>
        <c:delete val="0"/>
        <c:axPos val="b"/>
        <c:majorTickMark val="out"/>
        <c:minorTickMark val="none"/>
        <c:tickLblPos val="nextTo"/>
        <c:crossAx val="136029312"/>
        <c:crosses val="autoZero"/>
        <c:auto val="1"/>
        <c:lblAlgn val="ctr"/>
        <c:lblOffset val="100"/>
        <c:noMultiLvlLbl val="0"/>
      </c:catAx>
      <c:valAx>
        <c:axId val="1360293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60275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498792186374934"/>
          <c:y val="6.2912251242369932E-3"/>
          <c:w val="0.81546961325966849"/>
          <c:h val="0.66961130742049468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 среднем по району</c:v>
                </c:pt>
              </c:strCache>
            </c:strRef>
          </c:tx>
          <c:spPr>
            <a:ln w="38086">
              <a:solidFill>
                <a:srgbClr val="FF000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Sheet1!$B$1:$G$1</c:f>
              <c:strCache>
                <c:ptCount val="6"/>
                <c:pt idx="0">
                  <c:v>Красновиш. ГП</c:v>
                </c:pt>
                <c:pt idx="1">
                  <c:v>В-Язьв.СП</c:v>
                </c:pt>
                <c:pt idx="2">
                  <c:v>Вишерогор.СП</c:v>
                </c:pt>
                <c:pt idx="3">
                  <c:v>Вайское СП</c:v>
                </c:pt>
                <c:pt idx="4">
                  <c:v>У-Язьв. СП</c:v>
                </c:pt>
                <c:pt idx="5">
                  <c:v>Краснов. МР</c:v>
                </c:pt>
              </c:strCache>
            </c:strRef>
          </c:cat>
          <c:val>
            <c:numRef>
              <c:f>Sheet1!$B$2:$G$2</c:f>
              <c:numCache>
                <c:formatCode>0.0%</c:formatCode>
                <c:ptCount val="6"/>
                <c:pt idx="0">
                  <c:v>0.98599999999999999</c:v>
                </c:pt>
                <c:pt idx="1">
                  <c:v>0.98599999999999999</c:v>
                </c:pt>
                <c:pt idx="2">
                  <c:v>0.98599999999999999</c:v>
                </c:pt>
                <c:pt idx="3">
                  <c:v>0.98599999999999999</c:v>
                </c:pt>
                <c:pt idx="4">
                  <c:v>0.98599999999999999</c:v>
                </c:pt>
                <c:pt idx="5">
                  <c:v>0.98599999999999999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МО</c:v>
                </c:pt>
              </c:strCache>
            </c:strRef>
          </c:tx>
          <c:spPr>
            <a:ln w="38086">
              <a:solidFill>
                <a:srgbClr val="0000FF"/>
              </a:solidFill>
              <a:prstDash val="solid"/>
            </a:ln>
          </c:spPr>
          <c:marker>
            <c:symbol val="square"/>
            <c:size val="9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1.2802708289782361E-2"/>
                  <c:y val="3.92273934057954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0447285903421365"/>
                  <c:y val="-3.67481903378792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942141081922281E-2"/>
                  <c:y val="-8.36947514125575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652544538127425E-2"/>
                  <c:y val="-5.5157139939640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604284671353942"/>
                  <c:y val="-8.62514907757486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5002037190958134E-2"/>
                  <c:y val="3.13229833042898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391">
                <a:noFill/>
              </a:ln>
            </c:spPr>
            <c:txPr>
              <a:bodyPr/>
              <a:lstStyle/>
              <a:p>
                <a:pPr>
                  <a:defRPr sz="2574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Красновиш. ГП</c:v>
                </c:pt>
                <c:pt idx="1">
                  <c:v>В-Язьв.СП</c:v>
                </c:pt>
                <c:pt idx="2">
                  <c:v>Вишерогор.СП</c:v>
                </c:pt>
                <c:pt idx="3">
                  <c:v>Вайское СП</c:v>
                </c:pt>
                <c:pt idx="4">
                  <c:v>У-Язьв. СП</c:v>
                </c:pt>
                <c:pt idx="5">
                  <c:v>Краснов. МР</c:v>
                </c:pt>
              </c:strCache>
            </c:strRef>
          </c:cat>
          <c:val>
            <c:numRef>
              <c:f>Sheet1!$B$3:$G$3</c:f>
              <c:numCache>
                <c:formatCode>0.0%</c:formatCode>
                <c:ptCount val="6"/>
                <c:pt idx="0">
                  <c:v>0.96399999999999997</c:v>
                </c:pt>
                <c:pt idx="1">
                  <c:v>1.022</c:v>
                </c:pt>
                <c:pt idx="2">
                  <c:v>1.0680000000000001</c:v>
                </c:pt>
                <c:pt idx="3">
                  <c:v>1.276</c:v>
                </c:pt>
                <c:pt idx="4">
                  <c:v>1.0389999999999999</c:v>
                </c:pt>
                <c:pt idx="5">
                  <c:v>0.98199999999999998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057600"/>
        <c:axId val="140059392"/>
      </c:lineChart>
      <c:catAx>
        <c:axId val="140057600"/>
        <c:scaling>
          <c:orientation val="minMax"/>
        </c:scaling>
        <c:delete val="0"/>
        <c:axPos val="b"/>
        <c:minorGridlines>
          <c:spPr>
            <a:ln w="3174">
              <a:solidFill>
                <a:schemeClr val="tx1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69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0059392"/>
        <c:crossesAt val="0.5"/>
        <c:auto val="1"/>
        <c:lblAlgn val="ctr"/>
        <c:lblOffset val="100"/>
        <c:tickLblSkip val="1"/>
        <c:tickMarkSkip val="2"/>
        <c:noMultiLvlLbl val="0"/>
      </c:catAx>
      <c:valAx>
        <c:axId val="140059392"/>
        <c:scaling>
          <c:orientation val="minMax"/>
          <c:max val="1.9"/>
          <c:min val="0.5"/>
        </c:scaling>
        <c:delete val="1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crossAx val="140057600"/>
        <c:crosses val="autoZero"/>
        <c:crossBetween val="midCat"/>
        <c:majorUnit val="0.5"/>
        <c:minorUnit val="0.28000000000000003"/>
      </c:valAx>
      <c:spPr>
        <a:noFill/>
        <a:ln w="1269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9447513812154694"/>
          <c:y val="0.93286219081272082"/>
          <c:w val="0.36795580110497239"/>
          <c:h val="5.4770318021201414E-2"/>
        </c:manualLayout>
      </c:layout>
      <c:overlay val="0"/>
      <c:spPr>
        <a:noFill/>
        <a:ln w="25391">
          <a:noFill/>
        </a:ln>
      </c:spPr>
      <c:txPr>
        <a:bodyPr/>
        <a:lstStyle/>
        <a:p>
          <a:pPr>
            <a:defRPr sz="146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4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hPercent val="74"/>
      <c:rotY val="37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3770450568678911E-2"/>
          <c:y val="2.736220472440945E-2"/>
          <c:w val="0.80679156908665106"/>
          <c:h val="0.82517482517482521"/>
        </c:manualLayout>
      </c:layout>
      <c:bar3D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CC99"/>
            </a:solidFill>
            <a:ln w="12700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1.7750730697597065E-3"/>
                  <c:y val="0.347207886052786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163788056205881E-3"/>
                  <c:y val="0.129950894006195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Бюджет текущих расходов</c:v>
                </c:pt>
                <c:pt idx="1">
                  <c:v>Бюджет развития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366</c:v>
                </c:pt>
                <c:pt idx="1">
                  <c:v>211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cat>
            <c:strRef>
              <c:f>Sheet1!$B$1:$C$1</c:f>
              <c:strCache>
                <c:ptCount val="2"/>
                <c:pt idx="0">
                  <c:v>Бюджет текущих расходов</c:v>
                </c:pt>
                <c:pt idx="1">
                  <c:v>Бюджет развития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404</c:v>
                </c:pt>
                <c:pt idx="1">
                  <c:v>207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FF00"/>
            </a:solidFill>
            <a:ln w="12700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9.9528734625387548E-4"/>
                  <c:y val="0.233893272448115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800884328494934E-3"/>
                  <c:y val="0.133400541410612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Бюджет текущих расходов</c:v>
                </c:pt>
                <c:pt idx="1">
                  <c:v>Бюджет развития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427</c:v>
                </c:pt>
                <c:pt idx="1">
                  <c:v>251</c:v>
                </c:pt>
              </c:numCache>
            </c:numRef>
          </c:val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FFFF"/>
            </a:solidFill>
            <a:ln w="12700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5.3077449911486819E-3"/>
                  <c:y val="0.28963003906915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028543307086613E-3"/>
                  <c:y val="0.172271012635048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Бюджет текущих расходов</c:v>
                </c:pt>
                <c:pt idx="1">
                  <c:v>Бюджет развития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529</c:v>
                </c:pt>
                <c:pt idx="1">
                  <c:v>365</c:v>
                </c:pt>
              </c:numCache>
            </c:numRef>
          </c:val>
        </c:ser>
        <c:ser>
          <c:idx val="1"/>
          <c:order val="4"/>
          <c:tx>
            <c:strRef>
              <c:f>Sheet1!$A$6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5.3819991251093614E-3"/>
                  <c:y val="0.267441860465116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9861111111111105E-3"/>
                  <c:y val="0.2325581395348837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420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Бюджет текущих расходов</c:v>
                </c:pt>
                <c:pt idx="1">
                  <c:v>Бюджет развития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  <c:pt idx="0">
                  <c:v>533</c:v>
                </c:pt>
                <c:pt idx="1">
                  <c:v>420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1233664"/>
        <c:axId val="151235200"/>
        <c:axId val="0"/>
      </c:bar3DChart>
      <c:catAx>
        <c:axId val="151233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1235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12352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12336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9344262295081966"/>
          <c:y val="0.34615384615384615"/>
          <c:w val="8.8214677913035347E-2"/>
          <c:h val="0.2825599707013367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0.09459</cdr:y>
    </cdr:from>
    <cdr:to>
      <cdr:x>0.60465</cdr:x>
      <cdr:y>0.17568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029200" y="533400"/>
          <a:ext cx="914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- 2,1%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0.75969</cdr:x>
      <cdr:y>0.14865</cdr:y>
    </cdr:from>
    <cdr:to>
      <cdr:x>0.86047</cdr:x>
      <cdr:y>0.24324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467600" y="838200"/>
          <a:ext cx="9906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-1,8 %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0.15592</cdr:y>
    </cdr:from>
    <cdr:to>
      <cdr:x>0.60465</cdr:x>
      <cdr:y>0.25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029221" y="950495"/>
          <a:ext cx="914368" cy="5735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+ 0,1%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0.75969</cdr:x>
      <cdr:y>0.175</cdr:y>
    </cdr:from>
    <cdr:to>
      <cdr:x>0.86047</cdr:x>
      <cdr:y>0.3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467601" y="1066800"/>
          <a:ext cx="990647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+ 5,3%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0.25</cdr:y>
    </cdr:from>
    <cdr:to>
      <cdr:x>0.60465</cdr:x>
      <cdr:y>0.325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029221" y="1524000"/>
          <a:ext cx="914368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+ 4,7%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0.75194</cdr:x>
      <cdr:y>0.2625</cdr:y>
    </cdr:from>
    <cdr:to>
      <cdr:x>0.86047</cdr:x>
      <cdr:y>0.3625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391401" y="1600200"/>
          <a:ext cx="1066848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- 4,4%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0.47297</cdr:y>
    </cdr:from>
    <cdr:to>
      <cdr:x>0.6279</cdr:x>
      <cdr:y>0.56757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105400" y="2667000"/>
          <a:ext cx="1066768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101,3%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43" y="533374"/>
          <a:ext cx="914368" cy="9144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0.71318</cdr:x>
      <cdr:y>0.51351</cdr:y>
    </cdr:from>
    <cdr:to>
      <cdr:x>0.85271</cdr:x>
      <cdr:y>0.60811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010401" y="2895600"/>
          <a:ext cx="13716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102,6 %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0.33333</cdr:x>
      <cdr:y>0.16216</cdr:y>
    </cdr:from>
    <cdr:to>
      <cdr:x>0.48062</cdr:x>
      <cdr:y>0.32432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3276600" y="914400"/>
          <a:ext cx="14478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103,7%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0.24167</cdr:x>
      <cdr:y>0.53275</cdr:y>
    </cdr:from>
    <cdr:to>
      <cdr:x>0.3645</cdr:x>
      <cdr:y>0.60325</cdr:y>
    </cdr:to>
    <cdr:sp macro="" textlink="">
      <cdr:nvSpPr>
        <cdr:cNvPr id="1025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09800" y="2909348"/>
          <a:ext cx="1123188" cy="385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45720" tIns="36576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800" b="1" i="0" u="none" strike="noStrike" baseline="0" dirty="0">
              <a:solidFill>
                <a:srgbClr val="000000"/>
              </a:solidFill>
              <a:latin typeface="Arial Cyr"/>
              <a:cs typeface="Arial Cyr"/>
            </a:rPr>
            <a:t>404</a:t>
          </a:r>
        </a:p>
      </cdr:txBody>
    </cdr:sp>
  </cdr:relSizeAnchor>
  <cdr:relSizeAnchor xmlns:cdr="http://schemas.openxmlformats.org/drawingml/2006/chartDrawing">
    <cdr:from>
      <cdr:x>0.55</cdr:x>
      <cdr:y>0.635</cdr:y>
    </cdr:from>
    <cdr:to>
      <cdr:x>0.66775</cdr:x>
      <cdr:y>0.68825</cdr:y>
    </cdr:to>
    <cdr:sp macro="" textlink="">
      <cdr:nvSpPr>
        <cdr:cNvPr id="1032" name="Rectangle 8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29200" y="3467735"/>
          <a:ext cx="1076706" cy="2907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45720" tIns="36576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800" b="1" i="0" u="none" strike="noStrike" baseline="0" dirty="0">
              <a:solidFill>
                <a:srgbClr val="000000"/>
              </a:solidFill>
              <a:latin typeface="Arial Cyr"/>
              <a:cs typeface="Arial Cyr"/>
            </a:rPr>
            <a:t>207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1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CB8526B-7FC9-4B2E-BECE-9562D34190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7797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D3D736D-C87D-40D0-9A0B-D628B3DDB2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6744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FD2E36-B522-4345-9739-76D62B9F6962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62146" name="Rectangle 7"/>
          <p:cNvSpPr txBox="1">
            <a:spLocks noGrp="1" noChangeArrowheads="1"/>
          </p:cNvSpPr>
          <p:nvPr/>
        </p:nvSpPr>
        <p:spPr bwMode="auto">
          <a:xfrm>
            <a:off x="3828970" y="9444281"/>
            <a:ext cx="2930622" cy="49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9" tIns="45800" rIns="91599" bIns="45800" anchor="b"/>
          <a:lstStyle>
            <a:lvl1pPr algn="l" defTabSz="922338">
              <a:defRPr>
                <a:solidFill>
                  <a:schemeClr val="tx1"/>
                </a:solidFill>
                <a:latin typeface="Arial" charset="0"/>
              </a:defRPr>
            </a:lvl1pPr>
            <a:lvl2pPr marL="749300" indent="-288925" algn="l" defTabSz="922338">
              <a:defRPr>
                <a:solidFill>
                  <a:schemeClr val="tx1"/>
                </a:solidFill>
                <a:latin typeface="Arial" charset="0"/>
              </a:defRPr>
            </a:lvl2pPr>
            <a:lvl3pPr marL="1152525" indent="-230188" algn="l" defTabSz="922338">
              <a:defRPr>
                <a:solidFill>
                  <a:schemeClr val="tx1"/>
                </a:solidFill>
                <a:latin typeface="Arial" charset="0"/>
              </a:defRPr>
            </a:lvl3pPr>
            <a:lvl4pPr marL="1612900" indent="-230188" algn="l" defTabSz="922338">
              <a:defRPr>
                <a:solidFill>
                  <a:schemeClr val="tx1"/>
                </a:solidFill>
                <a:latin typeface="Arial" charset="0"/>
              </a:defRPr>
            </a:lvl4pPr>
            <a:lvl5pPr marL="2074863" indent="-230188" algn="l" defTabSz="922338">
              <a:defRPr>
                <a:solidFill>
                  <a:schemeClr val="tx1"/>
                </a:solidFill>
                <a:latin typeface="Arial" charset="0"/>
              </a:defRPr>
            </a:lvl5pPr>
            <a:lvl6pPr marL="25320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92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64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36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862E29C-37F9-4B10-A3B7-2A7BE541DF35}" type="slidenum">
              <a:rPr lang="ru-RU" altLang="ru-RU" sz="1200">
                <a:latin typeface="Times New Roman" pitchFamily="18" charset="0"/>
              </a:rPr>
              <a:pPr algn="r"/>
              <a:t>9</a:t>
            </a:fld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262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331" y="4722931"/>
            <a:ext cx="5410501" cy="4474606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9" tIns="45800" rIns="91599" bIns="45800"/>
          <a:lstStyle/>
          <a:p>
            <a:pPr>
              <a:lnSpc>
                <a:spcPct val="80000"/>
              </a:lnSpc>
            </a:pPr>
            <a:endParaRPr lang="ru-RU" altLang="ru-RU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73A476-113E-4416-A13C-C051664B3F52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64194" name="Rectangle 7"/>
          <p:cNvSpPr txBox="1">
            <a:spLocks noGrp="1" noChangeArrowheads="1"/>
          </p:cNvSpPr>
          <p:nvPr/>
        </p:nvSpPr>
        <p:spPr bwMode="auto">
          <a:xfrm>
            <a:off x="3828970" y="9444281"/>
            <a:ext cx="2930622" cy="49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9" tIns="45800" rIns="91599" bIns="45800" anchor="b"/>
          <a:lstStyle>
            <a:lvl1pPr algn="l" defTabSz="922338">
              <a:defRPr>
                <a:solidFill>
                  <a:schemeClr val="tx1"/>
                </a:solidFill>
                <a:latin typeface="Arial" charset="0"/>
              </a:defRPr>
            </a:lvl1pPr>
            <a:lvl2pPr marL="749300" indent="-288925" algn="l" defTabSz="922338">
              <a:defRPr>
                <a:solidFill>
                  <a:schemeClr val="tx1"/>
                </a:solidFill>
                <a:latin typeface="Arial" charset="0"/>
              </a:defRPr>
            </a:lvl2pPr>
            <a:lvl3pPr marL="1152525" indent="-230188" algn="l" defTabSz="922338">
              <a:defRPr>
                <a:solidFill>
                  <a:schemeClr val="tx1"/>
                </a:solidFill>
                <a:latin typeface="Arial" charset="0"/>
              </a:defRPr>
            </a:lvl3pPr>
            <a:lvl4pPr marL="1612900" indent="-230188" algn="l" defTabSz="922338">
              <a:defRPr>
                <a:solidFill>
                  <a:schemeClr val="tx1"/>
                </a:solidFill>
                <a:latin typeface="Arial" charset="0"/>
              </a:defRPr>
            </a:lvl4pPr>
            <a:lvl5pPr marL="2074863" indent="-230188" algn="l" defTabSz="922338">
              <a:defRPr>
                <a:solidFill>
                  <a:schemeClr val="tx1"/>
                </a:solidFill>
                <a:latin typeface="Arial" charset="0"/>
              </a:defRPr>
            </a:lvl5pPr>
            <a:lvl6pPr marL="25320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92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64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36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A2AD315A-8F9E-42D8-BDD2-23743276F65A}" type="slidenum">
              <a:rPr lang="ru-RU" altLang="ru-RU" sz="1200">
                <a:latin typeface="Times New Roman" pitchFamily="18" charset="0"/>
              </a:rPr>
              <a:pPr algn="r"/>
              <a:t>10</a:t>
            </a:fld>
            <a:endParaRPr lang="ru-RU" altLang="ru-RU" sz="1200">
              <a:latin typeface="Times New Roman" pitchFamily="18" charset="0"/>
            </a:endParaRPr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331" y="4722931"/>
            <a:ext cx="5410501" cy="4474606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9" tIns="45800" rIns="91599" bIns="45800"/>
          <a:lstStyle/>
          <a:p>
            <a:pPr>
              <a:lnSpc>
                <a:spcPct val="80000"/>
              </a:lnSpc>
            </a:pPr>
            <a:endParaRPr lang="ru-RU" altLang="ru-RU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0134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B9B57-2E44-4C51-90BE-7A789952C6C3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279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9555" name="Заметки 2"/>
          <p:cNvSpPr>
            <a:spLocks noGrp="1"/>
          </p:cNvSpPr>
          <p:nvPr>
            <p:ph type="body" idx="1"/>
          </p:nvPr>
        </p:nvSpPr>
        <p:spPr>
          <a:xfrm>
            <a:off x="675331" y="4722931"/>
            <a:ext cx="5410501" cy="4474606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9" tIns="45800" rIns="91599" bIns="45800"/>
          <a:lstStyle/>
          <a:p>
            <a:endParaRPr lang="ru-RU" altLang="ru-RU"/>
          </a:p>
        </p:txBody>
      </p:sp>
      <p:sp>
        <p:nvSpPr>
          <p:cNvPr id="279556" name="Номер слайда 3"/>
          <p:cNvSpPr txBox="1">
            <a:spLocks noGrp="1"/>
          </p:cNvSpPr>
          <p:nvPr/>
        </p:nvSpPr>
        <p:spPr bwMode="auto">
          <a:xfrm>
            <a:off x="3828970" y="9444281"/>
            <a:ext cx="2930622" cy="49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99" tIns="45800" rIns="91599" bIns="45800" anchor="b"/>
          <a:lstStyle>
            <a:lvl1pPr algn="l" defTabSz="922338">
              <a:defRPr>
                <a:solidFill>
                  <a:schemeClr val="tx1"/>
                </a:solidFill>
                <a:latin typeface="Arial" charset="0"/>
              </a:defRPr>
            </a:lvl1pPr>
            <a:lvl2pPr marL="749300" indent="-288925" algn="l" defTabSz="922338">
              <a:defRPr>
                <a:solidFill>
                  <a:schemeClr val="tx1"/>
                </a:solidFill>
                <a:latin typeface="Arial" charset="0"/>
              </a:defRPr>
            </a:lvl2pPr>
            <a:lvl3pPr marL="1152525" indent="-230188" algn="l" defTabSz="922338">
              <a:defRPr>
                <a:solidFill>
                  <a:schemeClr val="tx1"/>
                </a:solidFill>
                <a:latin typeface="Arial" charset="0"/>
              </a:defRPr>
            </a:lvl3pPr>
            <a:lvl4pPr marL="1612900" indent="-230188" algn="l" defTabSz="922338">
              <a:defRPr>
                <a:solidFill>
                  <a:schemeClr val="tx1"/>
                </a:solidFill>
                <a:latin typeface="Arial" charset="0"/>
              </a:defRPr>
            </a:lvl4pPr>
            <a:lvl5pPr marL="2074863" indent="-230188" algn="l" defTabSz="922338">
              <a:defRPr>
                <a:solidFill>
                  <a:schemeClr val="tx1"/>
                </a:solidFill>
                <a:latin typeface="Arial" charset="0"/>
              </a:defRPr>
            </a:lvl5pPr>
            <a:lvl6pPr marL="25320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92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64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3663" indent="-230188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BAFF861-679E-4EFD-847C-6D2BAA540089}" type="slidenum">
              <a:rPr lang="ru-RU" altLang="ru-RU" sz="1200">
                <a:latin typeface="Times New Roman" pitchFamily="18" charset="0"/>
              </a:rPr>
              <a:pPr algn="r"/>
              <a:t>24</a:t>
            </a:fld>
            <a:endParaRPr lang="ru-RU" altLang="ru-RU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2CAE8-A94B-44F6-AB6C-35864CEF66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494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F5F61-F259-460C-8811-9E029D02D4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672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A4249-3719-4B16-8AE9-4C5CE1A385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7083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6AEAC3-F4E4-45ED-8939-1C7B66BF21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3348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67B31A-2349-44AD-9814-52D6B2325B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328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8ACF1-CA63-4B65-8A81-0CA7E5EB1B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792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F8A6-63A3-40DB-90D4-E504D4659C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909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0606E-968B-4626-ADDB-612FDEFC7B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409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FB2A2-B061-4A10-9438-48838B6F8A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183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4206-51AA-4990-AE12-8893967B75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09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037CE-76E3-4E6B-B8E6-9779D26BD0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643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4B162-7F00-4685-87ED-A0680F7FC7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234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2DB35-06E4-40ED-AE3B-2B66183B8A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934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5EC37A4-0C51-4525-8CC8-F48D7B53C5F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5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9599-A0E3-405B-9090-2D52641CB97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r>
              <a:rPr lang="ru-RU" altLang="ru-RU" dirty="0">
                <a:latin typeface="Times New Roman" pitchFamily="18" charset="0"/>
              </a:rPr>
              <a:t>Отчет об исполнении бюджета Красновишерского муниципального района </a:t>
            </a:r>
            <a:br>
              <a:rPr lang="ru-RU" altLang="ru-RU" dirty="0">
                <a:latin typeface="Times New Roman" pitchFamily="18" charset="0"/>
              </a:rPr>
            </a:br>
            <a:r>
              <a:rPr lang="ru-RU" altLang="ru-RU" dirty="0">
                <a:latin typeface="Times New Roman" pitchFamily="18" charset="0"/>
              </a:rPr>
              <a:t>за </a:t>
            </a:r>
            <a:r>
              <a:rPr lang="ru-RU" altLang="ru-RU" dirty="0" smtClean="0">
                <a:latin typeface="Times New Roman" pitchFamily="18" charset="0"/>
              </a:rPr>
              <a:t>2014 </a:t>
            </a:r>
            <a:r>
              <a:rPr lang="ru-RU" altLang="ru-RU" dirty="0">
                <a:latin typeface="Times New Roman" pitchFamily="18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9D014-63EF-4E8C-8EB7-98A46F9386C2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6317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F0E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263171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0C3F7E57-A81A-4E0F-A9C0-3B5ABF790E75}" type="slidenum">
              <a:rPr lang="ru-RU" altLang="ru-RU" sz="1400">
                <a:latin typeface="Times New Roman" pitchFamily="18" charset="0"/>
              </a:rPr>
              <a:pPr algn="r"/>
              <a:t>10</a:t>
            </a:fld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2631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839200" cy="411162"/>
          </a:xfrm>
        </p:spPr>
        <p:txBody>
          <a:bodyPr/>
          <a:lstStyle/>
          <a:p>
            <a:r>
              <a:rPr lang="ru-RU" altLang="ru-RU" sz="2200" b="1" dirty="0">
                <a:solidFill>
                  <a:srgbClr val="993300"/>
                </a:solidFill>
              </a:rPr>
              <a:t>Динамика поступлений налоговых и неналоговых доходов в местные бюджеты </a:t>
            </a:r>
            <a:r>
              <a:rPr lang="ru-RU" altLang="ru-RU" sz="2200" b="1" dirty="0" smtClean="0">
                <a:solidFill>
                  <a:srgbClr val="993300"/>
                </a:solidFill>
              </a:rPr>
              <a:t>2014/2013 (в сопоставимых условиях), </a:t>
            </a:r>
            <a:r>
              <a:rPr lang="ru-RU" altLang="ru-RU" sz="2200" b="1" dirty="0">
                <a:solidFill>
                  <a:srgbClr val="993300"/>
                </a:solidFill>
              </a:rPr>
              <a:t>%</a:t>
            </a: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319562"/>
              </p:ext>
            </p:extLst>
          </p:nvPr>
        </p:nvGraphicFramePr>
        <p:xfrm>
          <a:off x="50800" y="965200"/>
          <a:ext cx="8610600" cy="5508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3174" name="Rectangle 6"/>
          <p:cNvSpPr>
            <a:spLocks noChangeArrowheads="1"/>
          </p:cNvSpPr>
          <p:nvPr/>
        </p:nvSpPr>
        <p:spPr bwMode="auto">
          <a:xfrm>
            <a:off x="2819400" y="3581400"/>
            <a:ext cx="144779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400" dirty="0" smtClean="0"/>
              <a:t>98,6 </a:t>
            </a:r>
            <a:r>
              <a:rPr lang="ru-RU" altLang="ru-RU" sz="2400" dirty="0"/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505C5-D03B-4862-A09A-EFCC705589F1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/>
          <a:p>
            <a:r>
              <a:rPr lang="ru-RU" altLang="ru-RU" sz="2400" b="1">
                <a:latin typeface="Times New Roman" pitchFamily="18" charset="0"/>
              </a:rPr>
              <a:t>Исполнение консолидированного бюджета района по расходам</a:t>
            </a:r>
          </a:p>
        </p:txBody>
      </p:sp>
      <p:graphicFrame>
        <p:nvGraphicFramePr>
          <p:cNvPr id="268379" name="Group 9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643030"/>
              </p:ext>
            </p:extLst>
          </p:nvPr>
        </p:nvGraphicFramePr>
        <p:xfrm>
          <a:off x="152400" y="609600"/>
          <a:ext cx="8812213" cy="5543171"/>
        </p:xfrm>
        <a:graphic>
          <a:graphicData uri="http://schemas.openxmlformats.org/drawingml/2006/table">
            <a:tbl>
              <a:tblPr/>
              <a:tblGrid>
                <a:gridCol w="3806825"/>
                <a:gridCol w="1268413"/>
                <a:gridCol w="1268412"/>
                <a:gridCol w="1184275"/>
                <a:gridCol w="1284288"/>
              </a:tblGrid>
              <a:tr h="6096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Испол-нение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Отклоне-ние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18000" marR="18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63 612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59 164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- 4 448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Национальная оборона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Национальная безопасность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2 174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400 616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314 956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- 85 660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Жилищно-коммунальное х-во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113 258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99 175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- 14 083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Образование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451 364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375 012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- 76 352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Культура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34 804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34 397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98,8%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33 750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31 890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- 1 860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10 427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10 116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- 311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1 111 094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927 835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- 183 259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3A0E-FB31-44FD-9285-3C609D11D60C}" type="slidenum">
              <a:rPr lang="ru-RU" altLang="ru-RU"/>
              <a:pPr/>
              <a:t>12</a:t>
            </a:fld>
            <a:endParaRPr lang="ru-RU" altLang="ru-RU"/>
          </a:p>
        </p:txBody>
      </p:sp>
      <p:graphicFrame>
        <p:nvGraphicFramePr>
          <p:cNvPr id="2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496450690"/>
              </p:ext>
            </p:extLst>
          </p:nvPr>
        </p:nvGraphicFramePr>
        <p:xfrm>
          <a:off x="0" y="9906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1187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ru-RU" altLang="ru-RU" sz="2000" b="1" dirty="0">
                <a:latin typeface="Times New Roman" pitchFamily="18" charset="0"/>
              </a:rPr>
              <a:t>Динамика изменения текущих расходов и бюджета развития консолидированного бюджета Красновишерского муниципального района</a:t>
            </a:r>
          </a:p>
        </p:txBody>
      </p:sp>
      <p:sp>
        <p:nvSpPr>
          <p:cNvPr id="221188" name="Line 4"/>
          <p:cNvSpPr>
            <a:spLocks noChangeShapeType="1"/>
          </p:cNvSpPr>
          <p:nvPr/>
        </p:nvSpPr>
        <p:spPr bwMode="auto">
          <a:xfrm>
            <a:off x="3276600" y="1371600"/>
            <a:ext cx="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1190" name="Line 6"/>
          <p:cNvSpPr>
            <a:spLocks noChangeShapeType="1"/>
          </p:cNvSpPr>
          <p:nvPr/>
        </p:nvSpPr>
        <p:spPr bwMode="auto">
          <a:xfrm>
            <a:off x="3276600" y="1219200"/>
            <a:ext cx="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1191" name="Line 7"/>
          <p:cNvSpPr>
            <a:spLocks noChangeShapeType="1"/>
          </p:cNvSpPr>
          <p:nvPr/>
        </p:nvSpPr>
        <p:spPr bwMode="auto">
          <a:xfrm flipV="1">
            <a:off x="3429000" y="1320265"/>
            <a:ext cx="609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1193" name="Line 9"/>
          <p:cNvSpPr>
            <a:spLocks noChangeShapeType="1"/>
          </p:cNvSpPr>
          <p:nvPr/>
        </p:nvSpPr>
        <p:spPr bwMode="auto">
          <a:xfrm>
            <a:off x="6096000" y="3048000"/>
            <a:ext cx="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1194" name="Line 10"/>
          <p:cNvSpPr>
            <a:spLocks noChangeShapeType="1"/>
          </p:cNvSpPr>
          <p:nvPr/>
        </p:nvSpPr>
        <p:spPr bwMode="auto">
          <a:xfrm flipV="1">
            <a:off x="5997633" y="2466875"/>
            <a:ext cx="457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21195" name="Rectangle 11"/>
          <p:cNvSpPr>
            <a:spLocks noChangeArrowheads="1"/>
          </p:cNvSpPr>
          <p:nvPr/>
        </p:nvSpPr>
        <p:spPr bwMode="auto">
          <a:xfrm rot="19886224">
            <a:off x="3144382" y="1051319"/>
            <a:ext cx="954143" cy="45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dirty="0" smtClean="0"/>
              <a:t>100,8%</a:t>
            </a:r>
            <a:endParaRPr lang="ru-RU" altLang="ru-RU" dirty="0"/>
          </a:p>
        </p:txBody>
      </p:sp>
      <p:sp>
        <p:nvSpPr>
          <p:cNvPr id="221196" name="Rectangle 12"/>
          <p:cNvSpPr>
            <a:spLocks noChangeArrowheads="1"/>
          </p:cNvSpPr>
          <p:nvPr/>
        </p:nvSpPr>
        <p:spPr bwMode="auto">
          <a:xfrm rot="19703896">
            <a:off x="5856508" y="2004424"/>
            <a:ext cx="714773" cy="687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dirty="0" smtClean="0"/>
              <a:t>115,1%</a:t>
            </a:r>
            <a:endParaRPr lang="ru-RU" alt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66722-B116-478D-9DBA-90BB8C285D05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381000"/>
          </a:xfrm>
        </p:spPr>
        <p:txBody>
          <a:bodyPr/>
          <a:lstStyle/>
          <a:p>
            <a:r>
              <a:rPr lang="ru-RU" altLang="ru-RU" sz="2800" b="1" dirty="0">
                <a:latin typeface="Times New Roman" pitchFamily="18" charset="0"/>
              </a:rPr>
              <a:t>Исполнение бюджета </a:t>
            </a:r>
            <a:r>
              <a:rPr lang="ru-RU" altLang="ru-RU" sz="2800" b="1" dirty="0" smtClean="0">
                <a:latin typeface="Times New Roman" pitchFamily="18" charset="0"/>
              </a:rPr>
              <a:t>Красновишерского района </a:t>
            </a:r>
            <a:r>
              <a:rPr lang="ru-RU" altLang="ru-RU" sz="2800" b="1" dirty="0">
                <a:latin typeface="Times New Roman" pitchFamily="18" charset="0"/>
              </a:rPr>
              <a:t>по расходам</a:t>
            </a:r>
          </a:p>
        </p:txBody>
      </p:sp>
      <p:graphicFrame>
        <p:nvGraphicFramePr>
          <p:cNvPr id="269410" name="Group 9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553597"/>
              </p:ext>
            </p:extLst>
          </p:nvPr>
        </p:nvGraphicFramePr>
        <p:xfrm>
          <a:off x="152400" y="914400"/>
          <a:ext cx="8667750" cy="5603430"/>
        </p:xfrm>
        <a:graphic>
          <a:graphicData uri="http://schemas.openxmlformats.org/drawingml/2006/table">
            <a:tbl>
              <a:tblPr/>
              <a:tblGrid>
                <a:gridCol w="3743325"/>
                <a:gridCol w="1247775"/>
                <a:gridCol w="1247775"/>
                <a:gridCol w="1165225"/>
                <a:gridCol w="1263650"/>
              </a:tblGrid>
              <a:tr h="89486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Факт 2014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Испол-нение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Отклоне-ние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27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18000" marR="18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39 550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38 629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97,7%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- 921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</a:tr>
              <a:tr h="4308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Национальная безопасность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</a:tr>
              <a:tr h="4308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380 985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294 064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- 86 921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</a:tr>
              <a:tr h="4308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Жилищно-коммунальное хоз-во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23 216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19 740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- 3 476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</a:tr>
              <a:tr h="4308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- 101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</a:tr>
              <a:tr h="4308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Образование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451 364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375 012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- 76 352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</a:tr>
              <a:tr h="32756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Культура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29 330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29 073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</a:tr>
              <a:tr h="43010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33 288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31 689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- 1 599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</a:tr>
              <a:tr h="40738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Физкультура и спорт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4 898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4 587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93,7%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311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DD"/>
                    </a:solidFill>
                  </a:tcPr>
                </a:tc>
              </a:tr>
              <a:tr h="4142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Межбюджетные трансферты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65 468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65 468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1E3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DD"/>
                    </a:solidFill>
                  </a:tcPr>
                </a:tc>
              </a:tr>
              <a:tr h="47297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1 029 121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859 183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83,5 %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- 169 938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7CA6-C01C-4B98-AC8B-89751719C025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381000"/>
          </a:xfrm>
        </p:spPr>
        <p:txBody>
          <a:bodyPr/>
          <a:lstStyle/>
          <a:p>
            <a:r>
              <a:rPr lang="ru-RU" altLang="ru-RU" sz="2600" b="1">
                <a:latin typeface="Times New Roman" pitchFamily="18" charset="0"/>
              </a:rPr>
              <a:t>Анализ расходов бюджета района, тыс. руб.</a:t>
            </a:r>
          </a:p>
        </p:txBody>
      </p:sp>
      <p:graphicFrame>
        <p:nvGraphicFramePr>
          <p:cNvPr id="187503" name="Group 1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644393"/>
              </p:ext>
            </p:extLst>
          </p:nvPr>
        </p:nvGraphicFramePr>
        <p:xfrm>
          <a:off x="152400" y="838200"/>
          <a:ext cx="8763000" cy="5969520"/>
        </p:xfrm>
        <a:graphic>
          <a:graphicData uri="http://schemas.openxmlformats.org/drawingml/2006/table">
            <a:tbl>
              <a:tblPr/>
              <a:tblGrid>
                <a:gridCol w="4267200"/>
                <a:gridCol w="1447800"/>
                <a:gridCol w="1447800"/>
                <a:gridCol w="1600200"/>
              </a:tblGrid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Отклонение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ВСЕГО:</a:t>
                      </a:r>
                    </a:p>
                  </a:txBody>
                  <a:tcPr marL="18000" marR="18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829 783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859 183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+ 29 400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18000" marR="18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35 574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38 629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+ 3 055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Национальная безопасность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- 336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147 828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294 064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+ 146 236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Жилищно-коммунальное х-во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13 233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19 740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+ 6 507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+ 462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Образование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379 432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375 012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- 4 420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Культура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26 493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29 073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+ 2 580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Здравоохранение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56 394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- 56 394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76 576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31 689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- 44 887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2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Физкультура и спорт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18 953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4 587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- 14 366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Межбюджетные трансферты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74 505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65 468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- 9 037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E7F8-195B-40FB-9596-96E7A56B934F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altLang="ru-RU" sz="2800" b="1"/>
              <a:t>Структура расходов бюджета района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142632"/>
              </p:ext>
            </p:extLst>
          </p:nvPr>
        </p:nvGraphicFramePr>
        <p:xfrm>
          <a:off x="152400" y="844550"/>
          <a:ext cx="8685213" cy="570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6084888" y="5562600"/>
            <a:ext cx="26638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altLang="ru-RU" sz="1800" b="1" dirty="0"/>
              <a:t>Расходы социальной направленности – </a:t>
            </a:r>
            <a:r>
              <a:rPr lang="ru-RU" altLang="ru-RU" sz="1800" b="1" dirty="0" smtClean="0"/>
              <a:t>51,2%</a:t>
            </a:r>
            <a:endParaRPr lang="ru-RU" altLang="ru-RU" sz="1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48BF-82C6-4625-A868-6D0D9407C7E3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ru-RU" altLang="ru-RU" sz="2800" b="1"/>
              <a:t>Структура расходов поселений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599543"/>
              </p:ext>
            </p:extLst>
          </p:nvPr>
        </p:nvGraphicFramePr>
        <p:xfrm>
          <a:off x="50800" y="889000"/>
          <a:ext cx="8686800" cy="5497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1364" name="Rectangle 4"/>
          <p:cNvSpPr>
            <a:spLocks noChangeArrowheads="1"/>
          </p:cNvSpPr>
          <p:nvPr/>
        </p:nvSpPr>
        <p:spPr bwMode="auto">
          <a:xfrm>
            <a:off x="395288" y="981075"/>
            <a:ext cx="2808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altLang="ru-RU" sz="1800" b="1" dirty="0"/>
              <a:t>Расходы на ЖКХ и экономику - </a:t>
            </a:r>
            <a:r>
              <a:rPr lang="ru-RU" altLang="ru-RU" sz="1800" b="1" dirty="0" smtClean="0"/>
              <a:t>75%</a:t>
            </a:r>
            <a:endParaRPr lang="ru-RU" altLang="ru-RU" sz="1800" b="1" dirty="0"/>
          </a:p>
          <a:p>
            <a:endParaRPr lang="ru-RU" altLang="ru-RU" sz="18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F8FB-A397-4EF1-BF00-62B4B3FC1ADA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563562"/>
          </a:xfrm>
        </p:spPr>
        <p:txBody>
          <a:bodyPr/>
          <a:lstStyle/>
          <a:p>
            <a:r>
              <a:rPr lang="ru-RU" altLang="ru-RU" sz="2400" b="1" dirty="0"/>
              <a:t>Исполнение плана по расходам в разрезе МО, %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506093"/>
              </p:ext>
            </p:extLst>
          </p:nvPr>
        </p:nvGraphicFramePr>
        <p:xfrm>
          <a:off x="584200" y="1066800"/>
          <a:ext cx="8128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F8FB-A397-4EF1-BF00-62B4B3FC1ADA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altLang="ru-RU" sz="2400"/>
              <a:t>Доля расходов на содержание ОМСУ в общем объеме расходов бюджетов поселений, %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555021"/>
              </p:ext>
            </p:extLst>
          </p:nvPr>
        </p:nvGraphicFramePr>
        <p:xfrm>
          <a:off x="584200" y="1346200"/>
          <a:ext cx="8128000" cy="499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0883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1358A-DB03-44EC-A802-331052659387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0003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792162"/>
          </a:xfrm>
        </p:spPr>
        <p:txBody>
          <a:bodyPr/>
          <a:lstStyle/>
          <a:p>
            <a:r>
              <a:rPr lang="ru-RU" altLang="ru-RU" sz="3200" b="1"/>
              <a:t>Расходы на содержание ОМСУ, тыс. руб.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662769"/>
              </p:ext>
            </p:extLst>
          </p:nvPr>
        </p:nvGraphicFramePr>
        <p:xfrm>
          <a:off x="520700" y="1655763"/>
          <a:ext cx="8113713" cy="477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0038" name="Rectangle 6"/>
          <p:cNvSpPr>
            <a:spLocks noChangeArrowheads="1"/>
          </p:cNvSpPr>
          <p:nvPr/>
        </p:nvSpPr>
        <p:spPr bwMode="auto">
          <a:xfrm>
            <a:off x="7467600" y="1600200"/>
            <a:ext cx="121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400" b="1" dirty="0" smtClean="0"/>
              <a:t>97,3</a:t>
            </a:r>
            <a:r>
              <a:rPr lang="ru-RU" altLang="ru-RU" b="1" dirty="0" smtClean="0"/>
              <a:t>%</a:t>
            </a:r>
            <a:endParaRPr lang="ru-RU" alt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095C-0328-4E7B-85E2-C3275E9A3872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ru-RU" altLang="ru-RU" sz="2000" b="1" dirty="0">
                <a:solidFill>
                  <a:srgbClr val="993300"/>
                </a:solidFill>
              </a:rPr>
              <a:t>Структура основных видов доходов бюджета Красновишерского муниципального района в </a:t>
            </a:r>
            <a:r>
              <a:rPr lang="ru-RU" altLang="ru-RU" sz="2000" b="1" dirty="0" smtClean="0">
                <a:solidFill>
                  <a:srgbClr val="993300"/>
                </a:solidFill>
              </a:rPr>
              <a:t>2013-2014 </a:t>
            </a:r>
            <a:r>
              <a:rPr lang="ru-RU" altLang="ru-RU" sz="2000" b="1" dirty="0">
                <a:solidFill>
                  <a:srgbClr val="993300"/>
                </a:solidFill>
              </a:rPr>
              <a:t>г., %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0112945"/>
              </p:ext>
            </p:extLst>
          </p:nvPr>
        </p:nvGraphicFramePr>
        <p:xfrm>
          <a:off x="4706938" y="1020763"/>
          <a:ext cx="4103687" cy="5253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89806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914400"/>
            <a:ext cx="4191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FA1C-FA96-4C91-9790-4F53FC78715F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610600" cy="715962"/>
          </a:xfrm>
        </p:spPr>
        <p:txBody>
          <a:bodyPr/>
          <a:lstStyle/>
          <a:p>
            <a:r>
              <a:rPr lang="ru-RU" altLang="ru-RU" sz="3200"/>
              <a:t>Динамика роста (снижения) детей, посещающих образовательные учреждения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69250255"/>
              </p:ext>
            </p:extLst>
          </p:nvPr>
        </p:nvGraphicFramePr>
        <p:xfrm>
          <a:off x="508000" y="1455738"/>
          <a:ext cx="8140700" cy="473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6854" name="Rectangle 6"/>
          <p:cNvSpPr>
            <a:spLocks noChangeArrowheads="1"/>
          </p:cNvSpPr>
          <p:nvPr/>
        </p:nvSpPr>
        <p:spPr bwMode="auto">
          <a:xfrm>
            <a:off x="7697788" y="4191000"/>
            <a:ext cx="7635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CC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800" dirty="0" smtClean="0">
                <a:solidFill>
                  <a:srgbClr val="0066FF"/>
                </a:solidFill>
              </a:rPr>
              <a:t>+44</a:t>
            </a:r>
            <a:endParaRPr lang="ru-RU" altLang="ru-RU" sz="2800" dirty="0">
              <a:solidFill>
                <a:srgbClr val="0066FF"/>
              </a:solidFill>
            </a:endParaRPr>
          </a:p>
        </p:txBody>
      </p:sp>
      <p:sp>
        <p:nvSpPr>
          <p:cNvPr id="206855" name="Rectangle 7"/>
          <p:cNvSpPr>
            <a:spLocks noChangeArrowheads="1"/>
          </p:cNvSpPr>
          <p:nvPr/>
        </p:nvSpPr>
        <p:spPr bwMode="auto">
          <a:xfrm>
            <a:off x="7543800" y="12192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CC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sz="2800" dirty="0"/>
              <a:t>- </a:t>
            </a:r>
            <a:r>
              <a:rPr lang="ru-RU" altLang="ru-RU" sz="2800" dirty="0" smtClean="0"/>
              <a:t>65</a:t>
            </a:r>
            <a:endParaRPr lang="ru-RU" altLang="ru-R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C2EF2-87BA-4543-9B74-B110821EEC02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CC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3200"/>
              <a:t>Динамика роста заработной платы, руб.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57135314"/>
              </p:ext>
            </p:extLst>
          </p:nvPr>
        </p:nvGraphicFramePr>
        <p:xfrm>
          <a:off x="50800" y="965200"/>
          <a:ext cx="8804275" cy="553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0164" name="Line 4"/>
          <p:cNvSpPr>
            <a:spLocks noChangeShapeType="1"/>
          </p:cNvSpPr>
          <p:nvPr/>
        </p:nvSpPr>
        <p:spPr bwMode="auto">
          <a:xfrm flipV="1">
            <a:off x="3200400" y="1066800"/>
            <a:ext cx="6858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220165" name="Line 5"/>
          <p:cNvSpPr>
            <a:spLocks noChangeShapeType="1"/>
          </p:cNvSpPr>
          <p:nvPr/>
        </p:nvSpPr>
        <p:spPr bwMode="auto">
          <a:xfrm>
            <a:off x="7086600" y="2209800"/>
            <a:ext cx="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220166" name="Line 6"/>
          <p:cNvSpPr>
            <a:spLocks noChangeShapeType="1"/>
          </p:cNvSpPr>
          <p:nvPr/>
        </p:nvSpPr>
        <p:spPr bwMode="auto">
          <a:xfrm flipV="1">
            <a:off x="6705600" y="2057400"/>
            <a:ext cx="9906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  <p:sp>
        <p:nvSpPr>
          <p:cNvPr id="220167" name="Rectangle 7"/>
          <p:cNvSpPr>
            <a:spLocks noChangeArrowheads="1"/>
          </p:cNvSpPr>
          <p:nvPr/>
        </p:nvSpPr>
        <p:spPr bwMode="auto">
          <a:xfrm rot="-1647198">
            <a:off x="2713038" y="914400"/>
            <a:ext cx="120491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dirty="0" smtClean="0"/>
              <a:t>110,8%</a:t>
            </a:r>
            <a:endParaRPr lang="ru-RU" altLang="ru-RU" dirty="0"/>
          </a:p>
        </p:txBody>
      </p:sp>
      <p:sp>
        <p:nvSpPr>
          <p:cNvPr id="220168" name="Rectangle 8"/>
          <p:cNvSpPr>
            <a:spLocks noChangeArrowheads="1"/>
          </p:cNvSpPr>
          <p:nvPr/>
        </p:nvSpPr>
        <p:spPr bwMode="auto">
          <a:xfrm rot="-1780859">
            <a:off x="6461125" y="1914525"/>
            <a:ext cx="12192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dirty="0" smtClean="0"/>
              <a:t>112,4%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DC37-B44D-4701-9D3D-98EA7B39223A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4916"/>
            <a:ext cx="8229600" cy="8431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CC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z="3200" dirty="0"/>
              <a:t>Уровень заработной платы отдельных категорий работников, руб.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375027501"/>
              </p:ext>
            </p:extLst>
          </p:nvPr>
        </p:nvGraphicFramePr>
        <p:xfrm>
          <a:off x="-381000" y="914400"/>
          <a:ext cx="9415463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4917" name="Line 5"/>
          <p:cNvSpPr>
            <a:spLocks noChangeShapeType="1"/>
          </p:cNvSpPr>
          <p:nvPr/>
        </p:nvSpPr>
        <p:spPr bwMode="auto">
          <a:xfrm>
            <a:off x="7086600" y="2209800"/>
            <a:ext cx="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A305-D8BC-4174-89A9-E4C75054DA12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685800"/>
          </a:xfrm>
        </p:spPr>
        <p:txBody>
          <a:bodyPr/>
          <a:lstStyle/>
          <a:p>
            <a:r>
              <a:rPr lang="ru-RU" altLang="ru-RU" sz="3200"/>
              <a:t>Сведения об остатках бюджетных средств на едином счете бюджета района, тыс. руб.</a:t>
            </a:r>
          </a:p>
        </p:txBody>
      </p:sp>
      <p:graphicFrame>
        <p:nvGraphicFramePr>
          <p:cNvPr id="202794" name="Group 4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97407905"/>
              </p:ext>
            </p:extLst>
          </p:nvPr>
        </p:nvGraphicFramePr>
        <p:xfrm>
          <a:off x="381000" y="1371600"/>
          <a:ext cx="8458200" cy="4571999"/>
        </p:xfrm>
        <a:graphic>
          <a:graphicData uri="http://schemas.openxmlformats.org/drawingml/2006/table">
            <a:tbl>
              <a:tblPr/>
              <a:tblGrid>
                <a:gridCol w="6553200"/>
                <a:gridCol w="1905000"/>
              </a:tblGrid>
              <a:tr h="142885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Остаток средств бюджета по состоянию на 01.01.2015 г.                     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82 048,5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53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alt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том числе: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26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целевые средства бюджетов поселений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16 097,9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390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 районного бюджета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65 950,6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48DF3-F500-4B14-9F29-7D69B10AC233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278530" name="Rectangle 19"/>
          <p:cNvSpPr>
            <a:spLocks noChangeArrowheads="1"/>
          </p:cNvSpPr>
          <p:nvPr/>
        </p:nvSpPr>
        <p:spPr bwMode="auto">
          <a:xfrm>
            <a:off x="0" y="0"/>
            <a:ext cx="9372600" cy="6858000"/>
          </a:xfrm>
          <a:prstGeom prst="rect">
            <a:avLst/>
          </a:prstGeom>
          <a:gradFill rotWithShape="1">
            <a:gsLst>
              <a:gs pos="0">
                <a:srgbClr val="FFF0E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278531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1E5458DB-13A2-4C62-945E-33409F5FC41B}" type="slidenum">
              <a:rPr lang="ru-RU" altLang="ru-RU" sz="1400">
                <a:latin typeface="Times New Roman" pitchFamily="18" charset="0"/>
              </a:rPr>
              <a:pPr algn="r"/>
              <a:t>24</a:t>
            </a:fld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610600" cy="1143000"/>
          </a:xfrm>
        </p:spPr>
        <p:txBody>
          <a:bodyPr/>
          <a:lstStyle/>
          <a:p>
            <a:r>
              <a:rPr lang="ru-RU" altLang="ru-RU" sz="3200"/>
              <a:t>Уровень дотационности бюджетов в разрезе МО</a:t>
            </a:r>
          </a:p>
        </p:txBody>
      </p:sp>
      <p:graphicFrame>
        <p:nvGraphicFramePr>
          <p:cNvPr id="278533" name="Object 5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28600" y="1298575"/>
          <a:ext cx="8901113" cy="511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22" name="Диаграмма" r:id="rId4" imgW="8648574" imgH="5105468" progId="MSGraph.Chart.8">
                  <p:embed followColorScheme="full"/>
                </p:oleObj>
              </mc:Choice>
              <mc:Fallback>
                <p:oleObj name="Диаграмма" r:id="rId4" imgW="8648574" imgH="5105468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98575"/>
                        <a:ext cx="8901113" cy="5114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4359-6BFD-4D71-ACB5-117CBC0F88F8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304800"/>
          </a:xfrm>
        </p:spPr>
        <p:txBody>
          <a:bodyPr/>
          <a:lstStyle/>
          <a:p>
            <a:r>
              <a:rPr lang="ru-RU" altLang="ru-RU" sz="2800"/>
              <a:t>Исполнение муниципальных программ </a:t>
            </a:r>
            <a:endParaRPr lang="ru-RU" altLang="ru-RU" sz="3200"/>
          </a:p>
        </p:txBody>
      </p:sp>
      <p:graphicFrame>
        <p:nvGraphicFramePr>
          <p:cNvPr id="219263" name="Group 12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92599850"/>
              </p:ext>
            </p:extLst>
          </p:nvPr>
        </p:nvGraphicFramePr>
        <p:xfrm>
          <a:off x="228600" y="609600"/>
          <a:ext cx="8686800" cy="6109436"/>
        </p:xfrm>
        <a:graphic>
          <a:graphicData uri="http://schemas.openxmlformats.org/drawingml/2006/table">
            <a:tbl>
              <a:tblPr/>
              <a:tblGrid>
                <a:gridCol w="4344988"/>
                <a:gridCol w="1446212"/>
                <a:gridCol w="1447800"/>
                <a:gridCol w="1447800"/>
              </a:tblGrid>
              <a:tr h="4413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план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факт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Исполн.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>
                        <a:alpha val="50000"/>
                      </a:srgbClr>
                    </a:solidFill>
                  </a:tcPr>
                </a:tc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«Молодежь Вишеры»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1 307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1 307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«Развитие ФиС»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2 999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2 849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95 %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«Профилактика правонарушений»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182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182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«Повышение безопасности дорожного движения»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Программа развития АПК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1 150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1 150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Программа развития предпринимательства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966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521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53,9 %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«Развитие туризма»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322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322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«Одаренные дети»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354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354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Переселение семей с детьми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3 000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3 000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Итого, тыс. руб.</a:t>
                      </a:r>
                    </a:p>
                  </a:txBody>
                  <a:tcPr marL="90000" marR="9000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10 390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9 795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94,3 %</a:t>
                      </a:r>
                    </a:p>
                  </a:txBody>
                  <a:tcPr marL="90000" marR="9000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B6B5-C5E2-43E0-87C8-60B6C4F70BF8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/>
          <a:lstStyle/>
          <a:p>
            <a:r>
              <a:rPr lang="ru-RU" altLang="ru-RU"/>
              <a:t>Утвердить:</a:t>
            </a:r>
          </a:p>
        </p:txBody>
      </p:sp>
      <p:graphicFrame>
        <p:nvGraphicFramePr>
          <p:cNvPr id="282647" name="Group 2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58355688"/>
              </p:ext>
            </p:extLst>
          </p:nvPr>
        </p:nvGraphicFramePr>
        <p:xfrm>
          <a:off x="457200" y="1143000"/>
          <a:ext cx="8229600" cy="4419601"/>
        </p:xfrm>
        <a:graphic>
          <a:graphicData uri="http://schemas.openxmlformats.org/drawingml/2006/table">
            <a:tbl>
              <a:tblPr/>
              <a:tblGrid>
                <a:gridCol w="5638800"/>
                <a:gridCol w="2590800"/>
              </a:tblGrid>
              <a:tr h="1104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608 147,1 </a:t>
                      </a:r>
                      <a:r>
                        <a:rPr kumimoji="0" lang="ru-RU" alt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т.р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859 183,4 </a:t>
                      </a:r>
                      <a:r>
                        <a:rPr kumimoji="0" lang="ru-RU" alt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т.р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ДЕФИЦИТ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251 036,3 </a:t>
                      </a:r>
                      <a:r>
                        <a:rPr kumimoji="0" lang="ru-RU" alt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т.р</a:t>
                      </a: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4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МУНИЦИПАЛЬНЫЙ ДОЛГ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800" dirty="0" smtClean="0"/>
              <a:t>Динамика поступления налоговых и неналоговых доходов,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6483135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3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88802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ru-RU" sz="2800" dirty="0" smtClean="0"/>
              <a:t>Динамика поступления налоговых доходов,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720420976"/>
              </p:ext>
            </p:extLst>
          </p:nvPr>
        </p:nvGraphicFramePr>
        <p:xfrm>
          <a:off x="-304800" y="685800"/>
          <a:ext cx="9829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4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8132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ru-RU" sz="2800" dirty="0" smtClean="0"/>
              <a:t>Динамика поступления НДФЛ,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15467289"/>
              </p:ext>
            </p:extLst>
          </p:nvPr>
        </p:nvGraphicFramePr>
        <p:xfrm>
          <a:off x="-304800" y="685800"/>
          <a:ext cx="9829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5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9067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E6893-6CFF-4D92-B4AE-C7B900AE5BAC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altLang="ru-RU" sz="3000"/>
              <a:t>Сравнительный анализ структуры налоговых и неналоговых доходов бюджета</a:t>
            </a:r>
          </a:p>
        </p:txBody>
      </p:sp>
      <p:graphicFrame>
        <p:nvGraphicFramePr>
          <p:cNvPr id="290819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72579420"/>
              </p:ext>
            </p:extLst>
          </p:nvPr>
        </p:nvGraphicFramePr>
        <p:xfrm>
          <a:off x="457200" y="1462088"/>
          <a:ext cx="3733800" cy="481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32" name="Диаграмма" r:id="rId3" imgW="4276667" imgH="4838598" progId="MSGraph.Chart.8">
                  <p:embed followColorScheme="full"/>
                </p:oleObj>
              </mc:Choice>
              <mc:Fallback>
                <p:oleObj name="Диаграмма" r:id="rId3" imgW="4276667" imgH="4838598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62088"/>
                        <a:ext cx="3733800" cy="481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49193338"/>
              </p:ext>
            </p:extLst>
          </p:nvPr>
        </p:nvGraphicFramePr>
        <p:xfrm>
          <a:off x="4800600" y="1574800"/>
          <a:ext cx="3911600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ru-RU" sz="2800" dirty="0" smtClean="0"/>
              <a:t>Исполнение плана по основным источникам налоговых и неналоговых поступлений доходов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591130903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7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Прямоугольник 1"/>
          <p:cNvSpPr/>
          <p:nvPr/>
        </p:nvSpPr>
        <p:spPr bwMode="auto">
          <a:xfrm>
            <a:off x="1143000" y="914400"/>
            <a:ext cx="121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107 %</a:t>
            </a:r>
          </a:p>
        </p:txBody>
      </p:sp>
    </p:spTree>
    <p:extLst>
      <p:ext uri="{BB962C8B-B14F-4D97-AF65-F5344CB8AC3E}">
        <p14:creationId xmlns:p14="http://schemas.microsoft.com/office/powerpoint/2010/main" val="477466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sz="3200" dirty="0" smtClean="0"/>
              <a:t>Структура доходов поселений, %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097798233"/>
              </p:ext>
            </p:extLst>
          </p:nvPr>
        </p:nvGraphicFramePr>
        <p:xfrm>
          <a:off x="0" y="838200"/>
          <a:ext cx="9067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B31A-2349-44AD-9814-52D6B2325B5A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067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9A51-D4BA-43D7-AEB9-9F350A1F4A59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61122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F0E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800">
              <a:latin typeface="Times New Roman" pitchFamily="18" charset="0"/>
            </a:endParaRPr>
          </a:p>
        </p:txBody>
      </p:sp>
      <p:sp>
        <p:nvSpPr>
          <p:cNvPr id="261123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C2FFC9D2-EF15-446E-A128-7EC5747A9436}" type="slidenum">
              <a:rPr lang="ru-RU" altLang="ru-RU" sz="1400">
                <a:latin typeface="Times New Roman" pitchFamily="18" charset="0"/>
              </a:rPr>
              <a:pPr algn="r"/>
              <a:t>9</a:t>
            </a:fld>
            <a:endParaRPr lang="ru-RU" altLang="ru-RU" sz="1400">
              <a:latin typeface="Times New Roman" pitchFamily="18" charset="0"/>
            </a:endParaRPr>
          </a:p>
        </p:txBody>
      </p:sp>
      <p:sp>
        <p:nvSpPr>
          <p:cNvPr id="2611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411162"/>
          </a:xfrm>
        </p:spPr>
        <p:txBody>
          <a:bodyPr/>
          <a:lstStyle/>
          <a:p>
            <a:r>
              <a:rPr lang="ru-RU" altLang="ru-RU" sz="2200" b="1" dirty="0">
                <a:solidFill>
                  <a:srgbClr val="993300"/>
                </a:solidFill>
              </a:rPr>
              <a:t>Сравнение исполнения плана по налоговым и неналоговым доходам в разрезе МО за </a:t>
            </a:r>
            <a:r>
              <a:rPr lang="ru-RU" altLang="ru-RU" sz="2200" b="1" dirty="0" smtClean="0">
                <a:solidFill>
                  <a:srgbClr val="993300"/>
                </a:solidFill>
              </a:rPr>
              <a:t>2014 </a:t>
            </a:r>
            <a:r>
              <a:rPr lang="ru-RU" altLang="ru-RU" sz="2200" b="1" dirty="0">
                <a:solidFill>
                  <a:srgbClr val="993300"/>
                </a:solidFill>
              </a:rPr>
              <a:t>год, %</a:t>
            </a:r>
          </a:p>
        </p:txBody>
      </p:sp>
      <p:graphicFrame>
        <p:nvGraphicFramePr>
          <p:cNvPr id="261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477566"/>
              </p:ext>
            </p:extLst>
          </p:nvPr>
        </p:nvGraphicFramePr>
        <p:xfrm>
          <a:off x="0" y="1009650"/>
          <a:ext cx="87122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219" name="Диаграмма" r:id="rId4" imgW="8715392" imgH="5486332" progId="MSGraph.Chart.8">
                  <p:embed followColorScheme="full"/>
                </p:oleObj>
              </mc:Choice>
              <mc:Fallback>
                <p:oleObj name="Диаграмма" r:id="rId4" imgW="8715392" imgH="5486332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09650"/>
                        <a:ext cx="8712200" cy="547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1126" name="Rectangle 6"/>
          <p:cNvSpPr>
            <a:spLocks noChangeArrowheads="1"/>
          </p:cNvSpPr>
          <p:nvPr/>
        </p:nvSpPr>
        <p:spPr bwMode="auto">
          <a:xfrm>
            <a:off x="5292725" y="2565400"/>
            <a:ext cx="1150938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altLang="ru-RU" b="1" dirty="0" smtClean="0"/>
              <a:t>107,5%</a:t>
            </a:r>
            <a:endParaRPr lang="ru-RU" alt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Designs\Сакура.pot</Template>
  <TotalTime>35455</TotalTime>
  <Words>976</Words>
  <Application>Microsoft Office PowerPoint</Application>
  <PresentationFormat>Экран (4:3)</PresentationFormat>
  <Paragraphs>423</Paragraphs>
  <Slides>26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Оформление по умолчанию</vt:lpstr>
      <vt:lpstr>Диаграмма</vt:lpstr>
      <vt:lpstr>Отчет об исполнении бюджета Красновишерского муниципального района  за 2014 год</vt:lpstr>
      <vt:lpstr>Структура основных видов доходов бюджета Красновишерского муниципального района в 2013-2014 г., %</vt:lpstr>
      <vt:lpstr>Динамика поступления налоговых и неналоговых доходов, тыс. руб.</vt:lpstr>
      <vt:lpstr>Динамика поступления налоговых доходов, тыс. руб.</vt:lpstr>
      <vt:lpstr>Динамика поступления НДФЛ, тыс. руб.</vt:lpstr>
      <vt:lpstr>Сравнительный анализ структуры налоговых и неналоговых доходов бюджета</vt:lpstr>
      <vt:lpstr>Исполнение плана по основным источникам налоговых и неналоговых поступлений доходов</vt:lpstr>
      <vt:lpstr>Структура доходов поселений, %</vt:lpstr>
      <vt:lpstr>Сравнение исполнения плана по налоговым и неналоговым доходам в разрезе МО за 2014 год, %</vt:lpstr>
      <vt:lpstr>Динамика поступлений налоговых и неналоговых доходов в местные бюджеты 2014/2013 (в сопоставимых условиях), %</vt:lpstr>
      <vt:lpstr>Исполнение консолидированного бюджета района по расходам</vt:lpstr>
      <vt:lpstr>Динамика изменения текущих расходов и бюджета развития консолидированного бюджета Красновишерского муниципального района</vt:lpstr>
      <vt:lpstr>Исполнение бюджета Красновишерского района по расходам</vt:lpstr>
      <vt:lpstr>Анализ расходов бюджета района, тыс. руб.</vt:lpstr>
      <vt:lpstr>Структура расходов бюджета района</vt:lpstr>
      <vt:lpstr>Структура расходов поселений</vt:lpstr>
      <vt:lpstr>Исполнение плана по расходам в разрезе МО, %</vt:lpstr>
      <vt:lpstr>Доля расходов на содержание ОМСУ в общем объеме расходов бюджетов поселений, %</vt:lpstr>
      <vt:lpstr>Расходы на содержание ОМСУ, тыс. руб.</vt:lpstr>
      <vt:lpstr>Динамика роста (снижения) детей, посещающих образовательные учреждения</vt:lpstr>
      <vt:lpstr>Динамика роста заработной платы, руб.</vt:lpstr>
      <vt:lpstr>Уровень заработной платы отдельных категорий работников, руб.</vt:lpstr>
      <vt:lpstr>Сведения об остатках бюджетных средств на едином счете бюджета района, тыс. руб.</vt:lpstr>
      <vt:lpstr>Уровень дотационности бюджетов в разрезе МО</vt:lpstr>
      <vt:lpstr>Исполнение муниципальных программ </vt:lpstr>
      <vt:lpstr>Утвердить: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1016</cp:revision>
  <cp:lastPrinted>2015-03-19T09:40:40Z</cp:lastPrinted>
  <dcterms:created xsi:type="dcterms:W3CDTF">1601-01-01T00:00:00Z</dcterms:created>
  <dcterms:modified xsi:type="dcterms:W3CDTF">2015-04-08T08:18:26Z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