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drawings/drawing1.xml" ContentType="application/vnd.openxmlformats-officedocument.drawingml.chartshapes+xml"/>
  <Override PartName="/ppt/charts/chart5.xml" ContentType="application/vnd.openxmlformats-officedocument.drawingml.chart+xml"/>
  <Override PartName="/ppt/drawings/drawing2.xml" ContentType="application/vnd.openxmlformats-officedocument.drawingml.chartshapes+xml"/>
  <Override PartName="/ppt/charts/chart6.xml" ContentType="application/vnd.openxmlformats-officedocument.drawingml.chart+xml"/>
  <Override PartName="/ppt/drawings/drawing3.xml" ContentType="application/vnd.openxmlformats-officedocument.drawingml.chartshapes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drawings/drawing4.xml" ContentType="application/vnd.openxmlformats-officedocument.drawingml.chartshapes+xml"/>
  <Override PartName="/ppt/charts/chart9.xml" ContentType="application/vnd.openxmlformats-officedocument.drawingml.chart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ppt/notesSlides/notesSlide4.xml" ContentType="application/vnd.openxmlformats-officedocument.presentationml.notesSlide+xml"/>
  <Override PartName="/ppt/charts/chart19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0"/>
  </p:notesMasterIdLst>
  <p:handoutMasterIdLst>
    <p:handoutMasterId r:id="rId31"/>
  </p:handoutMasterIdLst>
  <p:sldIdLst>
    <p:sldId id="330" r:id="rId2"/>
    <p:sldId id="411" r:id="rId3"/>
    <p:sldId id="393" r:id="rId4"/>
    <p:sldId id="412" r:id="rId5"/>
    <p:sldId id="401" r:id="rId6"/>
    <p:sldId id="402" r:id="rId7"/>
    <p:sldId id="403" r:id="rId8"/>
    <p:sldId id="394" r:id="rId9"/>
    <p:sldId id="404" r:id="rId10"/>
    <p:sldId id="405" r:id="rId11"/>
    <p:sldId id="376" r:id="rId12"/>
    <p:sldId id="379" r:id="rId13"/>
    <p:sldId id="380" r:id="rId14"/>
    <p:sldId id="414" r:id="rId15"/>
    <p:sldId id="335" r:id="rId16"/>
    <p:sldId id="381" r:id="rId17"/>
    <p:sldId id="382" r:id="rId18"/>
    <p:sldId id="384" r:id="rId19"/>
    <p:sldId id="407" r:id="rId20"/>
    <p:sldId id="400" r:id="rId21"/>
    <p:sldId id="349" r:id="rId22"/>
    <p:sldId id="396" r:id="rId23"/>
    <p:sldId id="346" r:id="rId24"/>
    <p:sldId id="354" r:id="rId25"/>
    <p:sldId id="408" r:id="rId26"/>
    <p:sldId id="410" r:id="rId27"/>
    <p:sldId id="409" r:id="rId28"/>
    <p:sldId id="390" r:id="rId29"/>
  </p:sldIdLst>
  <p:sldSz cx="9144000" cy="6858000" type="screen4x3"/>
  <p:notesSz cx="6761163" cy="9942513"/>
  <p:defaultTextStyle>
    <a:defPPr>
      <a:defRPr lang="ru-RU"/>
    </a:defPPr>
    <a:lvl1pPr algn="ctr" rtl="0" fontAlgn="base">
      <a:spcBef>
        <a:spcPct val="0"/>
      </a:spcBef>
      <a:spcAft>
        <a:spcPct val="0"/>
      </a:spcAft>
      <a:defRPr sz="2000" kern="1200">
        <a:solidFill>
          <a:srgbClr val="FF3300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000" kern="1200">
        <a:solidFill>
          <a:srgbClr val="FF3300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000" kern="1200">
        <a:solidFill>
          <a:srgbClr val="FF3300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000" kern="1200">
        <a:solidFill>
          <a:srgbClr val="FF3300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000" kern="1200">
        <a:solidFill>
          <a:srgbClr val="FF3300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rgbClr val="FF3300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rgbClr val="FF3300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rgbClr val="FF3300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rgbClr val="FF3300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CC"/>
    <a:srgbClr val="FCE3C8"/>
    <a:srgbClr val="7289FA"/>
    <a:srgbClr val="F7C78D"/>
    <a:srgbClr val="FDF1E3"/>
    <a:srgbClr val="33CCCC"/>
    <a:srgbClr val="99FFCC"/>
    <a:srgbClr val="FBA05B"/>
    <a:srgbClr val="F9CC0F"/>
    <a:srgbClr val="FAF2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413" autoAdjust="0"/>
    <p:restoredTop sz="90909" autoAdjust="0"/>
  </p:normalViewPr>
  <p:slideViewPr>
    <p:cSldViewPr>
      <p:cViewPr varScale="1">
        <p:scale>
          <a:sx n="99" d="100"/>
          <a:sy n="99" d="100"/>
        </p:scale>
        <p:origin x="-52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4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5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6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7.xlsx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8.xlsx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9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Microsoft_Excel_Worksheet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План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Налоговые и неналоговые</c:v>
                </c:pt>
                <c:pt idx="1">
                  <c:v>Дотация</c:v>
                </c:pt>
                <c:pt idx="2">
                  <c:v>Субвенции</c:v>
                </c:pt>
                <c:pt idx="3">
                  <c:v>Субсидии</c:v>
                </c:pt>
                <c:pt idx="4">
                  <c:v>Иные 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89106</c:v>
                </c:pt>
                <c:pt idx="1">
                  <c:v>161167</c:v>
                </c:pt>
                <c:pt idx="2">
                  <c:v>254429</c:v>
                </c:pt>
                <c:pt idx="3">
                  <c:v>154187</c:v>
                </c:pt>
                <c:pt idx="4">
                  <c:v>8066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Факт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Налоговые и неналоговые</c:v>
                </c:pt>
                <c:pt idx="1">
                  <c:v>Дотация</c:v>
                </c:pt>
                <c:pt idx="2">
                  <c:v>Субвенции</c:v>
                </c:pt>
                <c:pt idx="3">
                  <c:v>Субсидии</c:v>
                </c:pt>
                <c:pt idx="4">
                  <c:v>Иные 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97795</c:v>
                </c:pt>
                <c:pt idx="1">
                  <c:v>161167</c:v>
                </c:pt>
                <c:pt idx="2">
                  <c:v>252589</c:v>
                </c:pt>
                <c:pt idx="3">
                  <c:v>129292</c:v>
                </c:pt>
                <c:pt idx="4">
                  <c:v>12294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5451776"/>
        <c:axId val="135453312"/>
      </c:barChart>
      <c:catAx>
        <c:axId val="135451776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 rot="0"/>
          <a:lstStyle/>
          <a:p>
            <a:pPr>
              <a:defRPr/>
            </a:pPr>
            <a:endParaRPr lang="ru-RU"/>
          </a:p>
        </c:txPr>
        <c:crossAx val="135453312"/>
        <c:crosses val="autoZero"/>
        <c:auto val="1"/>
        <c:lblAlgn val="ctr"/>
        <c:lblOffset val="100"/>
        <c:noMultiLvlLbl val="0"/>
      </c:catAx>
      <c:valAx>
        <c:axId val="135453312"/>
        <c:scaling>
          <c:orientation val="minMax"/>
        </c:scaling>
        <c:delete val="1"/>
        <c:axPos val="b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crossAx val="135451776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5">
                <a:lumMod val="50000"/>
              </a:schemeClr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Факт</c:v>
                </c:pt>
                <c:pt idx="1">
                  <c:v>Уточн. план</c:v>
                </c:pt>
                <c:pt idx="2">
                  <c:v>Первонач. план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653892</c:v>
                </c:pt>
                <c:pt idx="1">
                  <c:v>714554</c:v>
                </c:pt>
                <c:pt idx="2">
                  <c:v>517013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0842240"/>
        <c:axId val="30844032"/>
      </c:barChart>
      <c:catAx>
        <c:axId val="30842240"/>
        <c:scaling>
          <c:orientation val="minMax"/>
        </c:scaling>
        <c:delete val="0"/>
        <c:axPos val="l"/>
        <c:majorTickMark val="out"/>
        <c:minorTickMark val="none"/>
        <c:tickLblPos val="nextTo"/>
        <c:crossAx val="30844032"/>
        <c:crosses val="autoZero"/>
        <c:auto val="1"/>
        <c:lblAlgn val="ctr"/>
        <c:lblOffset val="100"/>
        <c:noMultiLvlLbl val="0"/>
      </c:catAx>
      <c:valAx>
        <c:axId val="30844032"/>
        <c:scaling>
          <c:orientation val="minMax"/>
        </c:scaling>
        <c:delete val="1"/>
        <c:axPos val="b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crossAx val="3084224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20"/>
      <c:rotY val="220"/>
      <c:rAngAx val="0"/>
      <c:perspective val="1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0.17202596060364533"/>
          <c:w val="0.95842450765864329"/>
          <c:h val="0.59183673469387754"/>
        </c:manualLayout>
      </c:layout>
      <c:pie3DChart>
        <c:varyColors val="1"/>
        <c:ser>
          <c:idx val="0"/>
          <c:order val="0"/>
          <c:spPr>
            <a:solidFill>
              <a:schemeClr val="accent1"/>
            </a:solidFill>
            <a:ln w="28575">
              <a:solidFill>
                <a:schemeClr val="tx1"/>
              </a:solidFill>
              <a:prstDash val="solid"/>
            </a:ln>
            <a:scene3d>
              <a:camera prst="orthographicFront"/>
              <a:lightRig rig="threePt" dir="t"/>
            </a:scene3d>
            <a:sp3d>
              <a:bevelT w="114300"/>
              <a:bevelB w="114300"/>
              <a:contourClr>
                <a:srgbClr val="000000"/>
              </a:contourClr>
            </a:sp3d>
          </c:spPr>
          <c:explosion val="19"/>
          <c:dPt>
            <c:idx val="0"/>
            <c:bubble3D val="0"/>
          </c:dPt>
          <c:dPt>
            <c:idx val="1"/>
            <c:bubble3D val="0"/>
            <c:spPr>
              <a:solidFill>
                <a:srgbClr val="FF00FF"/>
              </a:solidFill>
              <a:ln w="28575">
                <a:solidFill>
                  <a:schemeClr val="tx1"/>
                </a:solidFill>
                <a:prstDash val="solid"/>
              </a:ln>
              <a:scene3d>
                <a:camera prst="orthographicFront"/>
                <a:lightRig rig="threePt" dir="t"/>
              </a:scene3d>
              <a:sp3d>
                <a:bevelT w="114300"/>
                <a:bevelB w="114300"/>
                <a:contourClr>
                  <a:srgbClr val="000000"/>
                </a:contourClr>
              </a:sp3d>
            </c:spPr>
          </c:dPt>
          <c:dPt>
            <c:idx val="2"/>
            <c:bubble3D val="0"/>
            <c:spPr>
              <a:solidFill>
                <a:schemeClr val="hlink"/>
              </a:solidFill>
              <a:ln w="28575">
                <a:solidFill>
                  <a:schemeClr val="tx1"/>
                </a:solidFill>
                <a:prstDash val="solid"/>
              </a:ln>
              <a:scene3d>
                <a:camera prst="orthographicFront"/>
                <a:lightRig rig="threePt" dir="t"/>
              </a:scene3d>
              <a:sp3d>
                <a:bevelT w="114300"/>
                <a:bevelB w="114300"/>
                <a:contourClr>
                  <a:srgbClr val="000000"/>
                </a:contourClr>
              </a:sp3d>
            </c:spPr>
          </c:dPt>
          <c:dPt>
            <c:idx val="3"/>
            <c:bubble3D val="0"/>
            <c:spPr>
              <a:solidFill>
                <a:schemeClr val="folHlink"/>
              </a:solidFill>
              <a:ln w="28575">
                <a:solidFill>
                  <a:schemeClr val="tx1"/>
                </a:solidFill>
                <a:prstDash val="solid"/>
              </a:ln>
              <a:scene3d>
                <a:camera prst="orthographicFront"/>
                <a:lightRig rig="threePt" dir="t"/>
              </a:scene3d>
              <a:sp3d>
                <a:bevelT w="114300"/>
                <a:bevelB w="114300"/>
                <a:contourClr>
                  <a:srgbClr val="000000"/>
                </a:contourClr>
              </a:sp3d>
            </c:spPr>
          </c:dPt>
          <c:dPt>
            <c:idx val="4"/>
            <c:bubble3D val="0"/>
            <c:spPr>
              <a:solidFill>
                <a:schemeClr val="accent2">
                  <a:lumMod val="20000"/>
                  <a:lumOff val="80000"/>
                </a:schemeClr>
              </a:solidFill>
              <a:ln w="28575">
                <a:solidFill>
                  <a:schemeClr val="tx1"/>
                </a:solidFill>
                <a:prstDash val="solid"/>
              </a:ln>
              <a:scene3d>
                <a:camera prst="orthographicFront"/>
                <a:lightRig rig="threePt" dir="t"/>
              </a:scene3d>
              <a:sp3d>
                <a:bevelT w="114300"/>
                <a:bevelB w="114300"/>
                <a:contourClr>
                  <a:srgbClr val="000000"/>
                </a:contourClr>
              </a:sp3d>
            </c:spPr>
          </c:dPt>
          <c:dPt>
            <c:idx val="5"/>
            <c:bubble3D val="0"/>
            <c:spPr>
              <a:solidFill>
                <a:srgbClr val="FF6600"/>
              </a:solidFill>
              <a:ln w="28575">
                <a:solidFill>
                  <a:schemeClr val="tx1"/>
                </a:solidFill>
                <a:prstDash val="solid"/>
              </a:ln>
              <a:scene3d>
                <a:camera prst="orthographicFront"/>
                <a:lightRig rig="threePt" dir="t"/>
              </a:scene3d>
              <a:sp3d>
                <a:bevelT w="114300"/>
                <a:bevelB w="114300"/>
                <a:contourClr>
                  <a:srgbClr val="000000"/>
                </a:contourClr>
              </a:sp3d>
            </c:spPr>
          </c:dPt>
          <c:dPt>
            <c:idx val="6"/>
            <c:bubble3D val="0"/>
            <c:spPr>
              <a:solidFill>
                <a:srgbClr val="0066CC"/>
              </a:solidFill>
              <a:ln w="28575">
                <a:solidFill>
                  <a:schemeClr val="tx1"/>
                </a:solidFill>
                <a:prstDash val="solid"/>
              </a:ln>
              <a:scene3d>
                <a:camera prst="orthographicFront"/>
                <a:lightRig rig="threePt" dir="t"/>
              </a:scene3d>
              <a:sp3d>
                <a:bevelT w="114300"/>
                <a:bevelB w="114300"/>
                <a:contourClr>
                  <a:srgbClr val="000000"/>
                </a:contourClr>
              </a:sp3d>
            </c:spPr>
          </c:dPt>
          <c:dPt>
            <c:idx val="7"/>
            <c:bubble3D val="0"/>
            <c:spPr>
              <a:solidFill>
                <a:srgbClr val="CC99FF"/>
              </a:solidFill>
              <a:ln w="28575">
                <a:solidFill>
                  <a:schemeClr val="tx1"/>
                </a:solidFill>
                <a:prstDash val="solid"/>
              </a:ln>
              <a:scene3d>
                <a:camera prst="orthographicFront"/>
                <a:lightRig rig="threePt" dir="t"/>
              </a:scene3d>
              <a:sp3d>
                <a:bevelT w="114300"/>
                <a:bevelB w="114300"/>
                <a:contourClr>
                  <a:srgbClr val="000000"/>
                </a:contourClr>
              </a:sp3d>
            </c:spPr>
          </c:dPt>
          <c:dPt>
            <c:idx val="8"/>
            <c:bubble3D val="0"/>
            <c:spPr>
              <a:solidFill>
                <a:srgbClr val="99FFCC"/>
              </a:solidFill>
              <a:ln w="28575">
                <a:solidFill>
                  <a:schemeClr val="tx1"/>
                </a:solidFill>
                <a:prstDash val="solid"/>
              </a:ln>
              <a:scene3d>
                <a:camera prst="orthographicFront"/>
                <a:lightRig rig="threePt" dir="t"/>
              </a:scene3d>
              <a:sp3d>
                <a:bevelT w="114300"/>
                <a:bevelB w="114300"/>
                <a:contourClr>
                  <a:srgbClr val="000000"/>
                </a:contourClr>
              </a:sp3d>
            </c:spPr>
          </c:dPt>
          <c:dPt>
            <c:idx val="9"/>
            <c:bubble3D val="0"/>
            <c:spPr>
              <a:solidFill>
                <a:srgbClr val="FFFF00"/>
              </a:solidFill>
              <a:ln w="28575">
                <a:solidFill>
                  <a:schemeClr val="tx1"/>
                </a:solidFill>
                <a:prstDash val="solid"/>
              </a:ln>
              <a:scene3d>
                <a:camera prst="orthographicFront"/>
                <a:lightRig rig="threePt" dir="t"/>
              </a:scene3d>
              <a:sp3d>
                <a:bevelT w="114300"/>
                <a:bevelB w="114300"/>
                <a:contourClr>
                  <a:srgbClr val="000000"/>
                </a:contourClr>
              </a:sp3d>
            </c:spPr>
          </c:dPt>
          <c:dLbls>
            <c:dLbl>
              <c:idx val="0"/>
              <c:layout>
                <c:manualLayout>
                  <c:x val="1.4003330587430897E-3"/>
                  <c:y val="8.3801599327336579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-6.8804868660336648E-3"/>
                  <c:y val="-6.6240704895202895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-4.2439353725343527E-2"/>
                  <c:y val="-0.23244795179245531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6.8001386219465818E-2"/>
                  <c:y val="-5.348112075534496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-3.7676677651378009E-3"/>
                  <c:y val="5.7517451586627313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5"/>
              <c:layout>
                <c:manualLayout>
                  <c:x val="-0.11974292090290388"/>
                  <c:y val="1.2030865441041228E-3"/>
                </c:manualLayout>
              </c:layout>
              <c:spPr>
                <a:noFill/>
                <a:ln w="25359">
                  <a:noFill/>
                </a:ln>
              </c:spPr>
              <c:txPr>
                <a:bodyPr/>
                <a:lstStyle/>
                <a:p>
                  <a:pPr>
                    <a:defRPr sz="18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6"/>
              <c:layout>
                <c:manualLayout>
                  <c:x val="3.1154653995894489E-2"/>
                  <c:y val="3.2561113398088863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7"/>
              <c:layout>
                <c:manualLayout>
                  <c:x val="-2.9387146993402227E-3"/>
                  <c:y val="0.12823890061573226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8"/>
              <c:layout>
                <c:manualLayout>
                  <c:x val="6.6802502648779603E-3"/>
                  <c:y val="4.3346325313340282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9"/>
              <c:layout>
                <c:manualLayout>
                  <c:x val="7.8660541038026735E-2"/>
                  <c:y val="-0.12194714596794896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numFmt formatCode="0.0%" sourceLinked="0"/>
            <c:spPr>
              <a:noFill/>
              <a:ln w="25359">
                <a:noFill/>
              </a:ln>
            </c:spPr>
            <c:txPr>
              <a:bodyPr/>
              <a:lstStyle/>
              <a:p>
                <a:pPr>
                  <a:defRPr sz="18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Sheet1!$B$1:$J$1</c:f>
              <c:strCache>
                <c:ptCount val="9"/>
                <c:pt idx="0">
                  <c:v>Общегосударственные вопросы</c:v>
                </c:pt>
                <c:pt idx="1">
                  <c:v>Образование</c:v>
                </c:pt>
                <c:pt idx="2">
                  <c:v>Культура</c:v>
                </c:pt>
                <c:pt idx="3">
                  <c:v>ФиС</c:v>
                </c:pt>
                <c:pt idx="4">
                  <c:v>Социальная политика</c:v>
                </c:pt>
                <c:pt idx="5">
                  <c:v>Экономика</c:v>
                </c:pt>
                <c:pt idx="6">
                  <c:v>ЖКХ</c:v>
                </c:pt>
                <c:pt idx="7">
                  <c:v>Прочие</c:v>
                </c:pt>
                <c:pt idx="8">
                  <c:v>МБТ</c:v>
                </c:pt>
              </c:strCache>
            </c:strRef>
          </c:cat>
          <c:val>
            <c:numRef>
              <c:f>Sheet1!$B$2:$J$2</c:f>
              <c:numCache>
                <c:formatCode>General</c:formatCode>
                <c:ptCount val="9"/>
                <c:pt idx="0">
                  <c:v>36762</c:v>
                </c:pt>
                <c:pt idx="1">
                  <c:v>414038</c:v>
                </c:pt>
                <c:pt idx="2">
                  <c:v>26747</c:v>
                </c:pt>
                <c:pt idx="3">
                  <c:v>1848</c:v>
                </c:pt>
                <c:pt idx="4">
                  <c:v>32475</c:v>
                </c:pt>
                <c:pt idx="5">
                  <c:v>81366</c:v>
                </c:pt>
                <c:pt idx="6">
                  <c:v>18624</c:v>
                </c:pt>
                <c:pt idx="7">
                  <c:v>2093</c:v>
                </c:pt>
                <c:pt idx="8">
                  <c:v>39938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  <c:spPr>
        <a:noFill/>
        <a:ln w="25359">
          <a:noFill/>
        </a:ln>
      </c:spPr>
    </c:plotArea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398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ru-RU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10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1.9715200073675002E-2"/>
          <c:y val="0.11623619625819891"/>
          <c:w val="0.980284799926325"/>
          <c:h val="0.67835837768823837"/>
        </c:manualLayout>
      </c:layout>
      <c:pie3DChart>
        <c:varyColors val="1"/>
        <c:ser>
          <c:idx val="0"/>
          <c:order val="0"/>
          <c:tx>
            <c:strRef>
              <c:f>Sheet1!$A$2</c:f>
              <c:strCache>
                <c:ptCount val="1"/>
                <c:pt idx="0">
                  <c:v>Восток</c:v>
                </c:pt>
              </c:strCache>
            </c:strRef>
          </c:tx>
          <c:spPr>
            <a:solidFill>
              <a:schemeClr val="accent1"/>
            </a:solidFill>
            <a:ln w="12696">
              <a:solidFill>
                <a:schemeClr val="tx1"/>
              </a:solidFill>
              <a:prstDash val="solid"/>
            </a:ln>
            <a:scene3d>
              <a:camera prst="orthographicFront"/>
              <a:lightRig rig="threePt" dir="t"/>
            </a:scene3d>
            <a:sp3d>
              <a:bevelT/>
              <a:bevelB/>
              <a:contourClr>
                <a:srgbClr val="000000"/>
              </a:contourClr>
            </a:sp3d>
          </c:spPr>
          <c:explosion val="25"/>
          <c:dPt>
            <c:idx val="0"/>
            <c:bubble3D val="0"/>
            <c:spPr>
              <a:solidFill>
                <a:srgbClr val="33CCCC"/>
              </a:solidFill>
              <a:ln w="12696">
                <a:solidFill>
                  <a:schemeClr val="tx1"/>
                </a:solidFill>
                <a:prstDash val="solid"/>
              </a:ln>
              <a:scene3d>
                <a:camera prst="orthographicFront"/>
                <a:lightRig rig="threePt" dir="t"/>
              </a:scene3d>
              <a:sp3d>
                <a:bevelT/>
                <a:bevelB/>
                <a:contourClr>
                  <a:srgbClr val="000000"/>
                </a:contourClr>
              </a:sp3d>
            </c:spPr>
          </c:dPt>
          <c:dPt>
            <c:idx val="1"/>
            <c:bubble3D val="0"/>
            <c:spPr>
              <a:solidFill>
                <a:srgbClr val="FF00FF"/>
              </a:solidFill>
              <a:ln w="12696">
                <a:solidFill>
                  <a:schemeClr val="tx1"/>
                </a:solidFill>
                <a:prstDash val="solid"/>
              </a:ln>
              <a:scene3d>
                <a:camera prst="orthographicFront"/>
                <a:lightRig rig="threePt" dir="t"/>
              </a:scene3d>
              <a:sp3d>
                <a:bevelT/>
                <a:bevelB/>
                <a:contourClr>
                  <a:srgbClr val="000000"/>
                </a:contourClr>
              </a:sp3d>
            </c:spPr>
          </c:dPt>
          <c:dPt>
            <c:idx val="2"/>
            <c:bubble3D val="0"/>
            <c:spPr>
              <a:solidFill>
                <a:schemeClr val="hlink"/>
              </a:solidFill>
              <a:ln w="12696">
                <a:solidFill>
                  <a:schemeClr val="tx1"/>
                </a:solidFill>
                <a:prstDash val="solid"/>
              </a:ln>
              <a:scene3d>
                <a:camera prst="orthographicFront"/>
                <a:lightRig rig="threePt" dir="t"/>
              </a:scene3d>
              <a:sp3d>
                <a:bevelT/>
                <a:bevelB/>
                <a:contourClr>
                  <a:srgbClr val="000000"/>
                </a:contourClr>
              </a:sp3d>
            </c:spPr>
          </c:dPt>
          <c:dPt>
            <c:idx val="3"/>
            <c:bubble3D val="0"/>
            <c:spPr>
              <a:solidFill>
                <a:schemeClr val="folHlink"/>
              </a:solidFill>
              <a:ln w="12696">
                <a:solidFill>
                  <a:schemeClr val="tx1"/>
                </a:solidFill>
                <a:prstDash val="solid"/>
              </a:ln>
              <a:scene3d>
                <a:camera prst="orthographicFront"/>
                <a:lightRig rig="threePt" dir="t"/>
              </a:scene3d>
              <a:sp3d>
                <a:bevelT/>
                <a:bevelB/>
                <a:contourClr>
                  <a:srgbClr val="000000"/>
                </a:contourClr>
              </a:sp3d>
            </c:spPr>
          </c:dPt>
          <c:dPt>
            <c:idx val="4"/>
            <c:bubble3D val="0"/>
            <c:spPr>
              <a:solidFill>
                <a:srgbClr val="CCFFCC"/>
              </a:solidFill>
              <a:ln w="12696">
                <a:solidFill>
                  <a:schemeClr val="tx1"/>
                </a:solidFill>
                <a:prstDash val="solid"/>
              </a:ln>
              <a:scene3d>
                <a:camera prst="orthographicFront"/>
                <a:lightRig rig="threePt" dir="t"/>
              </a:scene3d>
              <a:sp3d>
                <a:bevelT/>
                <a:bevelB/>
                <a:contourClr>
                  <a:srgbClr val="000000"/>
                </a:contourClr>
              </a:sp3d>
            </c:spPr>
          </c:dPt>
          <c:dPt>
            <c:idx val="5"/>
            <c:bubble3D val="0"/>
            <c:spPr>
              <a:solidFill>
                <a:srgbClr val="FF6600"/>
              </a:solidFill>
              <a:ln w="12696">
                <a:solidFill>
                  <a:schemeClr val="tx1"/>
                </a:solidFill>
                <a:prstDash val="solid"/>
              </a:ln>
              <a:scene3d>
                <a:camera prst="orthographicFront"/>
                <a:lightRig rig="threePt" dir="t"/>
              </a:scene3d>
              <a:sp3d>
                <a:bevelT/>
                <a:bevelB/>
                <a:contourClr>
                  <a:srgbClr val="000000"/>
                </a:contourClr>
              </a:sp3d>
            </c:spPr>
          </c:dPt>
          <c:dPt>
            <c:idx val="6"/>
            <c:bubble3D val="0"/>
            <c:spPr>
              <a:solidFill>
                <a:srgbClr val="0066CC"/>
              </a:solidFill>
              <a:ln w="12696">
                <a:solidFill>
                  <a:schemeClr val="tx1"/>
                </a:solidFill>
                <a:prstDash val="solid"/>
              </a:ln>
              <a:scene3d>
                <a:camera prst="orthographicFront"/>
                <a:lightRig rig="threePt" dir="t"/>
              </a:scene3d>
              <a:sp3d>
                <a:bevelT/>
                <a:bevelB/>
                <a:contourClr>
                  <a:srgbClr val="000000"/>
                </a:contourClr>
              </a:sp3d>
            </c:spPr>
          </c:dPt>
          <c:dPt>
            <c:idx val="7"/>
            <c:bubble3D val="0"/>
            <c:spPr>
              <a:solidFill>
                <a:srgbClr val="CC99FF"/>
              </a:solidFill>
              <a:ln w="12696">
                <a:solidFill>
                  <a:schemeClr val="tx1"/>
                </a:solidFill>
                <a:prstDash val="solid"/>
              </a:ln>
              <a:scene3d>
                <a:camera prst="orthographicFront"/>
                <a:lightRig rig="threePt" dir="t"/>
              </a:scene3d>
              <a:sp3d>
                <a:bevelT/>
                <a:bevelB/>
                <a:contourClr>
                  <a:srgbClr val="000000"/>
                </a:contourClr>
              </a:sp3d>
            </c:spPr>
          </c:dPt>
          <c:dLbls>
            <c:dLbl>
              <c:idx val="0"/>
              <c:layout>
                <c:manualLayout>
                  <c:x val="-1.7958972233733942E-2"/>
                  <c:y val="7.1369544737775154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-2.2447869313217076E-2"/>
                  <c:y val="6.9804389828735339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2.527610838940287E-2"/>
                  <c:y val="5.3922039568349046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1.4697006979241232E-2"/>
                  <c:y val="5.0782963132602063E-3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5"/>
              <c:layout>
                <c:manualLayout>
                  <c:x val="0"/>
                  <c:y val="-0.22946357743947121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6"/>
              <c:layout>
                <c:manualLayout>
                  <c:x val="-2.9239766081871343E-3"/>
                  <c:y val="-0.1988253597581306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7"/>
              <c:layout>
                <c:manualLayout>
                  <c:x val="7.1660966033192169E-3"/>
                  <c:y val="-0.25498919041922941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numFmt formatCode="0.0%" sourceLinked="0"/>
            <c:spPr>
              <a:noFill/>
              <a:ln w="25391">
                <a:noFill/>
              </a:ln>
            </c:spPr>
            <c:txPr>
              <a:bodyPr/>
              <a:lstStyle/>
              <a:p>
                <a:pPr>
                  <a:defRPr sz="1599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Sheet1!$B$1:$G$1</c:f>
              <c:strCache>
                <c:ptCount val="6"/>
                <c:pt idx="0">
                  <c:v>Общегосударственные вопросы</c:v>
                </c:pt>
                <c:pt idx="1">
                  <c:v>Культура</c:v>
                </c:pt>
                <c:pt idx="2">
                  <c:v>ФиС</c:v>
                </c:pt>
                <c:pt idx="3">
                  <c:v>Экономика</c:v>
                </c:pt>
                <c:pt idx="4">
                  <c:v>ЖКХ</c:v>
                </c:pt>
                <c:pt idx="5">
                  <c:v>Прочие</c:v>
                </c:pt>
              </c:strCache>
            </c:strRef>
          </c:cat>
          <c:val>
            <c:numRef>
              <c:f>Sheet1!$B$2:$G$2</c:f>
              <c:numCache>
                <c:formatCode>General</c:formatCode>
                <c:ptCount val="6"/>
                <c:pt idx="0">
                  <c:v>24735</c:v>
                </c:pt>
                <c:pt idx="1">
                  <c:v>10214</c:v>
                </c:pt>
                <c:pt idx="2">
                  <c:v>5916</c:v>
                </c:pt>
                <c:pt idx="3">
                  <c:v>19294</c:v>
                </c:pt>
                <c:pt idx="4">
                  <c:v>63834</c:v>
                </c:pt>
                <c:pt idx="5">
                  <c:v>3661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Запад</c:v>
                </c:pt>
              </c:strCache>
            </c:strRef>
          </c:tx>
          <c:spPr>
            <a:solidFill>
              <a:schemeClr val="accent2"/>
            </a:solidFill>
            <a:ln w="12696">
              <a:solidFill>
                <a:schemeClr val="tx1"/>
              </a:solidFill>
              <a:prstDash val="solid"/>
            </a:ln>
          </c:spPr>
          <c:explosion val="25"/>
          <c:dPt>
            <c:idx val="0"/>
            <c:bubble3D val="0"/>
            <c:spPr>
              <a:solidFill>
                <a:schemeClr val="accent1"/>
              </a:solidFill>
              <a:ln w="12696">
                <a:solidFill>
                  <a:schemeClr val="tx1"/>
                </a:solidFill>
                <a:prstDash val="solid"/>
              </a:ln>
            </c:spPr>
          </c:dPt>
          <c:dPt>
            <c:idx val="1"/>
            <c:bubble3D val="0"/>
          </c:dPt>
          <c:dPt>
            <c:idx val="2"/>
            <c:bubble3D val="0"/>
            <c:spPr>
              <a:solidFill>
                <a:schemeClr val="hlink"/>
              </a:solidFill>
              <a:ln w="12696">
                <a:solidFill>
                  <a:schemeClr val="tx1"/>
                </a:solidFill>
                <a:prstDash val="solid"/>
              </a:ln>
            </c:spPr>
          </c:dPt>
          <c:dPt>
            <c:idx val="3"/>
            <c:bubble3D val="0"/>
            <c:spPr>
              <a:solidFill>
                <a:schemeClr val="folHlink"/>
              </a:solidFill>
              <a:ln w="12696">
                <a:solidFill>
                  <a:schemeClr val="tx1"/>
                </a:solidFill>
                <a:prstDash val="solid"/>
              </a:ln>
            </c:spPr>
          </c:dPt>
          <c:dPt>
            <c:idx val="4"/>
            <c:bubble3D val="0"/>
            <c:spPr>
              <a:solidFill>
                <a:schemeClr val="bg2"/>
              </a:solidFill>
              <a:ln w="12696">
                <a:solidFill>
                  <a:schemeClr val="tx1"/>
                </a:solidFill>
                <a:prstDash val="solid"/>
              </a:ln>
            </c:spPr>
          </c:dPt>
          <c:dPt>
            <c:idx val="5"/>
            <c:bubble3D val="0"/>
            <c:spPr>
              <a:solidFill>
                <a:schemeClr val="tx2"/>
              </a:solidFill>
              <a:ln w="12696">
                <a:solidFill>
                  <a:schemeClr val="tx1"/>
                </a:solidFill>
                <a:prstDash val="solid"/>
              </a:ln>
            </c:spPr>
          </c:dPt>
          <c:dPt>
            <c:idx val="6"/>
            <c:bubble3D val="0"/>
            <c:spPr>
              <a:solidFill>
                <a:srgbClr val="0066CC"/>
              </a:solidFill>
              <a:ln w="12696">
                <a:solidFill>
                  <a:schemeClr val="tx1"/>
                </a:solidFill>
                <a:prstDash val="solid"/>
              </a:ln>
            </c:spPr>
          </c:dPt>
          <c:dPt>
            <c:idx val="7"/>
            <c:bubble3D val="0"/>
            <c:spPr>
              <a:solidFill>
                <a:srgbClr val="CCCCFF"/>
              </a:solidFill>
              <a:ln w="12696">
                <a:solidFill>
                  <a:schemeClr val="tx1"/>
                </a:solidFill>
                <a:prstDash val="solid"/>
              </a:ln>
            </c:spPr>
          </c:dPt>
          <c:dLbls>
            <c:numFmt formatCode="0%" sourceLinked="0"/>
            <c:spPr>
              <a:noFill/>
              <a:ln w="25391">
                <a:noFill/>
              </a:ln>
            </c:spPr>
            <c:txPr>
              <a:bodyPr/>
              <a:lstStyle/>
              <a:p>
                <a:pPr>
                  <a:defRPr sz="1400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Sheet1!$B$1:$G$1</c:f>
              <c:strCache>
                <c:ptCount val="6"/>
                <c:pt idx="0">
                  <c:v>Общегосударственные вопросы</c:v>
                </c:pt>
                <c:pt idx="1">
                  <c:v>Культура</c:v>
                </c:pt>
                <c:pt idx="2">
                  <c:v>ФиС</c:v>
                </c:pt>
                <c:pt idx="3">
                  <c:v>Экономика</c:v>
                </c:pt>
                <c:pt idx="4">
                  <c:v>ЖКХ</c:v>
                </c:pt>
                <c:pt idx="5">
                  <c:v>Прочие</c:v>
                </c:pt>
              </c:strCache>
            </c:strRef>
          </c:cat>
          <c:val>
            <c:numRef>
              <c:f>Sheet1!$B$3:$G$3</c:f>
              <c:numCache>
                <c:formatCode>General</c:formatCode>
                <c:ptCount val="6"/>
                <c:pt idx="0">
                  <c:v>30.6</c:v>
                </c:pt>
                <c:pt idx="1">
                  <c:v>31.6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Север</c:v>
                </c:pt>
              </c:strCache>
            </c:strRef>
          </c:tx>
          <c:spPr>
            <a:solidFill>
              <a:schemeClr val="hlink"/>
            </a:solidFill>
            <a:ln w="12696">
              <a:solidFill>
                <a:schemeClr val="tx1"/>
              </a:solidFill>
              <a:prstDash val="solid"/>
            </a:ln>
          </c:spPr>
          <c:explosion val="25"/>
          <c:dPt>
            <c:idx val="0"/>
            <c:bubble3D val="0"/>
            <c:spPr>
              <a:solidFill>
                <a:schemeClr val="accent1"/>
              </a:solidFill>
              <a:ln w="12696">
                <a:solidFill>
                  <a:schemeClr val="tx1"/>
                </a:solidFill>
                <a:prstDash val="solid"/>
              </a:ln>
            </c:spPr>
          </c:dPt>
          <c:dPt>
            <c:idx val="1"/>
            <c:bubble3D val="0"/>
            <c:spPr>
              <a:solidFill>
                <a:schemeClr val="accent2"/>
              </a:solidFill>
              <a:ln w="12696">
                <a:solidFill>
                  <a:schemeClr val="tx1"/>
                </a:solidFill>
                <a:prstDash val="solid"/>
              </a:ln>
            </c:spPr>
          </c:dPt>
          <c:dPt>
            <c:idx val="2"/>
            <c:bubble3D val="0"/>
          </c:dPt>
          <c:dPt>
            <c:idx val="3"/>
            <c:bubble3D val="0"/>
            <c:spPr>
              <a:solidFill>
                <a:schemeClr val="folHlink"/>
              </a:solidFill>
              <a:ln w="12696">
                <a:solidFill>
                  <a:schemeClr val="tx1"/>
                </a:solidFill>
                <a:prstDash val="solid"/>
              </a:ln>
            </c:spPr>
          </c:dPt>
          <c:dPt>
            <c:idx val="4"/>
            <c:bubble3D val="0"/>
            <c:spPr>
              <a:solidFill>
                <a:schemeClr val="bg2"/>
              </a:solidFill>
              <a:ln w="12696">
                <a:solidFill>
                  <a:schemeClr val="tx1"/>
                </a:solidFill>
                <a:prstDash val="solid"/>
              </a:ln>
            </c:spPr>
          </c:dPt>
          <c:dPt>
            <c:idx val="5"/>
            <c:bubble3D val="0"/>
            <c:spPr>
              <a:solidFill>
                <a:schemeClr val="tx2"/>
              </a:solidFill>
              <a:ln w="12696">
                <a:solidFill>
                  <a:schemeClr val="tx1"/>
                </a:solidFill>
                <a:prstDash val="solid"/>
              </a:ln>
            </c:spPr>
          </c:dPt>
          <c:dPt>
            <c:idx val="6"/>
            <c:bubble3D val="0"/>
            <c:spPr>
              <a:solidFill>
                <a:srgbClr val="0066CC"/>
              </a:solidFill>
              <a:ln w="12696">
                <a:solidFill>
                  <a:schemeClr val="tx1"/>
                </a:solidFill>
                <a:prstDash val="solid"/>
              </a:ln>
            </c:spPr>
          </c:dPt>
          <c:dPt>
            <c:idx val="7"/>
            <c:bubble3D val="0"/>
            <c:spPr>
              <a:solidFill>
                <a:srgbClr val="CCCCFF"/>
              </a:solidFill>
              <a:ln w="12696">
                <a:solidFill>
                  <a:schemeClr val="tx1"/>
                </a:solidFill>
                <a:prstDash val="solid"/>
              </a:ln>
            </c:spPr>
          </c:dPt>
          <c:dLbls>
            <c:numFmt formatCode="0%" sourceLinked="0"/>
            <c:spPr>
              <a:noFill/>
              <a:ln w="25391">
                <a:noFill/>
              </a:ln>
            </c:spPr>
            <c:txPr>
              <a:bodyPr/>
              <a:lstStyle/>
              <a:p>
                <a:pPr>
                  <a:defRPr sz="1400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Sheet1!$B$1:$G$1</c:f>
              <c:strCache>
                <c:ptCount val="6"/>
                <c:pt idx="0">
                  <c:v>Общегосударственные вопросы</c:v>
                </c:pt>
                <c:pt idx="1">
                  <c:v>Культура</c:v>
                </c:pt>
                <c:pt idx="2">
                  <c:v>ФиС</c:v>
                </c:pt>
                <c:pt idx="3">
                  <c:v>Экономика</c:v>
                </c:pt>
                <c:pt idx="4">
                  <c:v>ЖКХ</c:v>
                </c:pt>
                <c:pt idx="5">
                  <c:v>Прочие</c:v>
                </c:pt>
              </c:strCache>
            </c:strRef>
          </c:cat>
          <c:val>
            <c:numRef>
              <c:f>Sheet1!$B$4:$G$4</c:f>
              <c:numCache>
                <c:formatCode>General</c:formatCode>
                <c:ptCount val="6"/>
                <c:pt idx="0">
                  <c:v>45.9</c:v>
                </c:pt>
                <c:pt idx="1">
                  <c:v>43.9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  <c:spPr>
        <a:noFill/>
        <a:ln w="25391">
          <a:noFill/>
        </a:ln>
      </c:spPr>
    </c:plotArea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400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ru-RU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475406003937008"/>
          <c:y val="9.6664479440069992E-2"/>
          <c:w val="0.88524590163934425"/>
          <c:h val="0.66666666666666663"/>
        </c:manualLayout>
      </c:layout>
      <c:lineChart>
        <c:grouping val="standar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Восток</c:v>
                </c:pt>
              </c:strCache>
            </c:strRef>
          </c:tx>
          <c:spPr>
            <a:ln w="38099">
              <a:solidFill>
                <a:srgbClr val="FF0000"/>
              </a:solidFill>
              <a:prstDash val="solid"/>
            </a:ln>
          </c:spPr>
          <c:marker>
            <c:symbol val="diamond"/>
            <c:size val="8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dLbls>
            <c:dLbl>
              <c:idx val="0"/>
              <c:layout>
                <c:manualLayout>
                  <c:x val="-3.1250000000000002E-3"/>
                  <c:y val="5.84683884382715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1.3433070866141733E-2"/>
                  <c:y val="-6.892771216097988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3.7891609251968501E-2"/>
                  <c:y val="5.079503797342678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1.1563238188976378E-2"/>
                  <c:y val="-4.229458296879556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9.2434067219568337E-3"/>
                  <c:y val="-7.747976160813661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800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Sheet1!$B$1:$F$1</c:f>
              <c:strCache>
                <c:ptCount val="5"/>
                <c:pt idx="0">
                  <c:v>Краснов. ГП</c:v>
                </c:pt>
                <c:pt idx="1">
                  <c:v>Вайское СП</c:v>
                </c:pt>
                <c:pt idx="2">
                  <c:v>У-Язьв.СП</c:v>
                </c:pt>
                <c:pt idx="3">
                  <c:v>В-Язьв. СП</c:v>
                </c:pt>
                <c:pt idx="4">
                  <c:v>В/горское СП</c:v>
                </c:pt>
              </c:strCache>
            </c:strRef>
          </c:cat>
          <c:val>
            <c:numRef>
              <c:f>Sheet1!$B$2:$F$2</c:f>
              <c:numCache>
                <c:formatCode>0.0%</c:formatCode>
                <c:ptCount val="5"/>
                <c:pt idx="0">
                  <c:v>0.95</c:v>
                </c:pt>
                <c:pt idx="1">
                  <c:v>0.98499999999999999</c:v>
                </c:pt>
                <c:pt idx="2">
                  <c:v>0.95599999999999996</c:v>
                </c:pt>
                <c:pt idx="3">
                  <c:v>0.99399999999999999</c:v>
                </c:pt>
                <c:pt idx="4">
                  <c:v>0.96299999999999997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49716992"/>
        <c:axId val="149718528"/>
      </c:lineChart>
      <c:catAx>
        <c:axId val="149716992"/>
        <c:scaling>
          <c:orientation val="minMax"/>
        </c:scaling>
        <c:delete val="0"/>
        <c:axPos val="b"/>
        <c:minorGridlines>
          <c:spPr>
            <a:ln w="3175">
              <a:solidFill>
                <a:schemeClr val="tx1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chemeClr val="tx1"/>
            </a:solidFill>
            <a:prstDash val="solid"/>
          </a:ln>
        </c:spPr>
        <c:txPr>
          <a:bodyPr rot="-1560000" vert="horz"/>
          <a:lstStyle/>
          <a:p>
            <a:pPr>
              <a:defRPr sz="1800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14971852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49718528"/>
        <c:scaling>
          <c:orientation val="minMax"/>
          <c:min val="0.60000000000000009"/>
        </c:scaling>
        <c:delete val="0"/>
        <c:axPos val="l"/>
        <c:numFmt formatCode="0%" sourceLinked="0"/>
        <c:majorTickMark val="out"/>
        <c:minorTickMark val="none"/>
        <c:tickLblPos val="nextTo"/>
        <c:spPr>
          <a:ln w="317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149716992"/>
        <c:crosses val="autoZero"/>
        <c:crossBetween val="between"/>
      </c:valAx>
      <c:spPr>
        <a:noFill/>
        <a:ln w="12700">
          <a:solidFill>
            <a:schemeClr val="tx1"/>
          </a:solidFill>
          <a:prstDash val="solid"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00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ru-RU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421545667447307"/>
          <c:y val="6.4257028112449793E-2"/>
          <c:w val="0.88524590163934425"/>
          <c:h val="0.66666666666666663"/>
        </c:manualLayout>
      </c:layout>
      <c:lineChart>
        <c:grouping val="standar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Восток</c:v>
                </c:pt>
              </c:strCache>
            </c:strRef>
          </c:tx>
          <c:spPr>
            <a:ln w="38099">
              <a:solidFill>
                <a:srgbClr val="FF0000"/>
              </a:solidFill>
              <a:prstDash val="solid"/>
            </a:ln>
          </c:spPr>
          <c:marker>
            <c:symbol val="diamond"/>
            <c:size val="8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dLbls>
            <c:dLbl>
              <c:idx val="0"/>
              <c:layout>
                <c:manualLayout>
                  <c:x val="1.5625000000000001E-3"/>
                  <c:y val="2.2878934606280158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6,2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7.9058070866141736E-2"/>
                  <c:y val="-5.3035292007665547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11,3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2.0704232283464567E-2"/>
                  <c:y val="-4.326280429683606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1.0000738188976378E-2"/>
                  <c:y val="-5.045936016647377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7.6808562992125981E-3"/>
                  <c:y val="-2.917974916040515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6.2500000000000003E-3"/>
                  <c:y val="3.05052461417068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800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Sheet1!$B$1:$G$1</c:f>
              <c:strCache>
                <c:ptCount val="6"/>
                <c:pt idx="0">
                  <c:v>Краснов. МР</c:v>
                </c:pt>
                <c:pt idx="1">
                  <c:v>Краснов. ГП</c:v>
                </c:pt>
                <c:pt idx="2">
                  <c:v>Вайское СП</c:v>
                </c:pt>
                <c:pt idx="3">
                  <c:v>У-Язьв.СП</c:v>
                </c:pt>
                <c:pt idx="4">
                  <c:v>В-Язьв. СП</c:v>
                </c:pt>
                <c:pt idx="5">
                  <c:v>В/горское СП</c:v>
                </c:pt>
              </c:strCache>
            </c:strRef>
          </c:cat>
          <c:val>
            <c:numRef>
              <c:f>Sheet1!$B$2:$G$2</c:f>
              <c:numCache>
                <c:formatCode>0.00%</c:formatCode>
                <c:ptCount val="6"/>
                <c:pt idx="0">
                  <c:v>6.2E-2</c:v>
                </c:pt>
                <c:pt idx="1">
                  <c:v>0.113</c:v>
                </c:pt>
                <c:pt idx="2" formatCode="0.0%">
                  <c:v>0.32</c:v>
                </c:pt>
                <c:pt idx="3" formatCode="0.0%">
                  <c:v>0.27700000000000002</c:v>
                </c:pt>
                <c:pt idx="4" formatCode="0.0%">
                  <c:v>0.40699999999999997</c:v>
                </c:pt>
                <c:pt idx="5" formatCode="0.0%">
                  <c:v>0.24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4491904"/>
        <c:axId val="154497792"/>
      </c:lineChart>
      <c:catAx>
        <c:axId val="154491904"/>
        <c:scaling>
          <c:orientation val="minMax"/>
        </c:scaling>
        <c:delete val="0"/>
        <c:axPos val="b"/>
        <c:minorGridlines>
          <c:spPr>
            <a:ln w="3175">
              <a:solidFill>
                <a:schemeClr val="tx1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chemeClr val="tx1"/>
            </a:solidFill>
            <a:prstDash val="solid"/>
          </a:ln>
        </c:spPr>
        <c:txPr>
          <a:bodyPr rot="-1560000" vert="horz"/>
          <a:lstStyle/>
          <a:p>
            <a:pPr>
              <a:defRPr sz="1800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15449779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54497792"/>
        <c:scaling>
          <c:orientation val="minMax"/>
        </c:scaling>
        <c:delete val="0"/>
        <c:axPos val="l"/>
        <c:numFmt formatCode="0%" sourceLinked="0"/>
        <c:majorTickMark val="out"/>
        <c:minorTickMark val="none"/>
        <c:tickLblPos val="nextTo"/>
        <c:spPr>
          <a:ln w="317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154491904"/>
        <c:crosses val="autoZero"/>
        <c:crossBetween val="between"/>
      </c:valAx>
      <c:spPr>
        <a:noFill/>
        <a:ln w="12700">
          <a:solidFill>
            <a:schemeClr val="tx1"/>
          </a:solidFill>
          <a:prstDash val="solid"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00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ru-RU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hPercent val="53"/>
      <c:rotY val="20"/>
      <c:depthPercent val="100"/>
      <c:rAngAx val="1"/>
    </c:view3D>
    <c:floor>
      <c:thickness val="0"/>
      <c:spPr>
        <a:noFill/>
        <a:ln w="9525">
          <a:noFill/>
        </a:ln>
      </c:spPr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1.0550996483001172E-2"/>
          <c:y val="1.5936254980079681E-2"/>
          <c:w val="0.97889800703399765"/>
          <c:h val="0.85258964143426297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Норматив</c:v>
                </c:pt>
              </c:strCache>
            </c:strRef>
          </c:tx>
          <c:spPr>
            <a:solidFill>
              <a:schemeClr val="accent2">
                <a:lumMod val="40000"/>
                <a:lumOff val="60000"/>
              </a:schemeClr>
            </a:solidFill>
            <a:ln w="12692">
              <a:solidFill>
                <a:schemeClr val="tx1"/>
              </a:solidFill>
              <a:prstDash val="solid"/>
            </a:ln>
            <a:scene3d>
              <a:camera prst="orthographicFront"/>
              <a:lightRig rig="threePt" dir="t"/>
            </a:scene3d>
            <a:sp3d>
              <a:bevelT/>
              <a:bevelB/>
              <a:contourClr>
                <a:srgbClr val="000000"/>
              </a:contourClr>
            </a:sp3d>
          </c:spPr>
          <c:invertIfNegative val="0"/>
          <c:dLbls>
            <c:dLbl>
              <c:idx val="0"/>
              <c:layout>
                <c:manualLayout>
                  <c:x val="-2.0236592527822432E-3"/>
                  <c:y val="0.3683079345382182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5383">
                <a:noFill/>
              </a:ln>
            </c:spPr>
            <c:txPr>
              <a:bodyPr/>
              <a:lstStyle/>
              <a:p>
                <a:pPr>
                  <a:defRPr sz="2398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Sheet1!$B$1:$B$1</c:f>
              <c:numCache>
                <c:formatCode>General</c:formatCode>
                <c:ptCount val="1"/>
              </c:numCache>
            </c:numRef>
          </c:cat>
          <c:val>
            <c:numRef>
              <c:f>Sheet1!$B$2:$B$2</c:f>
              <c:numCache>
                <c:formatCode>#,##0</c:formatCode>
                <c:ptCount val="1"/>
                <c:pt idx="0">
                  <c:v>41363</c:v>
                </c:pt>
              </c:numCache>
            </c:numRef>
          </c:val>
        </c:ser>
        <c:ser>
          <c:idx val="2"/>
          <c:order val="1"/>
          <c:tx>
            <c:strRef>
              <c:f>Sheet1!$A$3</c:f>
              <c:strCache>
                <c:ptCount val="1"/>
                <c:pt idx="0">
                  <c:v>Фактические расходы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  <a:ln w="12692">
              <a:solidFill>
                <a:schemeClr val="tx1"/>
              </a:solidFill>
              <a:prstDash val="solid"/>
            </a:ln>
            <a:scene3d>
              <a:camera prst="orthographicFront"/>
              <a:lightRig rig="threePt" dir="t"/>
            </a:scene3d>
            <a:sp3d>
              <a:bevelT/>
              <a:bevelB/>
              <a:contourClr>
                <a:srgbClr val="000000"/>
              </a:contourClr>
            </a:sp3d>
          </c:spPr>
          <c:invertIfNegative val="0"/>
          <c:dLbls>
            <c:dLbl>
              <c:idx val="0"/>
              <c:layout>
                <c:manualLayout>
                  <c:x val="-1.3932934426452257E-3"/>
                  <c:y val="0.3625491817339899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5383">
                <a:noFill/>
              </a:ln>
            </c:spPr>
            <c:txPr>
              <a:bodyPr/>
              <a:lstStyle/>
              <a:p>
                <a:pPr>
                  <a:defRPr sz="2398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Sheet1!$B$1:$B$1</c:f>
              <c:numCache>
                <c:formatCode>General</c:formatCode>
                <c:ptCount val="1"/>
              </c:numCache>
            </c:numRef>
          </c:cat>
          <c:val>
            <c:numRef>
              <c:f>Sheet1!$B$3:$B$3</c:f>
              <c:numCache>
                <c:formatCode>#,##0</c:formatCode>
                <c:ptCount val="1"/>
                <c:pt idx="0">
                  <c:v>40250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150036480"/>
        <c:axId val="150038016"/>
        <c:axId val="0"/>
      </c:bar3DChart>
      <c:catAx>
        <c:axId val="1500364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9519">
            <a:noFill/>
          </a:ln>
        </c:spPr>
        <c:txPr>
          <a:bodyPr rot="0" vert="horz"/>
          <a:lstStyle/>
          <a:p>
            <a:pPr>
              <a:defRPr sz="1799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15003801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50038016"/>
        <c:scaling>
          <c:orientation val="minMax"/>
          <c:min val="0"/>
        </c:scaling>
        <c:delete val="1"/>
        <c:axPos val="l"/>
        <c:numFmt formatCode="#,##0" sourceLinked="1"/>
        <c:majorTickMark val="out"/>
        <c:minorTickMark val="none"/>
        <c:tickLblPos val="nextTo"/>
        <c:crossAx val="150036480"/>
        <c:crosses val="autoZero"/>
        <c:crossBetween val="between"/>
      </c:valAx>
      <c:spPr>
        <a:noFill/>
        <a:ln w="25383">
          <a:noFill/>
        </a:ln>
      </c:spPr>
    </c:plotArea>
    <c:legend>
      <c:legendPos val="b"/>
      <c:layout>
        <c:manualLayout>
          <c:xMode val="edge"/>
          <c:yMode val="edge"/>
          <c:x val="0.1406799531066823"/>
          <c:y val="0.92629482071713143"/>
          <c:w val="0.68581477139507618"/>
          <c:h val="7.5697211155378488E-2"/>
        </c:manualLayout>
      </c:layout>
      <c:overlay val="0"/>
      <c:spPr>
        <a:noFill/>
        <a:ln w="25383">
          <a:noFill/>
        </a:ln>
      </c:spPr>
      <c:txPr>
        <a:bodyPr/>
        <a:lstStyle/>
        <a:p>
          <a:pPr>
            <a:defRPr sz="2019" b="1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99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ru-RU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550996843023328"/>
          <c:y val="4.906642709929715E-2"/>
          <c:w val="0.88745603751465418"/>
          <c:h val="0.719758064516129"/>
        </c:manualLayout>
      </c:layout>
      <c:lineChart>
        <c:grouping val="standar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Учащиеся</c:v>
                </c:pt>
              </c:strCache>
            </c:strRef>
          </c:tx>
          <c:spPr>
            <a:ln w="38201">
              <a:solidFill>
                <a:srgbClr val="FF0000"/>
              </a:solidFill>
              <a:prstDash val="solid"/>
            </a:ln>
          </c:spPr>
          <c:marker>
            <c:symbol val="diamond"/>
            <c:size val="11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dLbls>
            <c:dLbl>
              <c:idx val="0"/>
              <c:layout>
                <c:manualLayout>
                  <c:x val="-1.9219920123756607E-2"/>
                  <c:y val="-6.743652118176719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2.2932238890943993E-2"/>
                  <c:y val="-7.141630683261365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2.7817013440246272E-2"/>
                  <c:y val="-7.136806463545811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3.6218663977656454E-2"/>
                  <c:y val="-6.054131855243577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4.7611173077324719E-3"/>
                  <c:y val="-6.522678921196770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1.7084823135012122E-2"/>
                  <c:y val="-6.361799261182414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5467">
                <a:noFill/>
              </a:ln>
            </c:spPr>
            <c:txPr>
              <a:bodyPr/>
              <a:lstStyle/>
              <a:p>
                <a:pPr>
                  <a:defRPr sz="1805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Sheet1!$B$1:$G$1</c:f>
              <c:numCache>
                <c:formatCode>General</c:formatCode>
                <c:ptCount val="6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</c:numCache>
            </c:numRef>
          </c:cat>
          <c:val>
            <c:numRef>
              <c:f>Sheet1!$B$2:$G$2</c:f>
              <c:numCache>
                <c:formatCode>General</c:formatCode>
                <c:ptCount val="6"/>
                <c:pt idx="0">
                  <c:v>2743</c:v>
                </c:pt>
                <c:pt idx="1">
                  <c:v>2678</c:v>
                </c:pt>
                <c:pt idx="2">
                  <c:v>2616</c:v>
                </c:pt>
                <c:pt idx="3">
                  <c:v>2565</c:v>
                </c:pt>
                <c:pt idx="4">
                  <c:v>2500</c:v>
                </c:pt>
                <c:pt idx="5">
                  <c:v>2448</c:v>
                </c:pt>
              </c:numCache>
            </c:numRef>
          </c:val>
          <c:smooth val="0"/>
        </c:ser>
        <c:ser>
          <c:idx val="2"/>
          <c:order val="1"/>
          <c:tx>
            <c:strRef>
              <c:f>Sheet1!$A$3</c:f>
              <c:strCache>
                <c:ptCount val="1"/>
                <c:pt idx="0">
                  <c:v>Дошкольники</c:v>
                </c:pt>
              </c:strCache>
            </c:strRef>
          </c:tx>
          <c:spPr>
            <a:ln w="38201">
              <a:solidFill>
                <a:srgbClr val="0000FF"/>
              </a:solidFill>
              <a:prstDash val="solid"/>
            </a:ln>
          </c:spPr>
          <c:marker>
            <c:symbol val="triangle"/>
            <c:size val="11"/>
            <c:spPr>
              <a:solidFill>
                <a:srgbClr val="0000FF"/>
              </a:solidFill>
              <a:ln>
                <a:solidFill>
                  <a:srgbClr val="0000FF"/>
                </a:solidFill>
                <a:prstDash val="solid"/>
              </a:ln>
            </c:spPr>
          </c:marker>
          <c:dLbls>
            <c:dLbl>
              <c:idx val="0"/>
              <c:layout>
                <c:manualLayout>
                  <c:x val="-2.508158483653504E-2"/>
                  <c:y val="5.768445039574642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3.5827901259056563E-2"/>
                  <c:y val="4.809577694323180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3.7195676980691803E-2"/>
                  <c:y val="-5.63760162151196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4.7941993403213215E-2"/>
                  <c:y val="-8.65091832264201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3.6414106756735995E-2"/>
                  <c:y val="-7.145275249610896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2.7635819618013296E-2"/>
                  <c:y val="-6.133169142177206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5467">
                <a:noFill/>
              </a:ln>
            </c:spPr>
            <c:txPr>
              <a:bodyPr/>
              <a:lstStyle/>
              <a:p>
                <a:pPr>
                  <a:defRPr sz="1805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Sheet1!$B$1:$G$1</c:f>
              <c:numCache>
                <c:formatCode>General</c:formatCode>
                <c:ptCount val="6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</c:numCache>
            </c:numRef>
          </c:cat>
          <c:val>
            <c:numRef>
              <c:f>Sheet1!$B$3:$G$3</c:f>
              <c:numCache>
                <c:formatCode>General</c:formatCode>
                <c:ptCount val="6"/>
                <c:pt idx="0">
                  <c:v>1061</c:v>
                </c:pt>
                <c:pt idx="1">
                  <c:v>1238</c:v>
                </c:pt>
                <c:pt idx="2">
                  <c:v>1272</c:v>
                </c:pt>
                <c:pt idx="3">
                  <c:v>1282</c:v>
                </c:pt>
                <c:pt idx="4">
                  <c:v>1326</c:v>
                </c:pt>
                <c:pt idx="5">
                  <c:v>1303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49459712"/>
        <c:axId val="149461248"/>
      </c:lineChart>
      <c:catAx>
        <c:axId val="1494597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8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5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14946124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49461248"/>
        <c:scaling>
          <c:orientation val="minMax"/>
        </c:scaling>
        <c:delete val="0"/>
        <c:axPos val="l"/>
        <c:majorGridlines>
          <c:spPr>
            <a:ln w="3183">
              <a:solidFill>
                <a:schemeClr val="tx1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318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5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149459712"/>
        <c:crosses val="autoZero"/>
        <c:crossBetween val="between"/>
      </c:valAx>
      <c:spPr>
        <a:noFill/>
        <a:ln w="12734">
          <a:solidFill>
            <a:schemeClr val="tx1"/>
          </a:solidFill>
          <a:prstDash val="solid"/>
        </a:ln>
      </c:spPr>
    </c:plotArea>
    <c:legend>
      <c:legendPos val="b"/>
      <c:layout>
        <c:manualLayout>
          <c:xMode val="edge"/>
          <c:yMode val="edge"/>
          <c:x val="0.31652989449003516"/>
          <c:y val="0.92741935483870963"/>
          <c:w val="0.45955451348182885"/>
          <c:h val="7.2580645161290328E-2"/>
        </c:manualLayout>
      </c:layout>
      <c:overlay val="0"/>
      <c:spPr>
        <a:noFill/>
        <a:ln w="25467">
          <a:noFill/>
        </a:ln>
      </c:spPr>
      <c:txPr>
        <a:bodyPr/>
        <a:lstStyle/>
        <a:p>
          <a:pPr>
            <a:defRPr sz="1659" b="1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05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ru-RU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1.8518518518518517E-2"/>
          <c:y val="2.7397260273972601E-2"/>
          <c:w val="0.96604938271604934"/>
          <c:h val="0.81513195268399674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2013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dLbl>
              <c:idx val="0"/>
              <c:layout>
                <c:manualLayout>
                  <c:x val="1.5432098765432098E-3"/>
                  <c:y val="0.34233598462912751"/>
                </c:manualLayout>
              </c:layout>
              <c:spPr/>
              <c:txPr>
                <a:bodyPr rot="-5400000" vert="horz" anchor="ctr" anchorCtr="0"/>
                <a:lstStyle/>
                <a:p>
                  <a:pPr>
                    <a:defRPr sz="2000" b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"/>
                  <c:y val="0.32269375600286615"/>
                </c:manualLayout>
              </c:layout>
              <c:spPr/>
              <c:txPr>
                <a:bodyPr rot="-5400000" vert="horz" anchor="ctr" anchorCtr="0"/>
                <a:lstStyle/>
                <a:p>
                  <a:pPr>
                    <a:defRPr sz="2000" b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4.6296296296296866E-3"/>
                  <c:y val="0.30866359269839366"/>
                </c:manualLayout>
              </c:layout>
              <c:spPr/>
              <c:txPr>
                <a:bodyPr rot="-5400000" vert="horz" anchor="ctr" anchorCtr="0"/>
                <a:lstStyle/>
                <a:p>
                  <a:pPr>
                    <a:defRPr sz="2000" b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0"/>
                  <c:y val="0.20764641690619212"/>
                </c:manualLayout>
              </c:layout>
              <c:spPr/>
              <c:txPr>
                <a:bodyPr rot="-5400000" vert="horz" anchor="ctr" anchorCtr="0"/>
                <a:lstStyle/>
                <a:p>
                  <a:pPr>
                    <a:defRPr sz="2000" b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 rot="-5400000" vert="horz" anchor="ctr" anchorCtr="0"/>
              <a:lstStyle/>
              <a:p>
                <a:pPr>
                  <a:defRPr sz="20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Учителя</c:v>
                </c:pt>
                <c:pt idx="1">
                  <c:v>ДОУ</c:v>
                </c:pt>
                <c:pt idx="2">
                  <c:v>Доп. Обр.</c:v>
                </c:pt>
                <c:pt idx="3">
                  <c:v>Культура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23477</c:v>
                </c:pt>
                <c:pt idx="1">
                  <c:v>21509</c:v>
                </c:pt>
                <c:pt idx="2">
                  <c:v>19063</c:v>
                </c:pt>
                <c:pt idx="3">
                  <c:v>12701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2014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dLbl>
              <c:idx val="0"/>
              <c:layout>
                <c:manualLayout>
                  <c:x val="6.1728395061728392E-3"/>
                  <c:y val="0.3339178866464440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"/>
                  <c:y val="0.3451417963425684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1.5432098765432098E-3"/>
                  <c:y val="0.2946334293939212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2345679012345678E-2"/>
                  <c:y val="0.2048403842452976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 rot="-5400000" vert="horz"/>
              <a:lstStyle/>
              <a:p>
                <a:pPr>
                  <a:defRPr sz="2000" b="1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Учителя</c:v>
                </c:pt>
                <c:pt idx="1">
                  <c:v>ДОУ</c:v>
                </c:pt>
                <c:pt idx="2">
                  <c:v>Доп. Обр.</c:v>
                </c:pt>
                <c:pt idx="3">
                  <c:v>Культура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26387</c:v>
                </c:pt>
                <c:pt idx="1">
                  <c:v>24864</c:v>
                </c:pt>
                <c:pt idx="2">
                  <c:v>22985</c:v>
                </c:pt>
                <c:pt idx="3">
                  <c:v>16407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rgbClr val="99FFCC"/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dLbl>
              <c:idx val="0"/>
              <c:layout>
                <c:manualLayout>
                  <c:x val="7.716049382716049E-3"/>
                  <c:y val="0.2834092987503433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3.0864197530864196E-3"/>
                  <c:y val="0.2721851681067653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5432098765432098E-3"/>
                  <c:y val="0.3114696253592881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4.6296296296296294E-3"/>
                  <c:y val="0.2244826128715590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 rot="-5400000" vert="horz"/>
              <a:lstStyle/>
              <a:p>
                <a:pPr>
                  <a:defRPr sz="20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Учителя</c:v>
                </c:pt>
                <c:pt idx="1">
                  <c:v>ДОУ</c:v>
                </c:pt>
                <c:pt idx="2">
                  <c:v>Доп. Обр.</c:v>
                </c:pt>
                <c:pt idx="3">
                  <c:v>Культура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25712</c:v>
                </c:pt>
                <c:pt idx="1">
                  <c:v>25348</c:v>
                </c:pt>
                <c:pt idx="2">
                  <c:v>24850</c:v>
                </c:pt>
                <c:pt idx="3">
                  <c:v>19033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49572224"/>
        <c:axId val="149586304"/>
        <c:axId val="0"/>
      </c:bar3DChart>
      <c:catAx>
        <c:axId val="1495722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149586304"/>
        <c:crosses val="autoZero"/>
        <c:auto val="1"/>
        <c:lblAlgn val="ctr"/>
        <c:lblOffset val="100"/>
        <c:noMultiLvlLbl val="0"/>
      </c:catAx>
      <c:valAx>
        <c:axId val="149586304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49572224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50"/>
      <c:rAngAx val="0"/>
      <c:perspective val="2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1820987654320993E-2"/>
          <c:y val="0.11179568222986211"/>
          <c:w val="0.87345679012345678"/>
          <c:h val="0.85622084211304572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Pt>
            <c:idx val="0"/>
            <c:bubble3D val="0"/>
            <c:spPr>
              <a:solidFill>
                <a:srgbClr val="33CCCC"/>
              </a:solidFill>
              <a:scene3d>
                <a:camera prst="orthographicFront"/>
                <a:lightRig rig="threePt" dir="t"/>
              </a:scene3d>
              <a:sp3d prstMaterial="matte">
                <a:bevelB/>
              </a:sp3d>
            </c:spPr>
          </c:dPt>
          <c:dPt>
            <c:idx val="1"/>
            <c:bubble3D val="0"/>
            <c:spPr>
              <a:solidFill>
                <a:srgbClr val="FFC000"/>
              </a:solidFill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</c:dPt>
          <c:dPt>
            <c:idx val="2"/>
            <c:bubble3D val="0"/>
            <c:spPr>
              <a:solidFill>
                <a:srgbClr val="00B0F0"/>
              </a:solidFill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</c:dPt>
          <c:dPt>
            <c:idx val="3"/>
            <c:bubble3D val="0"/>
            <c:spPr>
              <a:solidFill>
                <a:srgbClr val="CCFFCC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4"/>
            <c:bubble3D val="0"/>
            <c:spPr>
              <a:solidFill>
                <a:srgbClr val="7289FA"/>
              </a:solidFill>
            </c:spPr>
          </c:dPt>
          <c:dPt>
            <c:idx val="5"/>
            <c:bubble3D val="0"/>
            <c:spPr>
              <a:solidFill>
                <a:srgbClr val="00B050"/>
              </a:solidFill>
            </c:spPr>
          </c:dPt>
          <c:dPt>
            <c:idx val="6"/>
            <c:bubble3D val="0"/>
            <c:spPr>
              <a:solidFill>
                <a:schemeClr val="accent6">
                  <a:lumMod val="40000"/>
                  <a:lumOff val="60000"/>
                </a:schemeClr>
              </a:solidFill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</c:dPt>
          <c:dLbls>
            <c:dLbl>
              <c:idx val="0"/>
              <c:layout>
                <c:manualLayout>
                  <c:x val="0.12645207543501508"/>
                  <c:y val="-5.9624413145539908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4.637345679012346E-2"/>
                  <c:y val="0.2512907101401057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6"/>
              <c:layout>
                <c:manualLayout>
                  <c:x val="-6.5856359968892775E-2"/>
                  <c:y val="1.1847990832131899E-2"/>
                </c:manualLayout>
              </c:layout>
              <c:tx>
                <c:rich>
                  <a:bodyPr/>
                  <a:lstStyle/>
                  <a:p>
                    <a:r>
                      <a:rPr lang="ru-RU" dirty="0" err="1" smtClean="0"/>
                      <a:t>Непрограмм</a:t>
                    </a:r>
                    <a:r>
                      <a:rPr lang="ru-RU" dirty="0" smtClean="0"/>
                      <a:t> </a:t>
                    </a:r>
                    <a:r>
                      <a:rPr lang="ru-RU" dirty="0" err="1" smtClean="0"/>
                      <a:t>ные</a:t>
                    </a:r>
                    <a:r>
                      <a:rPr lang="ru-RU" dirty="0"/>
                      <a:t>
17,1%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numFmt formatCode="0.0%" sourceLinked="0"/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Лист1!$A$2:$A$8</c:f>
              <c:strCache>
                <c:ptCount val="7"/>
                <c:pt idx="0">
                  <c:v>Развитие образования</c:v>
                </c:pt>
                <c:pt idx="1">
                  <c:v>Развитие культуры</c:v>
                </c:pt>
                <c:pt idx="2">
                  <c:v>Семья и дети</c:v>
                </c:pt>
                <c:pt idx="3">
                  <c:v>Экономическое развитие</c:v>
                </c:pt>
                <c:pt idx="4">
                  <c:v>Развитие транспортной системы</c:v>
                </c:pt>
                <c:pt idx="5">
                  <c:v>Прочие программы</c:v>
                </c:pt>
                <c:pt idx="6">
                  <c:v>Непрограммные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404638</c:v>
                </c:pt>
                <c:pt idx="1">
                  <c:v>27530</c:v>
                </c:pt>
                <c:pt idx="2">
                  <c:v>23007</c:v>
                </c:pt>
                <c:pt idx="3">
                  <c:v>17321</c:v>
                </c:pt>
                <c:pt idx="4">
                  <c:v>64045</c:v>
                </c:pt>
                <c:pt idx="5">
                  <c:v>5234</c:v>
                </c:pt>
                <c:pt idx="6">
                  <c:v>112117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5.4290974044911053E-2"/>
          <c:y val="5.5555555555555552E-2"/>
          <c:w val="0.92679498396033833"/>
          <c:h val="0.62003207932341786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2014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Красновиш. ГП</c:v>
                </c:pt>
                <c:pt idx="1">
                  <c:v>Вайское</c:v>
                </c:pt>
                <c:pt idx="2">
                  <c:v>В/горское</c:v>
                </c:pt>
                <c:pt idx="3">
                  <c:v>В-Язьвинское</c:v>
                </c:pt>
                <c:pt idx="4">
                  <c:v>У-Язьвинское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15640</c:v>
                </c:pt>
                <c:pt idx="1">
                  <c:v>10437</c:v>
                </c:pt>
                <c:pt idx="2">
                  <c:v>3067</c:v>
                </c:pt>
                <c:pt idx="3">
                  <c:v>10001</c:v>
                </c:pt>
                <c:pt idx="4">
                  <c:v>5323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2015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dLbl>
              <c:idx val="0"/>
              <c:layout>
                <c:manualLayout>
                  <c:x val="2.9320987654320986E-2"/>
                  <c:y val="-1.620370370370370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3.7037037037037035E-2"/>
                  <c:y val="-9.259259259259258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2.6234567901234566E-2"/>
                  <c:y val="-1.85185185185185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1.6975308641975422E-2"/>
                  <c:y val="-3.24074074074074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Красновиш. ГП</c:v>
                </c:pt>
                <c:pt idx="1">
                  <c:v>Вайское</c:v>
                </c:pt>
                <c:pt idx="2">
                  <c:v>В/горское</c:v>
                </c:pt>
                <c:pt idx="3">
                  <c:v>В-Язьвинское</c:v>
                </c:pt>
                <c:pt idx="4">
                  <c:v>У-Язьвинское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12421</c:v>
                </c:pt>
                <c:pt idx="1">
                  <c:v>10289</c:v>
                </c:pt>
                <c:pt idx="2">
                  <c:v>4643</c:v>
                </c:pt>
                <c:pt idx="3">
                  <c:v>8440</c:v>
                </c:pt>
                <c:pt idx="4">
                  <c:v>5643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54640384"/>
        <c:axId val="154641920"/>
        <c:axId val="0"/>
      </c:bar3DChart>
      <c:catAx>
        <c:axId val="154640384"/>
        <c:scaling>
          <c:orientation val="minMax"/>
        </c:scaling>
        <c:delete val="0"/>
        <c:axPos val="b"/>
        <c:majorTickMark val="out"/>
        <c:minorTickMark val="none"/>
        <c:tickLblPos val="nextTo"/>
        <c:crossAx val="154641920"/>
        <c:crosses val="autoZero"/>
        <c:auto val="1"/>
        <c:lblAlgn val="ctr"/>
        <c:lblOffset val="100"/>
        <c:noMultiLvlLbl val="0"/>
      </c:catAx>
      <c:valAx>
        <c:axId val="154641920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54640384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116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r>
              <a:rPr lang="ru-RU" dirty="0" smtClean="0"/>
              <a:t>2015 </a:t>
            </a:r>
            <a:r>
              <a:rPr lang="ru-RU" dirty="0"/>
              <a:t>год</a:t>
            </a:r>
          </a:p>
        </c:rich>
      </c:tx>
      <c:layout>
        <c:manualLayout>
          <c:xMode val="edge"/>
          <c:yMode val="edge"/>
          <c:x val="0.35634743875278396"/>
          <c:y val="2.0522388059701493E-2"/>
        </c:manualLayout>
      </c:layout>
      <c:overlay val="0"/>
      <c:spPr>
        <a:noFill/>
        <a:ln w="24432">
          <a:noFill/>
        </a:ln>
      </c:spPr>
    </c:title>
    <c:autoTitleDeleted val="0"/>
    <c:view3D>
      <c:rotX val="15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6815144766146995E-3"/>
          <c:y val="0.3675373134328358"/>
          <c:w val="0.99109131403118045"/>
          <c:h val="0.33022388059701491"/>
        </c:manualLayout>
      </c:layout>
      <c:pie3DChart>
        <c:varyColors val="1"/>
        <c:ser>
          <c:idx val="0"/>
          <c:order val="0"/>
          <c:tx>
            <c:strRef>
              <c:f>Sheet1!$A$2</c:f>
              <c:strCache>
                <c:ptCount val="1"/>
                <c:pt idx="0">
                  <c:v>Восток</c:v>
                </c:pt>
              </c:strCache>
            </c:strRef>
          </c:tx>
          <c:spPr>
            <a:solidFill>
              <a:schemeClr val="accent1"/>
            </a:solidFill>
            <a:ln w="12216">
              <a:solidFill>
                <a:schemeClr val="tx1"/>
              </a:solidFill>
              <a:prstDash val="solid"/>
            </a:ln>
          </c:spPr>
          <c:explosion val="25"/>
          <c:dPt>
            <c:idx val="0"/>
            <c:bubble3D val="0"/>
            <c:spPr>
              <a:solidFill>
                <a:srgbClr val="CCFFFF"/>
              </a:solidFill>
              <a:ln w="12216">
                <a:solidFill>
                  <a:schemeClr val="tx1"/>
                </a:solidFill>
                <a:prstDash val="solid"/>
              </a:ln>
            </c:spPr>
          </c:dPt>
          <c:dPt>
            <c:idx val="1"/>
            <c:bubble3D val="0"/>
            <c:spPr>
              <a:solidFill>
                <a:srgbClr val="3366FF"/>
              </a:solidFill>
              <a:ln w="12216">
                <a:solidFill>
                  <a:schemeClr val="tx1"/>
                </a:solidFill>
                <a:prstDash val="solid"/>
              </a:ln>
            </c:spPr>
          </c:dPt>
          <c:dPt>
            <c:idx val="2"/>
            <c:bubble3D val="0"/>
            <c:spPr>
              <a:solidFill>
                <a:schemeClr val="hlink"/>
              </a:solidFill>
              <a:ln w="12216">
                <a:solidFill>
                  <a:schemeClr val="tx1"/>
                </a:solidFill>
                <a:prstDash val="solid"/>
              </a:ln>
            </c:spPr>
          </c:dPt>
          <c:dPt>
            <c:idx val="3"/>
            <c:bubble3D val="0"/>
            <c:spPr>
              <a:solidFill>
                <a:srgbClr val="CC99FF"/>
              </a:solidFill>
              <a:ln w="12216">
                <a:solidFill>
                  <a:schemeClr val="tx1"/>
                </a:solidFill>
                <a:prstDash val="solid"/>
              </a:ln>
            </c:spPr>
          </c:dPt>
          <c:dPt>
            <c:idx val="4"/>
            <c:bubble3D val="0"/>
            <c:spPr>
              <a:solidFill>
                <a:srgbClr val="FF9900"/>
              </a:solidFill>
              <a:ln w="12216">
                <a:solidFill>
                  <a:schemeClr val="tx1"/>
                </a:solidFill>
                <a:prstDash val="solid"/>
              </a:ln>
            </c:spPr>
          </c:dPt>
          <c:dLbls>
            <c:dLbl>
              <c:idx val="0"/>
              <c:layout>
                <c:manualLayout>
                  <c:x val="1.7086585794676836E-2"/>
                  <c:y val="-0.11516214334679158"/>
                </c:manualLayout>
              </c:layout>
              <c:numFmt formatCode="0.0%" sourceLinked="0"/>
              <c:spPr>
                <a:noFill/>
                <a:ln w="24432">
                  <a:noFill/>
                </a:ln>
              </c:spPr>
              <c:txPr>
                <a:bodyPr/>
                <a:lstStyle/>
                <a:p>
                  <a:pPr>
                    <a:defRPr sz="1731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-4.9750010157496159E-2"/>
                  <c:y val="0.13808188553237746"/>
                </c:manualLayout>
              </c:layout>
              <c:numFmt formatCode="0.0%" sourceLinked="0"/>
              <c:spPr>
                <a:noFill/>
                <a:ln w="24432">
                  <a:noFill/>
                </a:ln>
              </c:spPr>
              <c:txPr>
                <a:bodyPr/>
                <a:lstStyle/>
                <a:p>
                  <a:pPr>
                    <a:defRPr sz="1731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numFmt formatCode="0.0%" sourceLinked="0"/>
              <c:spPr>
                <a:noFill/>
                <a:ln w="24432">
                  <a:noFill/>
                </a:ln>
              </c:spPr>
              <c:txPr>
                <a:bodyPr/>
                <a:lstStyle/>
                <a:p>
                  <a:pPr>
                    <a:defRPr sz="1731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ru-RU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3"/>
              <c:layout/>
              <c:numFmt formatCode="0.0%" sourceLinked="0"/>
              <c:spPr>
                <a:noFill/>
                <a:ln w="24432">
                  <a:noFill/>
                </a:ln>
              </c:spPr>
              <c:txPr>
                <a:bodyPr/>
                <a:lstStyle/>
                <a:p>
                  <a:pPr>
                    <a:defRPr sz="1731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6.2780616552870622E-2"/>
                  <c:y val="-3.5740848579593101E-2"/>
                </c:manualLayout>
              </c:layout>
              <c:numFmt formatCode="0.0%" sourceLinked="0"/>
              <c:spPr>
                <a:noFill/>
                <a:ln w="24432">
                  <a:noFill/>
                </a:ln>
              </c:spPr>
              <c:txPr>
                <a:bodyPr/>
                <a:lstStyle/>
                <a:p>
                  <a:pPr>
                    <a:defRPr sz="1731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numFmt formatCode="0%" sourceLinked="0"/>
            <c:spPr>
              <a:noFill/>
              <a:ln w="24432">
                <a:noFill/>
              </a:ln>
            </c:spPr>
            <c:txPr>
              <a:bodyPr/>
              <a:lstStyle/>
              <a:p>
                <a:pPr>
                  <a:defRPr sz="1731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Sheet1!$B$1:$F$1</c:f>
              <c:strCache>
                <c:ptCount val="5"/>
                <c:pt idx="0">
                  <c:v>Налоговые и неналоговые</c:v>
                </c:pt>
                <c:pt idx="1">
                  <c:v>Субвенции</c:v>
                </c:pt>
                <c:pt idx="2">
                  <c:v>Субсидии</c:v>
                </c:pt>
                <c:pt idx="3">
                  <c:v>Дотации</c:v>
                </c:pt>
                <c:pt idx="4">
                  <c:v>Прочие</c:v>
                </c:pt>
              </c:strCache>
            </c:strRef>
          </c:cat>
          <c:val>
            <c:numRef>
              <c:f>Sheet1!$B$2:$F$2</c:f>
              <c:numCache>
                <c:formatCode>#,##0</c:formatCode>
                <c:ptCount val="5"/>
                <c:pt idx="0">
                  <c:v>97795</c:v>
                </c:pt>
                <c:pt idx="1">
                  <c:v>252589</c:v>
                </c:pt>
                <c:pt idx="2">
                  <c:v>129326</c:v>
                </c:pt>
                <c:pt idx="3">
                  <c:v>161167</c:v>
                </c:pt>
                <c:pt idx="4" formatCode="General">
                  <c:v>12260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4432">
          <a:noFill/>
        </a:ln>
      </c:spPr>
    </c:plotArea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731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00B0F0"/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Факт</c:v>
                </c:pt>
                <c:pt idx="1">
                  <c:v>Уточн. план</c:v>
                </c:pt>
                <c:pt idx="2">
                  <c:v>Первонач. план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653137</c:v>
                </c:pt>
                <c:pt idx="1">
                  <c:v>666955</c:v>
                </c:pt>
                <c:pt idx="2">
                  <c:v>517013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1944064"/>
        <c:axId val="31982336"/>
      </c:barChart>
      <c:catAx>
        <c:axId val="31944064"/>
        <c:scaling>
          <c:orientation val="minMax"/>
        </c:scaling>
        <c:delete val="0"/>
        <c:axPos val="l"/>
        <c:majorTickMark val="out"/>
        <c:minorTickMark val="none"/>
        <c:tickLblPos val="nextTo"/>
        <c:crossAx val="31982336"/>
        <c:crosses val="autoZero"/>
        <c:auto val="1"/>
        <c:lblAlgn val="ctr"/>
        <c:lblOffset val="100"/>
        <c:noMultiLvlLbl val="0"/>
      </c:catAx>
      <c:valAx>
        <c:axId val="31982336"/>
        <c:scaling>
          <c:orientation val="minMax"/>
        </c:scaling>
        <c:delete val="1"/>
        <c:axPos val="b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crossAx val="3194406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1.9708093920692347E-3"/>
          <c:w val="1"/>
          <c:h val="0.84472511881960699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Фактические доходы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dLbl>
              <c:idx val="0"/>
              <c:layout>
                <c:manualLayout>
                  <c:x val="3.875968992248062E-3"/>
                  <c:y val="0.28743961352657005"/>
                </c:manualLayout>
              </c:layout>
              <c:numFmt formatCode="#,##0" sourceLinked="0"/>
              <c:spPr>
                <a:ln>
                  <a:noFill/>
                </a:ln>
              </c:spPr>
              <c:txPr>
                <a:bodyPr rot="-5400000" vert="horz"/>
                <a:lstStyle/>
                <a:p>
                  <a:pPr>
                    <a:defRPr sz="2000" b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separator> </c:separator>
            </c:dLbl>
            <c:dLbl>
              <c:idx val="1"/>
              <c:layout>
                <c:manualLayout>
                  <c:x val="-4.7372407099609276E-17"/>
                  <c:y val="0.2898550724637681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separator> </c:separator>
            </c:dLbl>
            <c:dLbl>
              <c:idx val="2"/>
              <c:layout>
                <c:manualLayout>
                  <c:x val="6.4599483204134363E-3"/>
                  <c:y val="0.3188405797101449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separator> </c:separator>
            </c:dLbl>
            <c:numFmt formatCode="#,##0" sourceLinked="0"/>
            <c:txPr>
              <a:bodyPr rot="-5400000" vert="horz"/>
              <a:lstStyle/>
              <a:p>
                <a:pPr>
                  <a:defRPr sz="20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eparator> </c:separator>
            <c:showLeaderLines val="0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113727</c:v>
                </c:pt>
                <c:pt idx="1">
                  <c:v>92109</c:v>
                </c:pt>
                <c:pt idx="2">
                  <c:v>97795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Доходы в сопоставимых условиях</c:v>
                </c:pt>
              </c:strCache>
            </c:strRef>
          </c:tx>
          <c:spPr>
            <a:solidFill>
              <a:schemeClr val="accent1">
                <a:lumMod val="50000"/>
              </a:schemeClr>
            </a:solidFill>
            <a:scene3d>
              <a:camera prst="orthographicFront"/>
              <a:lightRig rig="threePt" dir="t"/>
            </a:scene3d>
            <a:sp3d>
              <a:bevelT prst="slope"/>
              <a:bevelB/>
            </a:sp3d>
          </c:spPr>
          <c:invertIfNegative val="0"/>
          <c:dLbls>
            <c:dLbl>
              <c:idx val="0"/>
              <c:layout>
                <c:manualLayout>
                  <c:x val="-1.2919896640826874E-3"/>
                  <c:y val="0.30434782608695654"/>
                </c:manualLayout>
              </c:layout>
              <c:numFmt formatCode="#,##0" sourceLinked="0"/>
              <c:spPr>
                <a:solidFill>
                  <a:schemeClr val="accent1">
                    <a:lumMod val="50000"/>
                  </a:schemeClr>
                </a:solidFill>
                <a:ln>
                  <a:noFill/>
                </a:ln>
              </c:spPr>
              <c:txPr>
                <a:bodyPr rot="-5400000" vert="horz"/>
                <a:lstStyle/>
                <a:p>
                  <a:pPr>
                    <a:defRPr sz="2000" b="1">
                      <a:solidFill>
                        <a:schemeClr val="bg1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2.5839793281653748E-3"/>
                  <c:y val="0.27777777777777779"/>
                </c:manualLayout>
              </c:layout>
              <c:numFmt formatCode="#,##0" sourceLinked="0"/>
              <c:spPr>
                <a:ln>
                  <a:noFill/>
                </a:ln>
              </c:spPr>
              <c:txPr>
                <a:bodyPr rot="-5400000" vert="horz"/>
                <a:lstStyle/>
                <a:p>
                  <a:pPr>
                    <a:defRPr sz="2000" b="1">
                      <a:solidFill>
                        <a:schemeClr val="bg1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2919896640826874E-3"/>
                  <c:y val="0.30917874396135264"/>
                </c:manualLayout>
              </c:layout>
              <c:numFmt formatCode="#,##0" sourceLinked="0"/>
              <c:spPr>
                <a:ln>
                  <a:noFill/>
                </a:ln>
              </c:spPr>
              <c:txPr>
                <a:bodyPr rot="-5400000" vert="horz"/>
                <a:lstStyle/>
                <a:p>
                  <a:pPr>
                    <a:defRPr sz="2000" b="1">
                      <a:solidFill>
                        <a:schemeClr val="bg1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" sourceLinked="0"/>
            <c:spPr>
              <a:ln>
                <a:noFill/>
              </a:ln>
            </c:spPr>
            <c:txPr>
              <a:bodyPr rot="-5400000" vert="horz"/>
              <a:lstStyle/>
              <a:p>
                <a:pPr>
                  <a:defRPr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</c:numCache>
            </c:num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93803</c:v>
                </c:pt>
                <c:pt idx="1">
                  <c:v>92109</c:v>
                </c:pt>
                <c:pt idx="2">
                  <c:v>97795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36819840"/>
        <c:axId val="136821376"/>
        <c:axId val="0"/>
      </c:bar3DChart>
      <c:catAx>
        <c:axId val="1368198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136821376"/>
        <c:crosses val="autoZero"/>
        <c:auto val="1"/>
        <c:lblAlgn val="ctr"/>
        <c:lblOffset val="100"/>
        <c:noMultiLvlLbl val="0"/>
      </c:catAx>
      <c:valAx>
        <c:axId val="136821376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36819840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1.9708093920692347E-3"/>
          <c:w val="1"/>
          <c:h val="0.84472511881960699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Фактические доходы</c:v>
                </c:pt>
              </c:strCache>
            </c:strRef>
          </c:tx>
          <c:spPr>
            <a:solidFill>
              <a:srgbClr val="99FFCC"/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dLbl>
              <c:idx val="0"/>
              <c:layout>
                <c:manualLayout>
                  <c:x val="3.875968992248062E-3"/>
                  <c:y val="0.28743961352657005"/>
                </c:manualLayout>
              </c:layout>
              <c:numFmt formatCode="#,##0" sourceLinked="0"/>
              <c:spPr>
                <a:ln>
                  <a:noFill/>
                </a:ln>
              </c:spPr>
              <c:txPr>
                <a:bodyPr rot="-5400000" vert="horz"/>
                <a:lstStyle/>
                <a:p>
                  <a:pPr>
                    <a:defRPr sz="2000" b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separator> </c:separator>
            </c:dLbl>
            <c:dLbl>
              <c:idx val="1"/>
              <c:layout>
                <c:manualLayout>
                  <c:x val="-4.7372407099609276E-17"/>
                  <c:y val="0.2898550724637681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separator> </c:separator>
            </c:dLbl>
            <c:dLbl>
              <c:idx val="2"/>
              <c:layout>
                <c:manualLayout>
                  <c:x val="6.4599483204134363E-3"/>
                  <c:y val="0.3188405797101449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separator> </c:separator>
            </c:dLbl>
            <c:numFmt formatCode="#,##0" sourceLinked="0"/>
            <c:txPr>
              <a:bodyPr rot="-5400000" vert="horz"/>
              <a:lstStyle/>
              <a:p>
                <a:pPr>
                  <a:defRPr sz="20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eparator> </c:separator>
            <c:showLeaderLines val="0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80137</c:v>
                </c:pt>
                <c:pt idx="1">
                  <c:v>63401</c:v>
                </c:pt>
                <c:pt idx="2">
                  <c:v>61222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Доходы в сопоставимых условиях</c:v>
                </c:pt>
              </c:strCache>
            </c:strRef>
          </c:tx>
          <c:spPr>
            <a:solidFill>
              <a:srgbClr val="33CCCC"/>
            </a:solidFill>
            <a:scene3d>
              <a:camera prst="orthographicFront"/>
              <a:lightRig rig="threePt" dir="t"/>
            </a:scene3d>
            <a:sp3d>
              <a:bevelT prst="slope"/>
              <a:bevelB/>
            </a:sp3d>
          </c:spPr>
          <c:invertIfNegative val="0"/>
          <c:dLbls>
            <c:dLbl>
              <c:idx val="0"/>
              <c:layout>
                <c:manualLayout>
                  <c:x val="-1.2919896640826874E-3"/>
                  <c:y val="0.30434782608695654"/>
                </c:manualLayout>
              </c:layout>
              <c:numFmt formatCode="#,##0" sourceLinked="0"/>
              <c:spPr>
                <a:noFill/>
                <a:ln>
                  <a:noFill/>
                </a:ln>
              </c:spPr>
              <c:txPr>
                <a:bodyPr rot="-5400000" vert="horz"/>
                <a:lstStyle/>
                <a:p>
                  <a:pPr>
                    <a:defRPr sz="2000" b="1">
                      <a:solidFill>
                        <a:schemeClr val="bg1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2.5839793281653748E-3"/>
                  <c:y val="0.27777777777777779"/>
                </c:manualLayout>
              </c:layout>
              <c:numFmt formatCode="#,##0" sourceLinked="0"/>
              <c:spPr>
                <a:noFill/>
                <a:ln>
                  <a:noFill/>
                </a:ln>
              </c:spPr>
              <c:txPr>
                <a:bodyPr rot="-5400000" vert="horz"/>
                <a:lstStyle/>
                <a:p>
                  <a:pPr>
                    <a:defRPr sz="2000" b="1">
                      <a:solidFill>
                        <a:schemeClr val="bg1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2919896640826874E-3"/>
                  <c:y val="0.30917874396135264"/>
                </c:manualLayout>
              </c:layout>
              <c:numFmt formatCode="#,##0" sourceLinked="0"/>
              <c:spPr>
                <a:noFill/>
                <a:ln>
                  <a:noFill/>
                </a:ln>
              </c:spPr>
              <c:txPr>
                <a:bodyPr rot="-5400000" vert="horz"/>
                <a:lstStyle/>
                <a:p>
                  <a:pPr>
                    <a:defRPr sz="2000" b="1">
                      <a:solidFill>
                        <a:schemeClr val="bg1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" sourceLinked="0"/>
            <c:spPr>
              <a:noFill/>
              <a:ln>
                <a:noFill/>
              </a:ln>
            </c:spPr>
            <c:txPr>
              <a:bodyPr rot="-5400000" vert="horz"/>
              <a:lstStyle/>
              <a:p>
                <a:pPr>
                  <a:defRPr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</c:numCache>
            </c:num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60213</c:v>
                </c:pt>
                <c:pt idx="1">
                  <c:v>63401</c:v>
                </c:pt>
                <c:pt idx="2">
                  <c:v>61222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46925824"/>
        <c:axId val="146616320"/>
        <c:axId val="0"/>
      </c:bar3DChart>
      <c:catAx>
        <c:axId val="1469258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146616320"/>
        <c:crosses val="autoZero"/>
        <c:auto val="1"/>
        <c:lblAlgn val="ctr"/>
        <c:lblOffset val="100"/>
        <c:noMultiLvlLbl val="0"/>
      </c:catAx>
      <c:valAx>
        <c:axId val="146616320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46925824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1.9708093920692347E-3"/>
          <c:w val="1"/>
          <c:h val="0.84472511881960699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Фактические доходы</c:v>
                </c:pt>
              </c:strCache>
            </c:strRef>
          </c:tx>
          <c:spPr>
            <a:solidFill>
              <a:srgbClr val="FFFF00">
                <a:alpha val="83000"/>
              </a:srgbClr>
            </a:solidFill>
            <a:scene3d>
              <a:camera prst="orthographicFront"/>
              <a:lightRig rig="threePt" dir="t"/>
            </a:scene3d>
            <a:sp3d>
              <a:bevelT w="88900" h="88900" prst="slope"/>
              <a:bevelB/>
            </a:sp3d>
          </c:spPr>
          <c:invertIfNegative val="0"/>
          <c:dLbls>
            <c:dLbl>
              <c:idx val="0"/>
              <c:layout>
                <c:manualLayout>
                  <c:x val="3.875968992248062E-3"/>
                  <c:y val="0.28743961352657005"/>
                </c:manualLayout>
              </c:layout>
              <c:numFmt formatCode="#,##0" sourceLinked="0"/>
              <c:spPr>
                <a:ln>
                  <a:noFill/>
                </a:ln>
              </c:spPr>
              <c:txPr>
                <a:bodyPr rot="-5400000" vert="horz"/>
                <a:lstStyle/>
                <a:p>
                  <a:pPr>
                    <a:defRPr sz="2000" b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separator> </c:separator>
            </c:dLbl>
            <c:dLbl>
              <c:idx val="1"/>
              <c:layout>
                <c:manualLayout>
                  <c:x val="-4.7372407099609276E-17"/>
                  <c:y val="0.2898550724637681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separator> </c:separator>
            </c:dLbl>
            <c:dLbl>
              <c:idx val="2"/>
              <c:layout>
                <c:manualLayout>
                  <c:x val="6.4599483204134363E-3"/>
                  <c:y val="0.3188405797101449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separator> </c:separator>
            </c:dLbl>
            <c:numFmt formatCode="#,##0" sourceLinked="0"/>
            <c:txPr>
              <a:bodyPr rot="-5400000" vert="horz"/>
              <a:lstStyle/>
              <a:p>
                <a:pPr>
                  <a:defRPr sz="20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eparator> </c:separator>
            <c:showLeaderLines val="0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67236</c:v>
                </c:pt>
                <c:pt idx="1">
                  <c:v>38574</c:v>
                </c:pt>
                <c:pt idx="2">
                  <c:v>36286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Доходы в сопоставимых условиях</c:v>
                </c:pt>
              </c:strCache>
            </c:strRef>
          </c:tx>
          <c:spPr>
            <a:solidFill>
              <a:srgbClr val="FBA05B"/>
            </a:solidFill>
            <a:scene3d>
              <a:camera prst="orthographicFront"/>
              <a:lightRig rig="threePt" dir="t"/>
            </a:scene3d>
            <a:sp3d>
              <a:bevelT prst="slope"/>
              <a:bevelB/>
            </a:sp3d>
          </c:spPr>
          <c:invertIfNegative val="0"/>
          <c:dLbls>
            <c:dLbl>
              <c:idx val="0"/>
              <c:layout>
                <c:manualLayout>
                  <c:x val="-5.1679586563307496E-3"/>
                  <c:y val="0.26684776902887142"/>
                </c:manualLayout>
              </c:layout>
              <c:numFmt formatCode="#,##0" sourceLinked="0"/>
              <c:spPr>
                <a:noFill/>
                <a:ln>
                  <a:noFill/>
                </a:ln>
              </c:spPr>
              <c:txPr>
                <a:bodyPr rot="-5400000" vert="horz"/>
                <a:lstStyle/>
                <a:p>
                  <a:pPr>
                    <a:defRPr sz="2000" b="1">
                      <a:solidFill>
                        <a:schemeClr val="tx1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2.5839793281653748E-3"/>
                  <c:y val="0.27777777777777779"/>
                </c:manualLayout>
              </c:layout>
              <c:numFmt formatCode="#,##0" sourceLinked="0"/>
              <c:spPr>
                <a:noFill/>
                <a:ln>
                  <a:noFill/>
                </a:ln>
              </c:spPr>
              <c:txPr>
                <a:bodyPr rot="-5400000" vert="horz"/>
                <a:lstStyle/>
                <a:p>
                  <a:pPr>
                    <a:defRPr sz="2000" b="1">
                      <a:solidFill>
                        <a:schemeClr val="tx1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2919896640826874E-3"/>
                  <c:y val="0.30917874396135264"/>
                </c:manualLayout>
              </c:layout>
              <c:numFmt formatCode="#,##0" sourceLinked="0"/>
              <c:spPr>
                <a:noFill/>
                <a:ln>
                  <a:noFill/>
                </a:ln>
              </c:spPr>
              <c:txPr>
                <a:bodyPr rot="-5400000" vert="horz"/>
                <a:lstStyle/>
                <a:p>
                  <a:pPr>
                    <a:defRPr sz="2000" b="1">
                      <a:solidFill>
                        <a:schemeClr val="tx1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" sourceLinked="0"/>
            <c:spPr>
              <a:noFill/>
              <a:ln>
                <a:noFill/>
              </a:ln>
            </c:spPr>
            <c:txPr>
              <a:bodyPr rot="-5400000" vert="horz"/>
              <a:lstStyle/>
              <a:p>
                <a:pPr>
                  <a:defRPr>
                    <a:solidFill>
                      <a:schemeClr val="tx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</c:numCache>
            </c:num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40342</c:v>
                </c:pt>
                <c:pt idx="1">
                  <c:v>38574</c:v>
                </c:pt>
                <c:pt idx="2">
                  <c:v>36286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46746752"/>
        <c:axId val="146752640"/>
        <c:axId val="0"/>
      </c:bar3DChart>
      <c:catAx>
        <c:axId val="1467467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146752640"/>
        <c:crosses val="autoZero"/>
        <c:auto val="1"/>
        <c:lblAlgn val="ctr"/>
        <c:lblOffset val="100"/>
        <c:noMultiLvlLbl val="0"/>
      </c:catAx>
      <c:valAx>
        <c:axId val="146752640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46746752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071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r>
              <a:rPr lang="ru-RU" dirty="0" smtClean="0"/>
              <a:t>2015 </a:t>
            </a:r>
            <a:r>
              <a:rPr lang="ru-RU" dirty="0"/>
              <a:t>год</a:t>
            </a:r>
          </a:p>
        </c:rich>
      </c:tx>
      <c:layout>
        <c:manualLayout>
          <c:xMode val="edge"/>
          <c:yMode val="edge"/>
          <c:x val="0.34168564920273348"/>
          <c:y val="2.0080321285140562E-2"/>
        </c:manualLayout>
      </c:layout>
      <c:overlay val="0"/>
      <c:spPr>
        <a:noFill/>
        <a:ln w="22628">
          <a:noFill/>
        </a:ln>
      </c:spPr>
    </c:title>
    <c:autoTitleDeleted val="0"/>
    <c:view3D>
      <c:rotX val="15"/>
      <c:rotY val="30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0615034168564919E-2"/>
          <c:y val="0.33333333333333331"/>
          <c:w val="0.82460136674259676"/>
          <c:h val="0.28915662650602408"/>
        </c:manualLayout>
      </c:layout>
      <c:pie3DChart>
        <c:varyColors val="1"/>
        <c:ser>
          <c:idx val="0"/>
          <c:order val="0"/>
          <c:tx>
            <c:strRef>
              <c:f>Sheet1!$A$2</c:f>
              <c:strCache>
                <c:ptCount val="1"/>
                <c:pt idx="0">
                  <c:v>Восток</c:v>
                </c:pt>
              </c:strCache>
            </c:strRef>
          </c:tx>
          <c:spPr>
            <a:solidFill>
              <a:schemeClr val="accent1"/>
            </a:solidFill>
            <a:ln w="11314">
              <a:solidFill>
                <a:schemeClr val="tx1"/>
              </a:solidFill>
              <a:prstDash val="solid"/>
            </a:ln>
          </c:spPr>
          <c:explosion val="25"/>
          <c:dPt>
            <c:idx val="0"/>
            <c:bubble3D val="0"/>
            <c:spPr>
              <a:solidFill>
                <a:srgbClr val="3366FF"/>
              </a:solidFill>
              <a:ln w="11314">
                <a:solidFill>
                  <a:schemeClr val="tx1"/>
                </a:solidFill>
                <a:prstDash val="solid"/>
              </a:ln>
            </c:spPr>
          </c:dPt>
          <c:dPt>
            <c:idx val="1"/>
            <c:bubble3D val="0"/>
            <c:spPr>
              <a:solidFill>
                <a:srgbClr val="008080"/>
              </a:solidFill>
              <a:ln w="11314">
                <a:solidFill>
                  <a:schemeClr val="tx1"/>
                </a:solidFill>
                <a:prstDash val="solid"/>
              </a:ln>
            </c:spPr>
          </c:dPt>
          <c:dPt>
            <c:idx val="2"/>
            <c:bubble3D val="0"/>
            <c:spPr>
              <a:solidFill>
                <a:srgbClr val="99CC00"/>
              </a:solidFill>
              <a:ln w="11314">
                <a:solidFill>
                  <a:schemeClr val="tx1"/>
                </a:solidFill>
                <a:prstDash val="solid"/>
              </a:ln>
            </c:spPr>
          </c:dPt>
          <c:dPt>
            <c:idx val="3"/>
            <c:bubble3D val="0"/>
            <c:spPr>
              <a:solidFill>
                <a:srgbClr val="FF6600"/>
              </a:solidFill>
              <a:ln w="11314">
                <a:solidFill>
                  <a:schemeClr val="tx1"/>
                </a:solidFill>
                <a:prstDash val="solid"/>
              </a:ln>
            </c:spPr>
          </c:dPt>
          <c:dPt>
            <c:idx val="4"/>
            <c:bubble3D val="0"/>
            <c:spPr>
              <a:solidFill>
                <a:srgbClr val="CC99FF"/>
              </a:solidFill>
              <a:ln w="11314">
                <a:solidFill>
                  <a:schemeClr val="tx1"/>
                </a:solidFill>
                <a:prstDash val="solid"/>
              </a:ln>
            </c:spPr>
          </c:dPt>
          <c:dLbls>
            <c:dLbl>
              <c:idx val="0"/>
              <c:layout>
                <c:manualLayout>
                  <c:x val="1.2487984456488393E-2"/>
                  <c:y val="-3.0321176958143389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0"/>
                  <c:y val="-9.2405511811023577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-7.8169291338582678E-2"/>
                  <c:y val="0.15357666804807293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0.11947157173535126"/>
                  <c:y val="6.6409656029838476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1.7527354535228552E-3"/>
                  <c:y val="-0.14838064649813509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5"/>
              <c:numFmt formatCode="0.0%" sourceLinked="0"/>
              <c:spPr>
                <a:noFill/>
                <a:ln w="22628">
                  <a:noFill/>
                </a:ln>
              </c:spPr>
              <c:txPr>
                <a:bodyPr/>
                <a:lstStyle/>
                <a:p>
                  <a:pPr>
                    <a:defRPr sz="1114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numFmt formatCode="0.0%" sourceLinked="0"/>
            <c:spPr>
              <a:noFill/>
              <a:ln w="22628">
                <a:noFill/>
              </a:ln>
            </c:spPr>
            <c:txPr>
              <a:bodyPr/>
              <a:lstStyle/>
              <a:p>
                <a:pPr>
                  <a:defRPr sz="1425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Sheet1!$B$1:$F$1</c:f>
              <c:strCache>
                <c:ptCount val="5"/>
                <c:pt idx="0">
                  <c:v>НДФЛ</c:v>
                </c:pt>
                <c:pt idx="1">
                  <c:v>ЕНВД</c:v>
                </c:pt>
                <c:pt idx="2">
                  <c:v>ТН</c:v>
                </c:pt>
                <c:pt idx="3">
                  <c:v>Доходы от имущества</c:v>
                </c:pt>
                <c:pt idx="4">
                  <c:v>Прочие</c:v>
                </c:pt>
              </c:strCache>
            </c:strRef>
          </c:cat>
          <c:val>
            <c:numRef>
              <c:f>Sheet1!$B$2:$F$2</c:f>
              <c:numCache>
                <c:formatCode>General</c:formatCode>
                <c:ptCount val="5"/>
                <c:pt idx="0">
                  <c:v>36286</c:v>
                </c:pt>
                <c:pt idx="1">
                  <c:v>8573</c:v>
                </c:pt>
                <c:pt idx="2">
                  <c:v>8927</c:v>
                </c:pt>
                <c:pt idx="3">
                  <c:v>24467</c:v>
                </c:pt>
                <c:pt idx="4">
                  <c:v>19542</c:v>
                </c:pt>
              </c:numCache>
            </c:numRef>
          </c:val>
        </c:ser>
        <c:dLbls>
          <c:showLegendKey val="0"/>
          <c:showVal val="1"/>
          <c:showCatName val="1"/>
          <c:showSerName val="0"/>
          <c:showPercent val="0"/>
          <c:showBubbleSize val="0"/>
          <c:showLeaderLines val="1"/>
        </c:dLbls>
      </c:pie3DChart>
      <c:spPr>
        <a:noFill/>
        <a:ln w="22628">
          <a:noFill/>
        </a:ln>
      </c:spPr>
    </c:plotArea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715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0"/>
          <c:y val="1.3232070653330496E-2"/>
          <c:w val="1"/>
          <c:h val="0.84472511881960699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План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dLbl>
              <c:idx val="0"/>
              <c:layout>
                <c:manualLayout>
                  <c:x val="6.4599483204134606E-3"/>
                  <c:y val="0.2860360360360360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5839793281654221E-3"/>
                  <c:y val="0.2635135135135134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2919896640826874E-3"/>
                  <c:y val="0.1373873873873873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2919896640826874E-3"/>
                  <c:y val="0.1351351351351351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" sourceLinked="0"/>
            <c:spPr>
              <a:ln>
                <a:noFill/>
              </a:ln>
            </c:spPr>
            <c:txPr>
              <a:bodyPr rot="-5400000" vert="horz" anchor="ctr" anchorCtr="0"/>
              <a:lstStyle/>
              <a:p>
                <a:pPr>
                  <a:defRPr sz="20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НДФЛ</c:v>
                </c:pt>
                <c:pt idx="1">
                  <c:v>Доходы от исп.МС</c:v>
                </c:pt>
                <c:pt idx="2">
                  <c:v>ЕНВД</c:v>
                </c:pt>
                <c:pt idx="3">
                  <c:v>ТН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38292</c:v>
                </c:pt>
                <c:pt idx="1">
                  <c:v>23445</c:v>
                </c:pt>
                <c:pt idx="2">
                  <c:v>8571</c:v>
                </c:pt>
                <c:pt idx="3">
                  <c:v>8136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Факт</c:v>
                </c:pt>
              </c:strCache>
            </c:strRef>
          </c:tx>
          <c:spPr>
            <a:solidFill>
              <a:schemeClr val="accent1">
                <a:lumMod val="50000"/>
              </a:schemeClr>
            </a:solidFill>
            <a:scene3d>
              <a:camera prst="orthographicFront"/>
              <a:lightRig rig="threePt" dir="t"/>
            </a:scene3d>
            <a:sp3d>
              <a:bevelT prst="slope"/>
              <a:bevelB/>
            </a:sp3d>
          </c:spPr>
          <c:invertIfNegative val="0"/>
          <c:dLbls>
            <c:dLbl>
              <c:idx val="0"/>
              <c:layout>
                <c:manualLayout>
                  <c:x val="-1.2919896640826874E-3"/>
                  <c:y val="0.30434782608695654"/>
                </c:manualLayout>
              </c:layout>
              <c:numFmt formatCode="#,##0" sourceLinked="0"/>
              <c:spPr>
                <a:solidFill>
                  <a:schemeClr val="accent1">
                    <a:lumMod val="50000"/>
                  </a:schemeClr>
                </a:solidFill>
                <a:ln>
                  <a:noFill/>
                </a:ln>
              </c:spPr>
              <c:txPr>
                <a:bodyPr rot="-5400000" vert="horz"/>
                <a:lstStyle/>
                <a:p>
                  <a:pPr>
                    <a:defRPr sz="2000" b="1">
                      <a:solidFill>
                        <a:schemeClr val="bg1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2.5839793281653748E-3"/>
                  <c:y val="0.27777777777777779"/>
                </c:manualLayout>
              </c:layout>
              <c:numFmt formatCode="#,##0" sourceLinked="0"/>
              <c:spPr>
                <a:ln>
                  <a:noFill/>
                </a:ln>
              </c:spPr>
              <c:txPr>
                <a:bodyPr rot="-5400000" vert="horz"/>
                <a:lstStyle/>
                <a:p>
                  <a:pPr>
                    <a:defRPr sz="2000" b="1">
                      <a:solidFill>
                        <a:schemeClr val="bg1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5.1679586563307496E-3"/>
                  <c:y val="0.14476431155565014"/>
                </c:manualLayout>
              </c:layout>
              <c:numFmt formatCode="#,##0" sourceLinked="0"/>
              <c:spPr>
                <a:ln>
                  <a:noFill/>
                </a:ln>
              </c:spPr>
              <c:txPr>
                <a:bodyPr rot="-5400000" vert="horz" anchor="ctr" anchorCtr="0"/>
                <a:lstStyle/>
                <a:p>
                  <a:pPr>
                    <a:defRPr sz="2000" b="1">
                      <a:solidFill>
                        <a:schemeClr val="bg1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2919896640826874E-3"/>
                  <c:y val="0.13288288288288289"/>
                </c:manualLayout>
              </c:layout>
              <c:numFmt formatCode="#,##0" sourceLinked="0"/>
              <c:spPr>
                <a:ln>
                  <a:noFill/>
                </a:ln>
              </c:spPr>
              <c:txPr>
                <a:bodyPr rot="-5400000" vert="horz"/>
                <a:lstStyle/>
                <a:p>
                  <a:pPr>
                    <a:defRPr sz="2000" b="1">
                      <a:solidFill>
                        <a:schemeClr val="bg1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" sourceLinked="0"/>
            <c:spPr>
              <a:ln>
                <a:noFill/>
              </a:ln>
            </c:spPr>
            <c:txPr>
              <a:bodyPr rot="-5400000" vert="horz"/>
              <a:lstStyle/>
              <a:p>
                <a:pPr>
                  <a:defRPr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НДФЛ</c:v>
                </c:pt>
                <c:pt idx="1">
                  <c:v>Доходы от исп.МС</c:v>
                </c:pt>
                <c:pt idx="2">
                  <c:v>ЕНВД</c:v>
                </c:pt>
                <c:pt idx="3">
                  <c:v>ТН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36286</c:v>
                </c:pt>
                <c:pt idx="1">
                  <c:v>24471</c:v>
                </c:pt>
                <c:pt idx="2">
                  <c:v>8573</c:v>
                </c:pt>
                <c:pt idx="3">
                  <c:v>8927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47254272"/>
        <c:axId val="146551552"/>
        <c:axId val="0"/>
      </c:bar3DChart>
      <c:catAx>
        <c:axId val="1472542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146551552"/>
        <c:crosses val="autoZero"/>
        <c:auto val="1"/>
        <c:lblAlgn val="ctr"/>
        <c:lblOffset val="100"/>
        <c:noMultiLvlLbl val="0"/>
      </c:catAx>
      <c:valAx>
        <c:axId val="146551552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47254272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4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Налоговые и неналоговые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Красновишеское ГП</c:v>
                </c:pt>
                <c:pt idx="1">
                  <c:v>Вайское СП</c:v>
                </c:pt>
                <c:pt idx="2">
                  <c:v>В/горское СП</c:v>
                </c:pt>
                <c:pt idx="3">
                  <c:v>В-Язьвинское СП</c:v>
                </c:pt>
                <c:pt idx="4">
                  <c:v>У-Язьвинское СП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46</c:v>
                </c:pt>
                <c:pt idx="1">
                  <c:v>19</c:v>
                </c:pt>
                <c:pt idx="2">
                  <c:v>12</c:v>
                </c:pt>
                <c:pt idx="3">
                  <c:v>27</c:v>
                </c:pt>
                <c:pt idx="4">
                  <c:v>45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Безвозмездные перечисления</c:v>
                </c:pt>
              </c:strCache>
            </c:strRef>
          </c:tx>
          <c:spPr>
            <a:solidFill>
              <a:srgbClr val="0070C0">
                <a:alpha val="85000"/>
              </a:srgbClr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dLbl>
              <c:idx val="2"/>
              <c:layout>
                <c:manualLayout>
                  <c:x val="1.4005602240896359E-3"/>
                  <c:y val="-4.694835680751173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5.6022408963585435E-3"/>
                  <c:y val="2.347417840375586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1.1204481792717087E-2"/>
                  <c:y val="2.347417840375586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Красновишеское ГП</c:v>
                </c:pt>
                <c:pt idx="1">
                  <c:v>Вайское СП</c:v>
                </c:pt>
                <c:pt idx="2">
                  <c:v>В/горское СП</c:v>
                </c:pt>
                <c:pt idx="3">
                  <c:v>В-Язьвинское СП</c:v>
                </c:pt>
                <c:pt idx="4">
                  <c:v>У-Язьвинское СП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54</c:v>
                </c:pt>
                <c:pt idx="1">
                  <c:v>81</c:v>
                </c:pt>
                <c:pt idx="2">
                  <c:v>88</c:v>
                </c:pt>
                <c:pt idx="3">
                  <c:v>73</c:v>
                </c:pt>
                <c:pt idx="4">
                  <c:v>58.1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47086720"/>
        <c:axId val="147096704"/>
        <c:axId val="0"/>
      </c:bar3DChart>
      <c:catAx>
        <c:axId val="147086720"/>
        <c:scaling>
          <c:orientation val="minMax"/>
        </c:scaling>
        <c:delete val="0"/>
        <c:axPos val="b"/>
        <c:majorTickMark val="out"/>
        <c:minorTickMark val="none"/>
        <c:tickLblPos val="nextTo"/>
        <c:crossAx val="147096704"/>
        <c:crosses val="autoZero"/>
        <c:auto val="1"/>
        <c:lblAlgn val="ctr"/>
        <c:lblOffset val="100"/>
        <c:noMultiLvlLbl val="0"/>
      </c:catAx>
      <c:valAx>
        <c:axId val="147096704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47086720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0.53488</cdr:x>
      <cdr:y>0.04054</cdr:y>
    </cdr:from>
    <cdr:to>
      <cdr:x>0.60465</cdr:x>
      <cdr:y>0.13514</cdr:y>
    </cdr:to>
    <cdr:sp macro="" textlink="">
      <cdr:nvSpPr>
        <cdr:cNvPr id="49" name="Прямоугольник 48"/>
        <cdr:cNvSpPr/>
      </cdr:nvSpPr>
      <cdr:spPr bwMode="auto">
        <a:xfrm xmlns:a="http://schemas.openxmlformats.org/drawingml/2006/main">
          <a:off x="5257800" y="228600"/>
          <a:ext cx="685800" cy="5334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0.49612</cdr:x>
      <cdr:y>0.09459</cdr:y>
    </cdr:from>
    <cdr:to>
      <cdr:x>0.58915</cdr:x>
      <cdr:y>0.17568</cdr:y>
    </cdr:to>
    <cdr:sp macro="" textlink="">
      <cdr:nvSpPr>
        <cdr:cNvPr id="50" name="Прямоугольник 49"/>
        <cdr:cNvSpPr/>
      </cdr:nvSpPr>
      <cdr:spPr bwMode="auto">
        <a:xfrm xmlns:a="http://schemas.openxmlformats.org/drawingml/2006/main">
          <a:off x="4876800" y="533374"/>
          <a:ext cx="914400" cy="45725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r>
            <a:rPr lang="ru-RU" sz="1800" b="1" dirty="0" smtClean="0">
              <a:solidFill>
                <a:srgbClr val="FF0000"/>
              </a:solidFill>
            </a:rPr>
            <a:t>- 2,1%</a:t>
          </a:r>
          <a:endParaRPr lang="ru-RU" sz="1800" b="1" dirty="0">
            <a:solidFill>
              <a:srgbClr val="FF0000"/>
            </a:solidFill>
          </a:endParaRPr>
        </a:p>
      </cdr:txBody>
    </cdr:sp>
  </cdr:relSizeAnchor>
  <cdr:relSizeAnchor xmlns:cdr="http://schemas.openxmlformats.org/drawingml/2006/chartDrawing">
    <cdr:from>
      <cdr:x>0.51163</cdr:x>
      <cdr:y>0.05405</cdr:y>
    </cdr:from>
    <cdr:to>
      <cdr:x>0.63566</cdr:x>
      <cdr:y>0.21622</cdr:y>
    </cdr:to>
    <cdr:sp macro="" textlink="">
      <cdr:nvSpPr>
        <cdr:cNvPr id="51" name="Прямоугольник 50"/>
        <cdr:cNvSpPr/>
      </cdr:nvSpPr>
      <cdr:spPr bwMode="auto">
        <a:xfrm xmlns:a="http://schemas.openxmlformats.org/drawingml/2006/main">
          <a:off x="5029200" y="304800"/>
          <a:ext cx="1219200" cy="9144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0.51938</cdr:x>
      <cdr:y>0.05405</cdr:y>
    </cdr:from>
    <cdr:to>
      <cdr:x>0.55039</cdr:x>
      <cdr:y>0.09459</cdr:y>
    </cdr:to>
    <cdr:sp macro="" textlink="">
      <cdr:nvSpPr>
        <cdr:cNvPr id="52" name="Прямоугольник 51"/>
        <cdr:cNvSpPr/>
      </cdr:nvSpPr>
      <cdr:spPr bwMode="auto">
        <a:xfrm xmlns:a="http://schemas.openxmlformats.org/drawingml/2006/main" flipH="1">
          <a:off x="5105401" y="304800"/>
          <a:ext cx="304800" cy="2286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0.50388</cdr:x>
      <cdr:y>0.04054</cdr:y>
    </cdr:from>
    <cdr:to>
      <cdr:x>0.62791</cdr:x>
      <cdr:y>0.2027</cdr:y>
    </cdr:to>
    <cdr:sp macro="" textlink="">
      <cdr:nvSpPr>
        <cdr:cNvPr id="53" name="Прямоугольник 52"/>
        <cdr:cNvSpPr/>
      </cdr:nvSpPr>
      <cdr:spPr bwMode="auto">
        <a:xfrm xmlns:a="http://schemas.openxmlformats.org/drawingml/2006/main">
          <a:off x="4953001" y="228597"/>
          <a:ext cx="1219230" cy="914388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0.5814</cdr:x>
      <cdr:y>0</cdr:y>
    </cdr:from>
    <cdr:to>
      <cdr:x>0.58605</cdr:x>
      <cdr:y>0.00811</cdr:y>
    </cdr:to>
    <cdr:sp macro="" textlink="">
      <cdr:nvSpPr>
        <cdr:cNvPr id="54" name="Прямоугольник 53"/>
        <cdr:cNvSpPr/>
      </cdr:nvSpPr>
      <cdr:spPr bwMode="auto">
        <a:xfrm xmlns:a="http://schemas.openxmlformats.org/drawingml/2006/main">
          <a:off x="5715000" y="0"/>
          <a:ext cx="45719" cy="45719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0.57881</cdr:x>
      <cdr:y>0.4009</cdr:y>
    </cdr:from>
    <cdr:to>
      <cdr:x>0.57881</cdr:x>
      <cdr:y>0.4009</cdr:y>
    </cdr:to>
    <cdr:cxnSp macro="">
      <cdr:nvCxnSpPr>
        <cdr:cNvPr id="55" name="Прямая со стрелкой 54"/>
        <cdr:cNvCxnSpPr/>
      </cdr:nvCxnSpPr>
      <cdr:spPr bwMode="auto">
        <a:xfrm xmlns:a="http://schemas.openxmlformats.org/drawingml/2006/main">
          <a:off x="5689600" y="2260600"/>
          <a:ext cx="0" cy="0"/>
        </a:xfrm>
        <a:prstGeom xmlns:a="http://schemas.openxmlformats.org/drawingml/2006/main" prst="straightConnector1">
          <a:avLst/>
        </a:prstGeom>
        <a:noFill xmlns:a="http://schemas.openxmlformats.org/drawingml/2006/main"/>
        <a:ln xmlns:a="http://schemas.openxmlformats.org/drawingml/2006/main">
          <a:noFill/>
          <a:tailEnd type="arrow"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</cdr:cxnSp>
  </cdr:relSizeAnchor>
  <cdr:relSizeAnchor xmlns:cdr="http://schemas.openxmlformats.org/drawingml/2006/chartDrawing">
    <cdr:from>
      <cdr:x>0.58915</cdr:x>
      <cdr:y>0.18919</cdr:y>
    </cdr:from>
    <cdr:to>
      <cdr:x>0.68217</cdr:x>
      <cdr:y>0.35135</cdr:y>
    </cdr:to>
    <cdr:sp macro="" textlink="">
      <cdr:nvSpPr>
        <cdr:cNvPr id="56" name="Прямоугольник 55"/>
        <cdr:cNvSpPr/>
      </cdr:nvSpPr>
      <cdr:spPr bwMode="auto">
        <a:xfrm xmlns:a="http://schemas.openxmlformats.org/drawingml/2006/main">
          <a:off x="5791200" y="1066800"/>
          <a:ext cx="914400" cy="9144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0.62791</cdr:x>
      <cdr:y>0.10811</cdr:y>
    </cdr:from>
    <cdr:to>
      <cdr:x>0.63256</cdr:x>
      <cdr:y>0.18919</cdr:y>
    </cdr:to>
    <cdr:sp macro="" textlink="">
      <cdr:nvSpPr>
        <cdr:cNvPr id="57" name="Прямоугольник 56"/>
        <cdr:cNvSpPr/>
      </cdr:nvSpPr>
      <cdr:spPr bwMode="auto">
        <a:xfrm xmlns:a="http://schemas.openxmlformats.org/drawingml/2006/main">
          <a:off x="6172200" y="609600"/>
          <a:ext cx="45719" cy="4572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0.49612</cdr:x>
      <cdr:y>0.10811</cdr:y>
    </cdr:from>
    <cdr:to>
      <cdr:x>0.62791</cdr:x>
      <cdr:y>0.13513</cdr:y>
    </cdr:to>
    <cdr:sp macro="" textlink="">
      <cdr:nvSpPr>
        <cdr:cNvPr id="58" name="Прямоугольник 57"/>
        <cdr:cNvSpPr/>
      </cdr:nvSpPr>
      <cdr:spPr bwMode="auto">
        <a:xfrm xmlns:a="http://schemas.openxmlformats.org/drawingml/2006/main">
          <a:off x="4876800" y="609600"/>
          <a:ext cx="1295430" cy="152373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0.56589</cdr:x>
      <cdr:y>0.14865</cdr:y>
    </cdr:from>
    <cdr:to>
      <cdr:x>0.57364</cdr:x>
      <cdr:y>0.18919</cdr:y>
    </cdr:to>
    <cdr:sp macro="" textlink="">
      <cdr:nvSpPr>
        <cdr:cNvPr id="59" name="Прямоугольник 58"/>
        <cdr:cNvSpPr/>
      </cdr:nvSpPr>
      <cdr:spPr bwMode="auto">
        <a:xfrm xmlns:a="http://schemas.openxmlformats.org/drawingml/2006/main">
          <a:off x="5562600" y="838200"/>
          <a:ext cx="76200" cy="2286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0.56589</cdr:x>
      <cdr:y>0.08108</cdr:y>
    </cdr:from>
    <cdr:to>
      <cdr:x>0.57364</cdr:x>
      <cdr:y>0.16216</cdr:y>
    </cdr:to>
    <cdr:sp macro="" textlink="">
      <cdr:nvSpPr>
        <cdr:cNvPr id="60" name="Прямоугольник 59"/>
        <cdr:cNvSpPr/>
      </cdr:nvSpPr>
      <cdr:spPr bwMode="auto">
        <a:xfrm xmlns:a="http://schemas.openxmlformats.org/drawingml/2006/main">
          <a:off x="5562600" y="457200"/>
          <a:ext cx="76200" cy="4572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0.51163</cdr:x>
      <cdr:y>0.12162</cdr:y>
    </cdr:from>
    <cdr:to>
      <cdr:x>0.56589</cdr:x>
      <cdr:y>0.13514</cdr:y>
    </cdr:to>
    <cdr:sp macro="" textlink="">
      <cdr:nvSpPr>
        <cdr:cNvPr id="61" name="Прямоугольник 60"/>
        <cdr:cNvSpPr/>
      </cdr:nvSpPr>
      <cdr:spPr bwMode="auto">
        <a:xfrm xmlns:a="http://schemas.openxmlformats.org/drawingml/2006/main">
          <a:off x="5029200" y="685800"/>
          <a:ext cx="533400" cy="762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0.53488</cdr:x>
      <cdr:y>0.08108</cdr:y>
    </cdr:from>
    <cdr:to>
      <cdr:x>0.53953</cdr:x>
      <cdr:y>0.08919</cdr:y>
    </cdr:to>
    <cdr:sp macro="" textlink="">
      <cdr:nvSpPr>
        <cdr:cNvPr id="62" name="Прямоугольник 61"/>
        <cdr:cNvSpPr/>
      </cdr:nvSpPr>
      <cdr:spPr bwMode="auto">
        <a:xfrm xmlns:a="http://schemas.openxmlformats.org/drawingml/2006/main">
          <a:off x="5257800" y="457200"/>
          <a:ext cx="45719" cy="45719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 dirty="0"/>
        </a:p>
      </cdr:txBody>
    </cdr:sp>
  </cdr:relSizeAnchor>
  <cdr:relSizeAnchor xmlns:cdr="http://schemas.openxmlformats.org/drawingml/2006/chartDrawing">
    <cdr:from>
      <cdr:x>0.53488</cdr:x>
      <cdr:y>0.08108</cdr:y>
    </cdr:from>
    <cdr:to>
      <cdr:x>0.55039</cdr:x>
      <cdr:y>0.13514</cdr:y>
    </cdr:to>
    <cdr:sp macro="" textlink="">
      <cdr:nvSpPr>
        <cdr:cNvPr id="63" name="Прямоугольник 62"/>
        <cdr:cNvSpPr/>
      </cdr:nvSpPr>
      <cdr:spPr bwMode="auto">
        <a:xfrm xmlns:a="http://schemas.openxmlformats.org/drawingml/2006/main">
          <a:off x="5257800" y="457200"/>
          <a:ext cx="152400" cy="3048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0.54264</cdr:x>
      <cdr:y>0.10811</cdr:y>
    </cdr:from>
    <cdr:to>
      <cdr:x>0.54729</cdr:x>
      <cdr:y>0.11622</cdr:y>
    </cdr:to>
    <cdr:sp macro="" textlink="">
      <cdr:nvSpPr>
        <cdr:cNvPr id="64" name="Прямоугольник 63"/>
        <cdr:cNvSpPr/>
      </cdr:nvSpPr>
      <cdr:spPr bwMode="auto">
        <a:xfrm xmlns:a="http://schemas.openxmlformats.org/drawingml/2006/main">
          <a:off x="5334000" y="609600"/>
          <a:ext cx="45719" cy="45719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 dirty="0"/>
        </a:p>
      </cdr:txBody>
    </cdr:sp>
  </cdr:relSizeAnchor>
  <cdr:relSizeAnchor xmlns:cdr="http://schemas.openxmlformats.org/drawingml/2006/chartDrawing">
    <cdr:from>
      <cdr:x>0.50388</cdr:x>
      <cdr:y>0.10811</cdr:y>
    </cdr:from>
    <cdr:to>
      <cdr:x>0.54264</cdr:x>
      <cdr:y>0.12162</cdr:y>
    </cdr:to>
    <cdr:sp macro="" textlink="">
      <cdr:nvSpPr>
        <cdr:cNvPr id="65" name="Прямоугольник 64"/>
        <cdr:cNvSpPr/>
      </cdr:nvSpPr>
      <cdr:spPr bwMode="auto">
        <a:xfrm xmlns:a="http://schemas.openxmlformats.org/drawingml/2006/main">
          <a:off x="4953000" y="609600"/>
          <a:ext cx="381000" cy="762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0.51938</cdr:x>
      <cdr:y>0.12162</cdr:y>
    </cdr:from>
    <cdr:to>
      <cdr:x>0.53488</cdr:x>
      <cdr:y>0.17568</cdr:y>
    </cdr:to>
    <cdr:sp macro="" textlink="">
      <cdr:nvSpPr>
        <cdr:cNvPr id="66" name="Прямоугольник 65"/>
        <cdr:cNvSpPr/>
      </cdr:nvSpPr>
      <cdr:spPr bwMode="auto">
        <a:xfrm xmlns:a="http://schemas.openxmlformats.org/drawingml/2006/main">
          <a:off x="5105400" y="685800"/>
          <a:ext cx="152400" cy="3048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0.53488</cdr:x>
      <cdr:y>0.14865</cdr:y>
    </cdr:from>
    <cdr:to>
      <cdr:x>0.57364</cdr:x>
      <cdr:y>0.15676</cdr:y>
    </cdr:to>
    <cdr:sp macro="" textlink="">
      <cdr:nvSpPr>
        <cdr:cNvPr id="67" name="Прямоугольник 66"/>
        <cdr:cNvSpPr/>
      </cdr:nvSpPr>
      <cdr:spPr bwMode="auto">
        <a:xfrm xmlns:a="http://schemas.openxmlformats.org/drawingml/2006/main">
          <a:off x="5257800" y="838200"/>
          <a:ext cx="381000" cy="45719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0.55039</cdr:x>
      <cdr:y>0.10811</cdr:y>
    </cdr:from>
    <cdr:to>
      <cdr:x>0.55814</cdr:x>
      <cdr:y>0.14865</cdr:y>
    </cdr:to>
    <cdr:sp macro="" textlink="">
      <cdr:nvSpPr>
        <cdr:cNvPr id="68" name="Прямоугольник 67"/>
        <cdr:cNvSpPr/>
      </cdr:nvSpPr>
      <cdr:spPr bwMode="auto">
        <a:xfrm xmlns:a="http://schemas.openxmlformats.org/drawingml/2006/main">
          <a:off x="5410200" y="609600"/>
          <a:ext cx="76200" cy="2286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0.55039</cdr:x>
      <cdr:y>0.13514</cdr:y>
    </cdr:from>
    <cdr:to>
      <cdr:x>0.56589</cdr:x>
      <cdr:y>0.21622</cdr:y>
    </cdr:to>
    <cdr:sp macro="" textlink="">
      <cdr:nvSpPr>
        <cdr:cNvPr id="69" name="Прямоугольник 68"/>
        <cdr:cNvSpPr/>
      </cdr:nvSpPr>
      <cdr:spPr bwMode="auto">
        <a:xfrm xmlns:a="http://schemas.openxmlformats.org/drawingml/2006/main">
          <a:off x="5410200" y="762000"/>
          <a:ext cx="152400" cy="4572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0.48837</cdr:x>
      <cdr:y>0.16216</cdr:y>
    </cdr:from>
    <cdr:to>
      <cdr:x>0.55039</cdr:x>
      <cdr:y>0.17568</cdr:y>
    </cdr:to>
    <cdr:sp macro="" textlink="">
      <cdr:nvSpPr>
        <cdr:cNvPr id="70" name="Прямоугольник 69"/>
        <cdr:cNvSpPr/>
      </cdr:nvSpPr>
      <cdr:spPr bwMode="auto">
        <a:xfrm xmlns:a="http://schemas.openxmlformats.org/drawingml/2006/main">
          <a:off x="4800600" y="914400"/>
          <a:ext cx="609600" cy="762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0.55039</cdr:x>
      <cdr:y>0.16216</cdr:y>
    </cdr:from>
    <cdr:to>
      <cdr:x>0.5969</cdr:x>
      <cdr:y>0.17027</cdr:y>
    </cdr:to>
    <cdr:sp macro="" textlink="">
      <cdr:nvSpPr>
        <cdr:cNvPr id="71" name="Прямоугольник 70"/>
        <cdr:cNvSpPr/>
      </cdr:nvSpPr>
      <cdr:spPr bwMode="auto">
        <a:xfrm xmlns:a="http://schemas.openxmlformats.org/drawingml/2006/main">
          <a:off x="5410200" y="914400"/>
          <a:ext cx="457200" cy="45719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0.56589</cdr:x>
      <cdr:y>0.13514</cdr:y>
    </cdr:from>
    <cdr:to>
      <cdr:x>0.57364</cdr:x>
      <cdr:y>0.16216</cdr:y>
    </cdr:to>
    <cdr:sp macro="" textlink="">
      <cdr:nvSpPr>
        <cdr:cNvPr id="72" name="Прямоугольник 71"/>
        <cdr:cNvSpPr/>
      </cdr:nvSpPr>
      <cdr:spPr bwMode="auto">
        <a:xfrm xmlns:a="http://schemas.openxmlformats.org/drawingml/2006/main">
          <a:off x="5562600" y="762000"/>
          <a:ext cx="76200" cy="1524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0.54264</cdr:x>
      <cdr:y>0.09459</cdr:y>
    </cdr:from>
    <cdr:to>
      <cdr:x>0.63566</cdr:x>
      <cdr:y>0.25676</cdr:y>
    </cdr:to>
    <cdr:sp macro="" textlink="">
      <cdr:nvSpPr>
        <cdr:cNvPr id="2" name="Прямоугольник 1"/>
        <cdr:cNvSpPr/>
      </cdr:nvSpPr>
      <cdr:spPr bwMode="auto">
        <a:xfrm xmlns:a="http://schemas.openxmlformats.org/drawingml/2006/main">
          <a:off x="5334000" y="533400"/>
          <a:ext cx="914400" cy="9144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0.55039</cdr:x>
      <cdr:y>0.05405</cdr:y>
    </cdr:from>
    <cdr:to>
      <cdr:x>0.64341</cdr:x>
      <cdr:y>0.21622</cdr:y>
    </cdr:to>
    <cdr:sp macro="" textlink="">
      <cdr:nvSpPr>
        <cdr:cNvPr id="3" name="Прямоугольник 2"/>
        <cdr:cNvSpPr/>
      </cdr:nvSpPr>
      <cdr:spPr bwMode="auto">
        <a:xfrm xmlns:a="http://schemas.openxmlformats.org/drawingml/2006/main">
          <a:off x="5410200" y="304800"/>
          <a:ext cx="914400" cy="9144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0.75969</cdr:x>
      <cdr:y>0.14865</cdr:y>
    </cdr:from>
    <cdr:to>
      <cdr:x>0.86047</cdr:x>
      <cdr:y>0.18919</cdr:y>
    </cdr:to>
    <cdr:sp macro="" textlink="">
      <cdr:nvSpPr>
        <cdr:cNvPr id="4" name="Прямоугольник 3"/>
        <cdr:cNvSpPr/>
      </cdr:nvSpPr>
      <cdr:spPr bwMode="auto">
        <a:xfrm xmlns:a="http://schemas.openxmlformats.org/drawingml/2006/main">
          <a:off x="7467601" y="838208"/>
          <a:ext cx="990647" cy="228592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r>
            <a:rPr lang="ru-RU" sz="1800" b="1" dirty="0" smtClean="0">
              <a:solidFill>
                <a:srgbClr val="FF0000"/>
              </a:solidFill>
            </a:rPr>
            <a:t>+ 6,2 %</a:t>
          </a:r>
          <a:endParaRPr lang="ru-RU" sz="1800" b="1" dirty="0">
            <a:solidFill>
              <a:srgbClr val="FF0000"/>
            </a:solidFill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0.53488</cdr:x>
      <cdr:y>0.04054</cdr:y>
    </cdr:from>
    <cdr:to>
      <cdr:x>0.60465</cdr:x>
      <cdr:y>0.13514</cdr:y>
    </cdr:to>
    <cdr:sp macro="" textlink="">
      <cdr:nvSpPr>
        <cdr:cNvPr id="49" name="Прямоугольник 48"/>
        <cdr:cNvSpPr/>
      </cdr:nvSpPr>
      <cdr:spPr bwMode="auto">
        <a:xfrm xmlns:a="http://schemas.openxmlformats.org/drawingml/2006/main">
          <a:off x="5257800" y="228600"/>
          <a:ext cx="685800" cy="5334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0.51163</cdr:x>
      <cdr:y>0.15592</cdr:y>
    </cdr:from>
    <cdr:to>
      <cdr:x>0.60465</cdr:x>
      <cdr:y>0.25</cdr:y>
    </cdr:to>
    <cdr:sp macro="" textlink="">
      <cdr:nvSpPr>
        <cdr:cNvPr id="50" name="Прямоугольник 49"/>
        <cdr:cNvSpPr/>
      </cdr:nvSpPr>
      <cdr:spPr bwMode="auto">
        <a:xfrm xmlns:a="http://schemas.openxmlformats.org/drawingml/2006/main">
          <a:off x="5029221" y="950495"/>
          <a:ext cx="914368" cy="573504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r>
            <a:rPr lang="ru-RU" sz="1800" b="1" dirty="0" smtClean="0">
              <a:solidFill>
                <a:srgbClr val="FF0000"/>
              </a:solidFill>
            </a:rPr>
            <a:t>+ 5,3%</a:t>
          </a:r>
          <a:endParaRPr lang="ru-RU" sz="1800" b="1" dirty="0">
            <a:solidFill>
              <a:srgbClr val="FF0000"/>
            </a:solidFill>
          </a:endParaRPr>
        </a:p>
      </cdr:txBody>
    </cdr:sp>
  </cdr:relSizeAnchor>
  <cdr:relSizeAnchor xmlns:cdr="http://schemas.openxmlformats.org/drawingml/2006/chartDrawing">
    <cdr:from>
      <cdr:x>0.51163</cdr:x>
      <cdr:y>0.05405</cdr:y>
    </cdr:from>
    <cdr:to>
      <cdr:x>0.63566</cdr:x>
      <cdr:y>0.21622</cdr:y>
    </cdr:to>
    <cdr:sp macro="" textlink="">
      <cdr:nvSpPr>
        <cdr:cNvPr id="51" name="Прямоугольник 50"/>
        <cdr:cNvSpPr/>
      </cdr:nvSpPr>
      <cdr:spPr bwMode="auto">
        <a:xfrm xmlns:a="http://schemas.openxmlformats.org/drawingml/2006/main">
          <a:off x="5029200" y="304800"/>
          <a:ext cx="1219200" cy="9144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0.51938</cdr:x>
      <cdr:y>0.05405</cdr:y>
    </cdr:from>
    <cdr:to>
      <cdr:x>0.55039</cdr:x>
      <cdr:y>0.09459</cdr:y>
    </cdr:to>
    <cdr:sp macro="" textlink="">
      <cdr:nvSpPr>
        <cdr:cNvPr id="52" name="Прямоугольник 51"/>
        <cdr:cNvSpPr/>
      </cdr:nvSpPr>
      <cdr:spPr bwMode="auto">
        <a:xfrm xmlns:a="http://schemas.openxmlformats.org/drawingml/2006/main" flipH="1">
          <a:off x="5105401" y="304800"/>
          <a:ext cx="304800" cy="2286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0.50388</cdr:x>
      <cdr:y>0.04054</cdr:y>
    </cdr:from>
    <cdr:to>
      <cdr:x>0.62791</cdr:x>
      <cdr:y>0.2027</cdr:y>
    </cdr:to>
    <cdr:sp macro="" textlink="">
      <cdr:nvSpPr>
        <cdr:cNvPr id="53" name="Прямоугольник 52"/>
        <cdr:cNvSpPr/>
      </cdr:nvSpPr>
      <cdr:spPr bwMode="auto">
        <a:xfrm xmlns:a="http://schemas.openxmlformats.org/drawingml/2006/main">
          <a:off x="4953001" y="228597"/>
          <a:ext cx="1219230" cy="914388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0.5814</cdr:x>
      <cdr:y>0</cdr:y>
    </cdr:from>
    <cdr:to>
      <cdr:x>0.58605</cdr:x>
      <cdr:y>0.00811</cdr:y>
    </cdr:to>
    <cdr:sp macro="" textlink="">
      <cdr:nvSpPr>
        <cdr:cNvPr id="54" name="Прямоугольник 53"/>
        <cdr:cNvSpPr/>
      </cdr:nvSpPr>
      <cdr:spPr bwMode="auto">
        <a:xfrm xmlns:a="http://schemas.openxmlformats.org/drawingml/2006/main">
          <a:off x="5715000" y="0"/>
          <a:ext cx="45719" cy="45719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0.57881</cdr:x>
      <cdr:y>0.4009</cdr:y>
    </cdr:from>
    <cdr:to>
      <cdr:x>0.57881</cdr:x>
      <cdr:y>0.4009</cdr:y>
    </cdr:to>
    <cdr:cxnSp macro="">
      <cdr:nvCxnSpPr>
        <cdr:cNvPr id="55" name="Прямая со стрелкой 54"/>
        <cdr:cNvCxnSpPr/>
      </cdr:nvCxnSpPr>
      <cdr:spPr bwMode="auto">
        <a:xfrm xmlns:a="http://schemas.openxmlformats.org/drawingml/2006/main">
          <a:off x="5689600" y="2260600"/>
          <a:ext cx="0" cy="0"/>
        </a:xfrm>
        <a:prstGeom xmlns:a="http://schemas.openxmlformats.org/drawingml/2006/main" prst="straightConnector1">
          <a:avLst/>
        </a:prstGeom>
        <a:noFill xmlns:a="http://schemas.openxmlformats.org/drawingml/2006/main"/>
        <a:ln xmlns:a="http://schemas.openxmlformats.org/drawingml/2006/main">
          <a:noFill/>
          <a:tailEnd type="arrow"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</cdr:cxnSp>
  </cdr:relSizeAnchor>
  <cdr:relSizeAnchor xmlns:cdr="http://schemas.openxmlformats.org/drawingml/2006/chartDrawing">
    <cdr:from>
      <cdr:x>0.58915</cdr:x>
      <cdr:y>0.18919</cdr:y>
    </cdr:from>
    <cdr:to>
      <cdr:x>0.68217</cdr:x>
      <cdr:y>0.35135</cdr:y>
    </cdr:to>
    <cdr:sp macro="" textlink="">
      <cdr:nvSpPr>
        <cdr:cNvPr id="56" name="Прямоугольник 55"/>
        <cdr:cNvSpPr/>
      </cdr:nvSpPr>
      <cdr:spPr bwMode="auto">
        <a:xfrm xmlns:a="http://schemas.openxmlformats.org/drawingml/2006/main">
          <a:off x="5791200" y="1066800"/>
          <a:ext cx="914400" cy="9144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0.62791</cdr:x>
      <cdr:y>0.10811</cdr:y>
    </cdr:from>
    <cdr:to>
      <cdr:x>0.63256</cdr:x>
      <cdr:y>0.18919</cdr:y>
    </cdr:to>
    <cdr:sp macro="" textlink="">
      <cdr:nvSpPr>
        <cdr:cNvPr id="57" name="Прямоугольник 56"/>
        <cdr:cNvSpPr/>
      </cdr:nvSpPr>
      <cdr:spPr bwMode="auto">
        <a:xfrm xmlns:a="http://schemas.openxmlformats.org/drawingml/2006/main">
          <a:off x="6172200" y="609600"/>
          <a:ext cx="45719" cy="4572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0.51938</cdr:x>
      <cdr:y>0.13514</cdr:y>
    </cdr:from>
    <cdr:to>
      <cdr:x>0.62791</cdr:x>
      <cdr:y>0.14865</cdr:y>
    </cdr:to>
    <cdr:sp macro="" textlink="">
      <cdr:nvSpPr>
        <cdr:cNvPr id="58" name="Прямоугольник 57"/>
        <cdr:cNvSpPr/>
      </cdr:nvSpPr>
      <cdr:spPr bwMode="auto">
        <a:xfrm xmlns:a="http://schemas.openxmlformats.org/drawingml/2006/main">
          <a:off x="5105400" y="762000"/>
          <a:ext cx="1066800" cy="762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0.56589</cdr:x>
      <cdr:y>0.14865</cdr:y>
    </cdr:from>
    <cdr:to>
      <cdr:x>0.57364</cdr:x>
      <cdr:y>0.18919</cdr:y>
    </cdr:to>
    <cdr:sp macro="" textlink="">
      <cdr:nvSpPr>
        <cdr:cNvPr id="59" name="Прямоугольник 58"/>
        <cdr:cNvSpPr/>
      </cdr:nvSpPr>
      <cdr:spPr bwMode="auto">
        <a:xfrm xmlns:a="http://schemas.openxmlformats.org/drawingml/2006/main">
          <a:off x="5562600" y="838200"/>
          <a:ext cx="76200" cy="2286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0.56589</cdr:x>
      <cdr:y>0.08108</cdr:y>
    </cdr:from>
    <cdr:to>
      <cdr:x>0.57364</cdr:x>
      <cdr:y>0.16216</cdr:y>
    </cdr:to>
    <cdr:sp macro="" textlink="">
      <cdr:nvSpPr>
        <cdr:cNvPr id="60" name="Прямоугольник 59"/>
        <cdr:cNvSpPr/>
      </cdr:nvSpPr>
      <cdr:spPr bwMode="auto">
        <a:xfrm xmlns:a="http://schemas.openxmlformats.org/drawingml/2006/main">
          <a:off x="5562600" y="457200"/>
          <a:ext cx="76200" cy="4572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0.51163</cdr:x>
      <cdr:y>0.12162</cdr:y>
    </cdr:from>
    <cdr:to>
      <cdr:x>0.56589</cdr:x>
      <cdr:y>0.13514</cdr:y>
    </cdr:to>
    <cdr:sp macro="" textlink="">
      <cdr:nvSpPr>
        <cdr:cNvPr id="61" name="Прямоугольник 60"/>
        <cdr:cNvSpPr/>
      </cdr:nvSpPr>
      <cdr:spPr bwMode="auto">
        <a:xfrm xmlns:a="http://schemas.openxmlformats.org/drawingml/2006/main">
          <a:off x="5029200" y="685800"/>
          <a:ext cx="533400" cy="762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0.53488</cdr:x>
      <cdr:y>0.08108</cdr:y>
    </cdr:from>
    <cdr:to>
      <cdr:x>0.53953</cdr:x>
      <cdr:y>0.08919</cdr:y>
    </cdr:to>
    <cdr:sp macro="" textlink="">
      <cdr:nvSpPr>
        <cdr:cNvPr id="62" name="Прямоугольник 61"/>
        <cdr:cNvSpPr/>
      </cdr:nvSpPr>
      <cdr:spPr bwMode="auto">
        <a:xfrm xmlns:a="http://schemas.openxmlformats.org/drawingml/2006/main">
          <a:off x="5257800" y="457200"/>
          <a:ext cx="45719" cy="45719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 dirty="0"/>
        </a:p>
      </cdr:txBody>
    </cdr:sp>
  </cdr:relSizeAnchor>
  <cdr:relSizeAnchor xmlns:cdr="http://schemas.openxmlformats.org/drawingml/2006/chartDrawing">
    <cdr:from>
      <cdr:x>0.53488</cdr:x>
      <cdr:y>0.08108</cdr:y>
    </cdr:from>
    <cdr:to>
      <cdr:x>0.55039</cdr:x>
      <cdr:y>0.13514</cdr:y>
    </cdr:to>
    <cdr:sp macro="" textlink="">
      <cdr:nvSpPr>
        <cdr:cNvPr id="63" name="Прямоугольник 62"/>
        <cdr:cNvSpPr/>
      </cdr:nvSpPr>
      <cdr:spPr bwMode="auto">
        <a:xfrm xmlns:a="http://schemas.openxmlformats.org/drawingml/2006/main">
          <a:off x="5257800" y="457200"/>
          <a:ext cx="152400" cy="3048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0.54264</cdr:x>
      <cdr:y>0.10811</cdr:y>
    </cdr:from>
    <cdr:to>
      <cdr:x>0.54729</cdr:x>
      <cdr:y>0.11622</cdr:y>
    </cdr:to>
    <cdr:sp macro="" textlink="">
      <cdr:nvSpPr>
        <cdr:cNvPr id="64" name="Прямоугольник 63"/>
        <cdr:cNvSpPr/>
      </cdr:nvSpPr>
      <cdr:spPr bwMode="auto">
        <a:xfrm xmlns:a="http://schemas.openxmlformats.org/drawingml/2006/main">
          <a:off x="5334000" y="609600"/>
          <a:ext cx="45719" cy="45719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 dirty="0"/>
        </a:p>
      </cdr:txBody>
    </cdr:sp>
  </cdr:relSizeAnchor>
  <cdr:relSizeAnchor xmlns:cdr="http://schemas.openxmlformats.org/drawingml/2006/chartDrawing">
    <cdr:from>
      <cdr:x>0.50388</cdr:x>
      <cdr:y>0.10811</cdr:y>
    </cdr:from>
    <cdr:to>
      <cdr:x>0.54264</cdr:x>
      <cdr:y>0.12162</cdr:y>
    </cdr:to>
    <cdr:sp macro="" textlink="">
      <cdr:nvSpPr>
        <cdr:cNvPr id="65" name="Прямоугольник 64"/>
        <cdr:cNvSpPr/>
      </cdr:nvSpPr>
      <cdr:spPr bwMode="auto">
        <a:xfrm xmlns:a="http://schemas.openxmlformats.org/drawingml/2006/main">
          <a:off x="4953000" y="609600"/>
          <a:ext cx="381000" cy="762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0.51938</cdr:x>
      <cdr:y>0.12162</cdr:y>
    </cdr:from>
    <cdr:to>
      <cdr:x>0.53488</cdr:x>
      <cdr:y>0.17568</cdr:y>
    </cdr:to>
    <cdr:sp macro="" textlink="">
      <cdr:nvSpPr>
        <cdr:cNvPr id="66" name="Прямоугольник 65"/>
        <cdr:cNvSpPr/>
      </cdr:nvSpPr>
      <cdr:spPr bwMode="auto">
        <a:xfrm xmlns:a="http://schemas.openxmlformats.org/drawingml/2006/main">
          <a:off x="5105400" y="685800"/>
          <a:ext cx="152400" cy="3048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0.53488</cdr:x>
      <cdr:y>0.14865</cdr:y>
    </cdr:from>
    <cdr:to>
      <cdr:x>0.57364</cdr:x>
      <cdr:y>0.15676</cdr:y>
    </cdr:to>
    <cdr:sp macro="" textlink="">
      <cdr:nvSpPr>
        <cdr:cNvPr id="67" name="Прямоугольник 66"/>
        <cdr:cNvSpPr/>
      </cdr:nvSpPr>
      <cdr:spPr bwMode="auto">
        <a:xfrm xmlns:a="http://schemas.openxmlformats.org/drawingml/2006/main">
          <a:off x="5257800" y="838200"/>
          <a:ext cx="381000" cy="45719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0.55039</cdr:x>
      <cdr:y>0.10811</cdr:y>
    </cdr:from>
    <cdr:to>
      <cdr:x>0.55814</cdr:x>
      <cdr:y>0.14865</cdr:y>
    </cdr:to>
    <cdr:sp macro="" textlink="">
      <cdr:nvSpPr>
        <cdr:cNvPr id="68" name="Прямоугольник 67"/>
        <cdr:cNvSpPr/>
      </cdr:nvSpPr>
      <cdr:spPr bwMode="auto">
        <a:xfrm xmlns:a="http://schemas.openxmlformats.org/drawingml/2006/main">
          <a:off x="5410200" y="609600"/>
          <a:ext cx="76200" cy="2286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0.55039</cdr:x>
      <cdr:y>0.13514</cdr:y>
    </cdr:from>
    <cdr:to>
      <cdr:x>0.56589</cdr:x>
      <cdr:y>0.21622</cdr:y>
    </cdr:to>
    <cdr:sp macro="" textlink="">
      <cdr:nvSpPr>
        <cdr:cNvPr id="69" name="Прямоугольник 68"/>
        <cdr:cNvSpPr/>
      </cdr:nvSpPr>
      <cdr:spPr bwMode="auto">
        <a:xfrm xmlns:a="http://schemas.openxmlformats.org/drawingml/2006/main">
          <a:off x="5410200" y="762000"/>
          <a:ext cx="152400" cy="4572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0.48837</cdr:x>
      <cdr:y>0.16216</cdr:y>
    </cdr:from>
    <cdr:to>
      <cdr:x>0.55039</cdr:x>
      <cdr:y>0.17568</cdr:y>
    </cdr:to>
    <cdr:sp macro="" textlink="">
      <cdr:nvSpPr>
        <cdr:cNvPr id="70" name="Прямоугольник 69"/>
        <cdr:cNvSpPr/>
      </cdr:nvSpPr>
      <cdr:spPr bwMode="auto">
        <a:xfrm xmlns:a="http://schemas.openxmlformats.org/drawingml/2006/main">
          <a:off x="4800600" y="914400"/>
          <a:ext cx="609600" cy="762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0.55039</cdr:x>
      <cdr:y>0.16216</cdr:y>
    </cdr:from>
    <cdr:to>
      <cdr:x>0.5969</cdr:x>
      <cdr:y>0.17027</cdr:y>
    </cdr:to>
    <cdr:sp macro="" textlink="">
      <cdr:nvSpPr>
        <cdr:cNvPr id="71" name="Прямоугольник 70"/>
        <cdr:cNvSpPr/>
      </cdr:nvSpPr>
      <cdr:spPr bwMode="auto">
        <a:xfrm xmlns:a="http://schemas.openxmlformats.org/drawingml/2006/main">
          <a:off x="5410200" y="914400"/>
          <a:ext cx="457200" cy="45719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0.56589</cdr:x>
      <cdr:y>0.13514</cdr:y>
    </cdr:from>
    <cdr:to>
      <cdr:x>0.57364</cdr:x>
      <cdr:y>0.16216</cdr:y>
    </cdr:to>
    <cdr:sp macro="" textlink="">
      <cdr:nvSpPr>
        <cdr:cNvPr id="72" name="Прямоугольник 71"/>
        <cdr:cNvSpPr/>
      </cdr:nvSpPr>
      <cdr:spPr bwMode="auto">
        <a:xfrm xmlns:a="http://schemas.openxmlformats.org/drawingml/2006/main">
          <a:off x="5562600" y="762000"/>
          <a:ext cx="76200" cy="1524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0.54264</cdr:x>
      <cdr:y>0.09459</cdr:y>
    </cdr:from>
    <cdr:to>
      <cdr:x>0.63566</cdr:x>
      <cdr:y>0.25676</cdr:y>
    </cdr:to>
    <cdr:sp macro="" textlink="">
      <cdr:nvSpPr>
        <cdr:cNvPr id="2" name="Прямоугольник 1"/>
        <cdr:cNvSpPr/>
      </cdr:nvSpPr>
      <cdr:spPr bwMode="auto">
        <a:xfrm xmlns:a="http://schemas.openxmlformats.org/drawingml/2006/main">
          <a:off x="5334000" y="533400"/>
          <a:ext cx="914400" cy="9144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0.55039</cdr:x>
      <cdr:y>0.05405</cdr:y>
    </cdr:from>
    <cdr:to>
      <cdr:x>0.64341</cdr:x>
      <cdr:y>0.21622</cdr:y>
    </cdr:to>
    <cdr:sp macro="" textlink="">
      <cdr:nvSpPr>
        <cdr:cNvPr id="3" name="Прямоугольник 2"/>
        <cdr:cNvSpPr/>
      </cdr:nvSpPr>
      <cdr:spPr bwMode="auto">
        <a:xfrm xmlns:a="http://schemas.openxmlformats.org/drawingml/2006/main">
          <a:off x="5410200" y="304800"/>
          <a:ext cx="914400" cy="9144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0.75969</cdr:x>
      <cdr:y>0.175</cdr:y>
    </cdr:from>
    <cdr:to>
      <cdr:x>0.86047</cdr:x>
      <cdr:y>0.3</cdr:y>
    </cdr:to>
    <cdr:sp macro="" textlink="">
      <cdr:nvSpPr>
        <cdr:cNvPr id="4" name="Прямоугольник 3"/>
        <cdr:cNvSpPr/>
      </cdr:nvSpPr>
      <cdr:spPr bwMode="auto">
        <a:xfrm xmlns:a="http://schemas.openxmlformats.org/drawingml/2006/main">
          <a:off x="7467601" y="1066800"/>
          <a:ext cx="990647" cy="7620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r>
            <a:rPr lang="ru-RU" sz="1800" b="1" dirty="0" smtClean="0">
              <a:solidFill>
                <a:srgbClr val="FF0000"/>
              </a:solidFill>
            </a:rPr>
            <a:t>- 3,4%</a:t>
          </a:r>
          <a:endParaRPr lang="ru-RU" sz="1800" b="1" dirty="0">
            <a:solidFill>
              <a:srgbClr val="FF0000"/>
            </a:solidFill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0.53488</cdr:x>
      <cdr:y>0.04054</cdr:y>
    </cdr:from>
    <cdr:to>
      <cdr:x>0.60465</cdr:x>
      <cdr:y>0.13514</cdr:y>
    </cdr:to>
    <cdr:sp macro="" textlink="">
      <cdr:nvSpPr>
        <cdr:cNvPr id="49" name="Прямоугольник 48"/>
        <cdr:cNvSpPr/>
      </cdr:nvSpPr>
      <cdr:spPr bwMode="auto">
        <a:xfrm xmlns:a="http://schemas.openxmlformats.org/drawingml/2006/main">
          <a:off x="5257800" y="228600"/>
          <a:ext cx="685800" cy="5334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0.51163</cdr:x>
      <cdr:y>0.25</cdr:y>
    </cdr:from>
    <cdr:to>
      <cdr:x>0.60465</cdr:x>
      <cdr:y>0.325</cdr:y>
    </cdr:to>
    <cdr:sp macro="" textlink="">
      <cdr:nvSpPr>
        <cdr:cNvPr id="50" name="Прямоугольник 49"/>
        <cdr:cNvSpPr/>
      </cdr:nvSpPr>
      <cdr:spPr bwMode="auto">
        <a:xfrm xmlns:a="http://schemas.openxmlformats.org/drawingml/2006/main">
          <a:off x="5029221" y="1524000"/>
          <a:ext cx="914368" cy="4572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r>
            <a:rPr lang="ru-RU" sz="1800" b="1" dirty="0" smtClean="0">
              <a:solidFill>
                <a:srgbClr val="FF0000"/>
              </a:solidFill>
            </a:rPr>
            <a:t>- 4,4%</a:t>
          </a:r>
          <a:endParaRPr lang="ru-RU" sz="1800" b="1" dirty="0">
            <a:solidFill>
              <a:srgbClr val="FF0000"/>
            </a:solidFill>
          </a:endParaRPr>
        </a:p>
      </cdr:txBody>
    </cdr:sp>
  </cdr:relSizeAnchor>
  <cdr:relSizeAnchor xmlns:cdr="http://schemas.openxmlformats.org/drawingml/2006/chartDrawing">
    <cdr:from>
      <cdr:x>0.51163</cdr:x>
      <cdr:y>0.05405</cdr:y>
    </cdr:from>
    <cdr:to>
      <cdr:x>0.63566</cdr:x>
      <cdr:y>0.21622</cdr:y>
    </cdr:to>
    <cdr:sp macro="" textlink="">
      <cdr:nvSpPr>
        <cdr:cNvPr id="51" name="Прямоугольник 50"/>
        <cdr:cNvSpPr/>
      </cdr:nvSpPr>
      <cdr:spPr bwMode="auto">
        <a:xfrm xmlns:a="http://schemas.openxmlformats.org/drawingml/2006/main">
          <a:off x="5029200" y="304800"/>
          <a:ext cx="1219200" cy="9144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0.51938</cdr:x>
      <cdr:y>0.05405</cdr:y>
    </cdr:from>
    <cdr:to>
      <cdr:x>0.55039</cdr:x>
      <cdr:y>0.09459</cdr:y>
    </cdr:to>
    <cdr:sp macro="" textlink="">
      <cdr:nvSpPr>
        <cdr:cNvPr id="52" name="Прямоугольник 51"/>
        <cdr:cNvSpPr/>
      </cdr:nvSpPr>
      <cdr:spPr bwMode="auto">
        <a:xfrm xmlns:a="http://schemas.openxmlformats.org/drawingml/2006/main" flipH="1">
          <a:off x="5105401" y="304800"/>
          <a:ext cx="304800" cy="2286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0.50388</cdr:x>
      <cdr:y>0.04054</cdr:y>
    </cdr:from>
    <cdr:to>
      <cdr:x>0.62791</cdr:x>
      <cdr:y>0.2027</cdr:y>
    </cdr:to>
    <cdr:sp macro="" textlink="">
      <cdr:nvSpPr>
        <cdr:cNvPr id="53" name="Прямоугольник 52"/>
        <cdr:cNvSpPr/>
      </cdr:nvSpPr>
      <cdr:spPr bwMode="auto">
        <a:xfrm xmlns:a="http://schemas.openxmlformats.org/drawingml/2006/main">
          <a:off x="4953001" y="228597"/>
          <a:ext cx="1219230" cy="914388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0.5814</cdr:x>
      <cdr:y>0</cdr:y>
    </cdr:from>
    <cdr:to>
      <cdr:x>0.58605</cdr:x>
      <cdr:y>0.00811</cdr:y>
    </cdr:to>
    <cdr:sp macro="" textlink="">
      <cdr:nvSpPr>
        <cdr:cNvPr id="54" name="Прямоугольник 53"/>
        <cdr:cNvSpPr/>
      </cdr:nvSpPr>
      <cdr:spPr bwMode="auto">
        <a:xfrm xmlns:a="http://schemas.openxmlformats.org/drawingml/2006/main">
          <a:off x="5715000" y="0"/>
          <a:ext cx="45719" cy="45719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0.57881</cdr:x>
      <cdr:y>0.4009</cdr:y>
    </cdr:from>
    <cdr:to>
      <cdr:x>0.57881</cdr:x>
      <cdr:y>0.4009</cdr:y>
    </cdr:to>
    <cdr:cxnSp macro="">
      <cdr:nvCxnSpPr>
        <cdr:cNvPr id="55" name="Прямая со стрелкой 54"/>
        <cdr:cNvCxnSpPr/>
      </cdr:nvCxnSpPr>
      <cdr:spPr bwMode="auto">
        <a:xfrm xmlns:a="http://schemas.openxmlformats.org/drawingml/2006/main">
          <a:off x="5689600" y="2260600"/>
          <a:ext cx="0" cy="0"/>
        </a:xfrm>
        <a:prstGeom xmlns:a="http://schemas.openxmlformats.org/drawingml/2006/main" prst="straightConnector1">
          <a:avLst/>
        </a:prstGeom>
        <a:noFill xmlns:a="http://schemas.openxmlformats.org/drawingml/2006/main"/>
        <a:ln xmlns:a="http://schemas.openxmlformats.org/drawingml/2006/main">
          <a:noFill/>
          <a:tailEnd type="arrow"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</cdr:cxnSp>
  </cdr:relSizeAnchor>
  <cdr:relSizeAnchor xmlns:cdr="http://schemas.openxmlformats.org/drawingml/2006/chartDrawing">
    <cdr:from>
      <cdr:x>0.58915</cdr:x>
      <cdr:y>0.18919</cdr:y>
    </cdr:from>
    <cdr:to>
      <cdr:x>0.68217</cdr:x>
      <cdr:y>0.35135</cdr:y>
    </cdr:to>
    <cdr:sp macro="" textlink="">
      <cdr:nvSpPr>
        <cdr:cNvPr id="56" name="Прямоугольник 55"/>
        <cdr:cNvSpPr/>
      </cdr:nvSpPr>
      <cdr:spPr bwMode="auto">
        <a:xfrm xmlns:a="http://schemas.openxmlformats.org/drawingml/2006/main">
          <a:off x="5791200" y="1066800"/>
          <a:ext cx="914400" cy="9144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0.62791</cdr:x>
      <cdr:y>0.10811</cdr:y>
    </cdr:from>
    <cdr:to>
      <cdr:x>0.63256</cdr:x>
      <cdr:y>0.18919</cdr:y>
    </cdr:to>
    <cdr:sp macro="" textlink="">
      <cdr:nvSpPr>
        <cdr:cNvPr id="57" name="Прямоугольник 56"/>
        <cdr:cNvSpPr/>
      </cdr:nvSpPr>
      <cdr:spPr bwMode="auto">
        <a:xfrm xmlns:a="http://schemas.openxmlformats.org/drawingml/2006/main">
          <a:off x="6172200" y="609600"/>
          <a:ext cx="45719" cy="4572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0.51938</cdr:x>
      <cdr:y>0.13514</cdr:y>
    </cdr:from>
    <cdr:to>
      <cdr:x>0.62791</cdr:x>
      <cdr:y>0.14865</cdr:y>
    </cdr:to>
    <cdr:sp macro="" textlink="">
      <cdr:nvSpPr>
        <cdr:cNvPr id="58" name="Прямоугольник 57"/>
        <cdr:cNvSpPr/>
      </cdr:nvSpPr>
      <cdr:spPr bwMode="auto">
        <a:xfrm xmlns:a="http://schemas.openxmlformats.org/drawingml/2006/main">
          <a:off x="5105400" y="762000"/>
          <a:ext cx="1066800" cy="762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0.56589</cdr:x>
      <cdr:y>0.14865</cdr:y>
    </cdr:from>
    <cdr:to>
      <cdr:x>0.57364</cdr:x>
      <cdr:y>0.18919</cdr:y>
    </cdr:to>
    <cdr:sp macro="" textlink="">
      <cdr:nvSpPr>
        <cdr:cNvPr id="59" name="Прямоугольник 58"/>
        <cdr:cNvSpPr/>
      </cdr:nvSpPr>
      <cdr:spPr bwMode="auto">
        <a:xfrm xmlns:a="http://schemas.openxmlformats.org/drawingml/2006/main">
          <a:off x="5562600" y="838200"/>
          <a:ext cx="76200" cy="2286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0.56589</cdr:x>
      <cdr:y>0.08108</cdr:y>
    </cdr:from>
    <cdr:to>
      <cdr:x>0.57364</cdr:x>
      <cdr:y>0.16216</cdr:y>
    </cdr:to>
    <cdr:sp macro="" textlink="">
      <cdr:nvSpPr>
        <cdr:cNvPr id="60" name="Прямоугольник 59"/>
        <cdr:cNvSpPr/>
      </cdr:nvSpPr>
      <cdr:spPr bwMode="auto">
        <a:xfrm xmlns:a="http://schemas.openxmlformats.org/drawingml/2006/main">
          <a:off x="5562600" y="457200"/>
          <a:ext cx="76200" cy="4572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0.51163</cdr:x>
      <cdr:y>0.12162</cdr:y>
    </cdr:from>
    <cdr:to>
      <cdr:x>0.56589</cdr:x>
      <cdr:y>0.13514</cdr:y>
    </cdr:to>
    <cdr:sp macro="" textlink="">
      <cdr:nvSpPr>
        <cdr:cNvPr id="61" name="Прямоугольник 60"/>
        <cdr:cNvSpPr/>
      </cdr:nvSpPr>
      <cdr:spPr bwMode="auto">
        <a:xfrm xmlns:a="http://schemas.openxmlformats.org/drawingml/2006/main">
          <a:off x="5029200" y="685800"/>
          <a:ext cx="533400" cy="762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0.53488</cdr:x>
      <cdr:y>0.08108</cdr:y>
    </cdr:from>
    <cdr:to>
      <cdr:x>0.53953</cdr:x>
      <cdr:y>0.08919</cdr:y>
    </cdr:to>
    <cdr:sp macro="" textlink="">
      <cdr:nvSpPr>
        <cdr:cNvPr id="62" name="Прямоугольник 61"/>
        <cdr:cNvSpPr/>
      </cdr:nvSpPr>
      <cdr:spPr bwMode="auto">
        <a:xfrm xmlns:a="http://schemas.openxmlformats.org/drawingml/2006/main">
          <a:off x="5257800" y="457200"/>
          <a:ext cx="45719" cy="45719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 dirty="0"/>
        </a:p>
      </cdr:txBody>
    </cdr:sp>
  </cdr:relSizeAnchor>
  <cdr:relSizeAnchor xmlns:cdr="http://schemas.openxmlformats.org/drawingml/2006/chartDrawing">
    <cdr:from>
      <cdr:x>0.53488</cdr:x>
      <cdr:y>0.08108</cdr:y>
    </cdr:from>
    <cdr:to>
      <cdr:x>0.55039</cdr:x>
      <cdr:y>0.13514</cdr:y>
    </cdr:to>
    <cdr:sp macro="" textlink="">
      <cdr:nvSpPr>
        <cdr:cNvPr id="63" name="Прямоугольник 62"/>
        <cdr:cNvSpPr/>
      </cdr:nvSpPr>
      <cdr:spPr bwMode="auto">
        <a:xfrm xmlns:a="http://schemas.openxmlformats.org/drawingml/2006/main">
          <a:off x="5257800" y="457200"/>
          <a:ext cx="152400" cy="3048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0.54264</cdr:x>
      <cdr:y>0.10811</cdr:y>
    </cdr:from>
    <cdr:to>
      <cdr:x>0.54729</cdr:x>
      <cdr:y>0.11622</cdr:y>
    </cdr:to>
    <cdr:sp macro="" textlink="">
      <cdr:nvSpPr>
        <cdr:cNvPr id="64" name="Прямоугольник 63"/>
        <cdr:cNvSpPr/>
      </cdr:nvSpPr>
      <cdr:spPr bwMode="auto">
        <a:xfrm xmlns:a="http://schemas.openxmlformats.org/drawingml/2006/main">
          <a:off x="5334000" y="609600"/>
          <a:ext cx="45719" cy="45719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 dirty="0"/>
        </a:p>
      </cdr:txBody>
    </cdr:sp>
  </cdr:relSizeAnchor>
  <cdr:relSizeAnchor xmlns:cdr="http://schemas.openxmlformats.org/drawingml/2006/chartDrawing">
    <cdr:from>
      <cdr:x>0.50388</cdr:x>
      <cdr:y>0.10811</cdr:y>
    </cdr:from>
    <cdr:to>
      <cdr:x>0.54264</cdr:x>
      <cdr:y>0.12162</cdr:y>
    </cdr:to>
    <cdr:sp macro="" textlink="">
      <cdr:nvSpPr>
        <cdr:cNvPr id="65" name="Прямоугольник 64"/>
        <cdr:cNvSpPr/>
      </cdr:nvSpPr>
      <cdr:spPr bwMode="auto">
        <a:xfrm xmlns:a="http://schemas.openxmlformats.org/drawingml/2006/main">
          <a:off x="4953000" y="609600"/>
          <a:ext cx="381000" cy="762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0.51938</cdr:x>
      <cdr:y>0.12162</cdr:y>
    </cdr:from>
    <cdr:to>
      <cdr:x>0.53488</cdr:x>
      <cdr:y>0.17568</cdr:y>
    </cdr:to>
    <cdr:sp macro="" textlink="">
      <cdr:nvSpPr>
        <cdr:cNvPr id="66" name="Прямоугольник 65"/>
        <cdr:cNvSpPr/>
      </cdr:nvSpPr>
      <cdr:spPr bwMode="auto">
        <a:xfrm xmlns:a="http://schemas.openxmlformats.org/drawingml/2006/main">
          <a:off x="5105400" y="685800"/>
          <a:ext cx="152400" cy="3048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0.53488</cdr:x>
      <cdr:y>0.14865</cdr:y>
    </cdr:from>
    <cdr:to>
      <cdr:x>0.57364</cdr:x>
      <cdr:y>0.15676</cdr:y>
    </cdr:to>
    <cdr:sp macro="" textlink="">
      <cdr:nvSpPr>
        <cdr:cNvPr id="67" name="Прямоугольник 66"/>
        <cdr:cNvSpPr/>
      </cdr:nvSpPr>
      <cdr:spPr bwMode="auto">
        <a:xfrm xmlns:a="http://schemas.openxmlformats.org/drawingml/2006/main">
          <a:off x="5257800" y="838200"/>
          <a:ext cx="381000" cy="45719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0.55039</cdr:x>
      <cdr:y>0.10811</cdr:y>
    </cdr:from>
    <cdr:to>
      <cdr:x>0.55814</cdr:x>
      <cdr:y>0.14865</cdr:y>
    </cdr:to>
    <cdr:sp macro="" textlink="">
      <cdr:nvSpPr>
        <cdr:cNvPr id="68" name="Прямоугольник 67"/>
        <cdr:cNvSpPr/>
      </cdr:nvSpPr>
      <cdr:spPr bwMode="auto">
        <a:xfrm xmlns:a="http://schemas.openxmlformats.org/drawingml/2006/main">
          <a:off x="5410200" y="609600"/>
          <a:ext cx="76200" cy="2286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0.55039</cdr:x>
      <cdr:y>0.13514</cdr:y>
    </cdr:from>
    <cdr:to>
      <cdr:x>0.56589</cdr:x>
      <cdr:y>0.21622</cdr:y>
    </cdr:to>
    <cdr:sp macro="" textlink="">
      <cdr:nvSpPr>
        <cdr:cNvPr id="69" name="Прямоугольник 68"/>
        <cdr:cNvSpPr/>
      </cdr:nvSpPr>
      <cdr:spPr bwMode="auto">
        <a:xfrm xmlns:a="http://schemas.openxmlformats.org/drawingml/2006/main">
          <a:off x="5410200" y="762000"/>
          <a:ext cx="152400" cy="4572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0.48837</cdr:x>
      <cdr:y>0.16216</cdr:y>
    </cdr:from>
    <cdr:to>
      <cdr:x>0.55039</cdr:x>
      <cdr:y>0.17568</cdr:y>
    </cdr:to>
    <cdr:sp macro="" textlink="">
      <cdr:nvSpPr>
        <cdr:cNvPr id="70" name="Прямоугольник 69"/>
        <cdr:cNvSpPr/>
      </cdr:nvSpPr>
      <cdr:spPr bwMode="auto">
        <a:xfrm xmlns:a="http://schemas.openxmlformats.org/drawingml/2006/main">
          <a:off x="4800600" y="914400"/>
          <a:ext cx="609600" cy="762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0.55039</cdr:x>
      <cdr:y>0.16216</cdr:y>
    </cdr:from>
    <cdr:to>
      <cdr:x>0.5969</cdr:x>
      <cdr:y>0.17027</cdr:y>
    </cdr:to>
    <cdr:sp macro="" textlink="">
      <cdr:nvSpPr>
        <cdr:cNvPr id="71" name="Прямоугольник 70"/>
        <cdr:cNvSpPr/>
      </cdr:nvSpPr>
      <cdr:spPr bwMode="auto">
        <a:xfrm xmlns:a="http://schemas.openxmlformats.org/drawingml/2006/main">
          <a:off x="5410200" y="914400"/>
          <a:ext cx="457200" cy="45719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0.56589</cdr:x>
      <cdr:y>0.13514</cdr:y>
    </cdr:from>
    <cdr:to>
      <cdr:x>0.57364</cdr:x>
      <cdr:y>0.16216</cdr:y>
    </cdr:to>
    <cdr:sp macro="" textlink="">
      <cdr:nvSpPr>
        <cdr:cNvPr id="72" name="Прямоугольник 71"/>
        <cdr:cNvSpPr/>
      </cdr:nvSpPr>
      <cdr:spPr bwMode="auto">
        <a:xfrm xmlns:a="http://schemas.openxmlformats.org/drawingml/2006/main">
          <a:off x="5562600" y="762000"/>
          <a:ext cx="76200" cy="1524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0.54264</cdr:x>
      <cdr:y>0.09459</cdr:y>
    </cdr:from>
    <cdr:to>
      <cdr:x>0.63566</cdr:x>
      <cdr:y>0.25676</cdr:y>
    </cdr:to>
    <cdr:sp macro="" textlink="">
      <cdr:nvSpPr>
        <cdr:cNvPr id="2" name="Прямоугольник 1"/>
        <cdr:cNvSpPr/>
      </cdr:nvSpPr>
      <cdr:spPr bwMode="auto">
        <a:xfrm xmlns:a="http://schemas.openxmlformats.org/drawingml/2006/main">
          <a:off x="5334000" y="533400"/>
          <a:ext cx="914400" cy="9144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0.55039</cdr:x>
      <cdr:y>0.05405</cdr:y>
    </cdr:from>
    <cdr:to>
      <cdr:x>0.64341</cdr:x>
      <cdr:y>0.21622</cdr:y>
    </cdr:to>
    <cdr:sp macro="" textlink="">
      <cdr:nvSpPr>
        <cdr:cNvPr id="3" name="Прямоугольник 2"/>
        <cdr:cNvSpPr/>
      </cdr:nvSpPr>
      <cdr:spPr bwMode="auto">
        <a:xfrm xmlns:a="http://schemas.openxmlformats.org/drawingml/2006/main">
          <a:off x="5410200" y="304800"/>
          <a:ext cx="914400" cy="9144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0.75194</cdr:x>
      <cdr:y>0.2625</cdr:y>
    </cdr:from>
    <cdr:to>
      <cdr:x>0.86047</cdr:x>
      <cdr:y>0.3625</cdr:y>
    </cdr:to>
    <cdr:sp macro="" textlink="">
      <cdr:nvSpPr>
        <cdr:cNvPr id="4" name="Прямоугольник 3"/>
        <cdr:cNvSpPr/>
      </cdr:nvSpPr>
      <cdr:spPr bwMode="auto">
        <a:xfrm xmlns:a="http://schemas.openxmlformats.org/drawingml/2006/main">
          <a:off x="7391401" y="1600200"/>
          <a:ext cx="1066848" cy="6096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r>
            <a:rPr lang="ru-RU" sz="1800" b="1" dirty="0" smtClean="0">
              <a:solidFill>
                <a:srgbClr val="FF0000"/>
              </a:solidFill>
            </a:rPr>
            <a:t>- 5,9%</a:t>
          </a:r>
          <a:endParaRPr lang="ru-RU" sz="1800" b="1" dirty="0">
            <a:solidFill>
              <a:srgbClr val="FF0000"/>
            </a:solidFill>
          </a:endParaRP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0.53488</cdr:x>
      <cdr:y>0.04054</cdr:y>
    </cdr:from>
    <cdr:to>
      <cdr:x>0.60465</cdr:x>
      <cdr:y>0.13514</cdr:y>
    </cdr:to>
    <cdr:sp macro="" textlink="">
      <cdr:nvSpPr>
        <cdr:cNvPr id="49" name="Прямоугольник 48"/>
        <cdr:cNvSpPr/>
      </cdr:nvSpPr>
      <cdr:spPr bwMode="auto">
        <a:xfrm xmlns:a="http://schemas.openxmlformats.org/drawingml/2006/main">
          <a:off x="5257800" y="228600"/>
          <a:ext cx="685800" cy="5334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0.51938</cdr:x>
      <cdr:y>0.47297</cdr:y>
    </cdr:from>
    <cdr:to>
      <cdr:x>0.6279</cdr:x>
      <cdr:y>0.56757</cdr:y>
    </cdr:to>
    <cdr:sp macro="" textlink="">
      <cdr:nvSpPr>
        <cdr:cNvPr id="50" name="Прямоугольник 49"/>
        <cdr:cNvSpPr/>
      </cdr:nvSpPr>
      <cdr:spPr bwMode="auto">
        <a:xfrm xmlns:a="http://schemas.openxmlformats.org/drawingml/2006/main">
          <a:off x="5105400" y="2667000"/>
          <a:ext cx="1066768" cy="5334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r>
            <a:rPr lang="ru-RU" sz="1800" b="1" dirty="0" smtClean="0">
              <a:solidFill>
                <a:srgbClr val="FF0000"/>
              </a:solidFill>
            </a:rPr>
            <a:t>100,1 %</a:t>
          </a:r>
          <a:endParaRPr lang="ru-RU" sz="1800" b="1" dirty="0">
            <a:solidFill>
              <a:srgbClr val="FF0000"/>
            </a:solidFill>
          </a:endParaRPr>
        </a:p>
      </cdr:txBody>
    </cdr:sp>
  </cdr:relSizeAnchor>
  <cdr:relSizeAnchor xmlns:cdr="http://schemas.openxmlformats.org/drawingml/2006/chartDrawing">
    <cdr:from>
      <cdr:x>0.51163</cdr:x>
      <cdr:y>0.05405</cdr:y>
    </cdr:from>
    <cdr:to>
      <cdr:x>0.63566</cdr:x>
      <cdr:y>0.21622</cdr:y>
    </cdr:to>
    <cdr:sp macro="" textlink="">
      <cdr:nvSpPr>
        <cdr:cNvPr id="51" name="Прямоугольник 50"/>
        <cdr:cNvSpPr/>
      </cdr:nvSpPr>
      <cdr:spPr bwMode="auto">
        <a:xfrm xmlns:a="http://schemas.openxmlformats.org/drawingml/2006/main">
          <a:off x="5029200" y="304800"/>
          <a:ext cx="1219200" cy="9144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0.51938</cdr:x>
      <cdr:y>0.05405</cdr:y>
    </cdr:from>
    <cdr:to>
      <cdr:x>0.55039</cdr:x>
      <cdr:y>0.09459</cdr:y>
    </cdr:to>
    <cdr:sp macro="" textlink="">
      <cdr:nvSpPr>
        <cdr:cNvPr id="52" name="Прямоугольник 51"/>
        <cdr:cNvSpPr/>
      </cdr:nvSpPr>
      <cdr:spPr bwMode="auto">
        <a:xfrm xmlns:a="http://schemas.openxmlformats.org/drawingml/2006/main" flipH="1">
          <a:off x="5105401" y="304800"/>
          <a:ext cx="304800" cy="2286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0.50388</cdr:x>
      <cdr:y>0.04054</cdr:y>
    </cdr:from>
    <cdr:to>
      <cdr:x>0.62791</cdr:x>
      <cdr:y>0.2027</cdr:y>
    </cdr:to>
    <cdr:sp macro="" textlink="">
      <cdr:nvSpPr>
        <cdr:cNvPr id="53" name="Прямоугольник 52"/>
        <cdr:cNvSpPr/>
      </cdr:nvSpPr>
      <cdr:spPr bwMode="auto">
        <a:xfrm xmlns:a="http://schemas.openxmlformats.org/drawingml/2006/main">
          <a:off x="4953001" y="228597"/>
          <a:ext cx="1219230" cy="914388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0.5814</cdr:x>
      <cdr:y>0</cdr:y>
    </cdr:from>
    <cdr:to>
      <cdr:x>0.58605</cdr:x>
      <cdr:y>0.00811</cdr:y>
    </cdr:to>
    <cdr:sp macro="" textlink="">
      <cdr:nvSpPr>
        <cdr:cNvPr id="54" name="Прямоугольник 53"/>
        <cdr:cNvSpPr/>
      </cdr:nvSpPr>
      <cdr:spPr bwMode="auto">
        <a:xfrm xmlns:a="http://schemas.openxmlformats.org/drawingml/2006/main">
          <a:off x="5715000" y="0"/>
          <a:ext cx="45719" cy="45719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0.57881</cdr:x>
      <cdr:y>0.4009</cdr:y>
    </cdr:from>
    <cdr:to>
      <cdr:x>0.57881</cdr:x>
      <cdr:y>0.4009</cdr:y>
    </cdr:to>
    <cdr:cxnSp macro="">
      <cdr:nvCxnSpPr>
        <cdr:cNvPr id="55" name="Прямая со стрелкой 54"/>
        <cdr:cNvCxnSpPr/>
      </cdr:nvCxnSpPr>
      <cdr:spPr bwMode="auto">
        <a:xfrm xmlns:a="http://schemas.openxmlformats.org/drawingml/2006/main">
          <a:off x="5689600" y="2260600"/>
          <a:ext cx="0" cy="0"/>
        </a:xfrm>
        <a:prstGeom xmlns:a="http://schemas.openxmlformats.org/drawingml/2006/main" prst="straightConnector1">
          <a:avLst/>
        </a:prstGeom>
        <a:noFill xmlns:a="http://schemas.openxmlformats.org/drawingml/2006/main"/>
        <a:ln xmlns:a="http://schemas.openxmlformats.org/drawingml/2006/main">
          <a:noFill/>
          <a:tailEnd type="arrow"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</cdr:cxnSp>
  </cdr:relSizeAnchor>
  <cdr:relSizeAnchor xmlns:cdr="http://schemas.openxmlformats.org/drawingml/2006/chartDrawing">
    <cdr:from>
      <cdr:x>0.58915</cdr:x>
      <cdr:y>0.18919</cdr:y>
    </cdr:from>
    <cdr:to>
      <cdr:x>0.68217</cdr:x>
      <cdr:y>0.35135</cdr:y>
    </cdr:to>
    <cdr:sp macro="" textlink="">
      <cdr:nvSpPr>
        <cdr:cNvPr id="56" name="Прямоугольник 55"/>
        <cdr:cNvSpPr/>
      </cdr:nvSpPr>
      <cdr:spPr bwMode="auto">
        <a:xfrm xmlns:a="http://schemas.openxmlformats.org/drawingml/2006/main">
          <a:off x="5791200" y="1066800"/>
          <a:ext cx="914400" cy="9144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0.62791</cdr:x>
      <cdr:y>0.10811</cdr:y>
    </cdr:from>
    <cdr:to>
      <cdr:x>0.63256</cdr:x>
      <cdr:y>0.18919</cdr:y>
    </cdr:to>
    <cdr:sp macro="" textlink="">
      <cdr:nvSpPr>
        <cdr:cNvPr id="57" name="Прямоугольник 56"/>
        <cdr:cNvSpPr/>
      </cdr:nvSpPr>
      <cdr:spPr bwMode="auto">
        <a:xfrm xmlns:a="http://schemas.openxmlformats.org/drawingml/2006/main">
          <a:off x="6172200" y="609600"/>
          <a:ext cx="45719" cy="4572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0.51938</cdr:x>
      <cdr:y>0.13514</cdr:y>
    </cdr:from>
    <cdr:to>
      <cdr:x>0.62791</cdr:x>
      <cdr:y>0.14865</cdr:y>
    </cdr:to>
    <cdr:sp macro="" textlink="">
      <cdr:nvSpPr>
        <cdr:cNvPr id="58" name="Прямоугольник 57"/>
        <cdr:cNvSpPr/>
      </cdr:nvSpPr>
      <cdr:spPr bwMode="auto">
        <a:xfrm xmlns:a="http://schemas.openxmlformats.org/drawingml/2006/main">
          <a:off x="5105400" y="762000"/>
          <a:ext cx="1066800" cy="762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0.56589</cdr:x>
      <cdr:y>0.14865</cdr:y>
    </cdr:from>
    <cdr:to>
      <cdr:x>0.57364</cdr:x>
      <cdr:y>0.18919</cdr:y>
    </cdr:to>
    <cdr:sp macro="" textlink="">
      <cdr:nvSpPr>
        <cdr:cNvPr id="59" name="Прямоугольник 58"/>
        <cdr:cNvSpPr/>
      </cdr:nvSpPr>
      <cdr:spPr bwMode="auto">
        <a:xfrm xmlns:a="http://schemas.openxmlformats.org/drawingml/2006/main">
          <a:off x="5562600" y="838200"/>
          <a:ext cx="76200" cy="2286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0.56589</cdr:x>
      <cdr:y>0.08108</cdr:y>
    </cdr:from>
    <cdr:to>
      <cdr:x>0.57364</cdr:x>
      <cdr:y>0.16216</cdr:y>
    </cdr:to>
    <cdr:sp macro="" textlink="">
      <cdr:nvSpPr>
        <cdr:cNvPr id="60" name="Прямоугольник 59"/>
        <cdr:cNvSpPr/>
      </cdr:nvSpPr>
      <cdr:spPr bwMode="auto">
        <a:xfrm xmlns:a="http://schemas.openxmlformats.org/drawingml/2006/main">
          <a:off x="5562600" y="457200"/>
          <a:ext cx="76200" cy="4572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0.51163</cdr:x>
      <cdr:y>0.12162</cdr:y>
    </cdr:from>
    <cdr:to>
      <cdr:x>0.56589</cdr:x>
      <cdr:y>0.13514</cdr:y>
    </cdr:to>
    <cdr:sp macro="" textlink="">
      <cdr:nvSpPr>
        <cdr:cNvPr id="61" name="Прямоугольник 60"/>
        <cdr:cNvSpPr/>
      </cdr:nvSpPr>
      <cdr:spPr bwMode="auto">
        <a:xfrm xmlns:a="http://schemas.openxmlformats.org/drawingml/2006/main">
          <a:off x="5029200" y="685800"/>
          <a:ext cx="533400" cy="762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0.53488</cdr:x>
      <cdr:y>0.08108</cdr:y>
    </cdr:from>
    <cdr:to>
      <cdr:x>0.53953</cdr:x>
      <cdr:y>0.08919</cdr:y>
    </cdr:to>
    <cdr:sp macro="" textlink="">
      <cdr:nvSpPr>
        <cdr:cNvPr id="62" name="Прямоугольник 61"/>
        <cdr:cNvSpPr/>
      </cdr:nvSpPr>
      <cdr:spPr bwMode="auto">
        <a:xfrm xmlns:a="http://schemas.openxmlformats.org/drawingml/2006/main">
          <a:off x="5257800" y="457200"/>
          <a:ext cx="45719" cy="45719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 dirty="0"/>
        </a:p>
      </cdr:txBody>
    </cdr:sp>
  </cdr:relSizeAnchor>
  <cdr:relSizeAnchor xmlns:cdr="http://schemas.openxmlformats.org/drawingml/2006/chartDrawing">
    <cdr:from>
      <cdr:x>0.53488</cdr:x>
      <cdr:y>0.08108</cdr:y>
    </cdr:from>
    <cdr:to>
      <cdr:x>0.55039</cdr:x>
      <cdr:y>0.13514</cdr:y>
    </cdr:to>
    <cdr:sp macro="" textlink="">
      <cdr:nvSpPr>
        <cdr:cNvPr id="63" name="Прямоугольник 62"/>
        <cdr:cNvSpPr/>
      </cdr:nvSpPr>
      <cdr:spPr bwMode="auto">
        <a:xfrm xmlns:a="http://schemas.openxmlformats.org/drawingml/2006/main">
          <a:off x="5257800" y="457200"/>
          <a:ext cx="152400" cy="3048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0.54264</cdr:x>
      <cdr:y>0.10811</cdr:y>
    </cdr:from>
    <cdr:to>
      <cdr:x>0.54729</cdr:x>
      <cdr:y>0.11622</cdr:y>
    </cdr:to>
    <cdr:sp macro="" textlink="">
      <cdr:nvSpPr>
        <cdr:cNvPr id="64" name="Прямоугольник 63"/>
        <cdr:cNvSpPr/>
      </cdr:nvSpPr>
      <cdr:spPr bwMode="auto">
        <a:xfrm xmlns:a="http://schemas.openxmlformats.org/drawingml/2006/main">
          <a:off x="5334000" y="609600"/>
          <a:ext cx="45719" cy="45719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 dirty="0"/>
        </a:p>
      </cdr:txBody>
    </cdr:sp>
  </cdr:relSizeAnchor>
  <cdr:relSizeAnchor xmlns:cdr="http://schemas.openxmlformats.org/drawingml/2006/chartDrawing">
    <cdr:from>
      <cdr:x>0.50388</cdr:x>
      <cdr:y>0.10811</cdr:y>
    </cdr:from>
    <cdr:to>
      <cdr:x>0.54264</cdr:x>
      <cdr:y>0.12162</cdr:y>
    </cdr:to>
    <cdr:sp macro="" textlink="">
      <cdr:nvSpPr>
        <cdr:cNvPr id="65" name="Прямоугольник 64"/>
        <cdr:cNvSpPr/>
      </cdr:nvSpPr>
      <cdr:spPr bwMode="auto">
        <a:xfrm xmlns:a="http://schemas.openxmlformats.org/drawingml/2006/main">
          <a:off x="4953000" y="609600"/>
          <a:ext cx="381000" cy="762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0.51938</cdr:x>
      <cdr:y>0.12162</cdr:y>
    </cdr:from>
    <cdr:to>
      <cdr:x>0.53488</cdr:x>
      <cdr:y>0.17568</cdr:y>
    </cdr:to>
    <cdr:sp macro="" textlink="">
      <cdr:nvSpPr>
        <cdr:cNvPr id="66" name="Прямоугольник 65"/>
        <cdr:cNvSpPr/>
      </cdr:nvSpPr>
      <cdr:spPr bwMode="auto">
        <a:xfrm xmlns:a="http://schemas.openxmlformats.org/drawingml/2006/main">
          <a:off x="5105400" y="685800"/>
          <a:ext cx="152400" cy="3048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0.53488</cdr:x>
      <cdr:y>0.14865</cdr:y>
    </cdr:from>
    <cdr:to>
      <cdr:x>0.57364</cdr:x>
      <cdr:y>0.15676</cdr:y>
    </cdr:to>
    <cdr:sp macro="" textlink="">
      <cdr:nvSpPr>
        <cdr:cNvPr id="67" name="Прямоугольник 66"/>
        <cdr:cNvSpPr/>
      </cdr:nvSpPr>
      <cdr:spPr bwMode="auto">
        <a:xfrm xmlns:a="http://schemas.openxmlformats.org/drawingml/2006/main">
          <a:off x="5257800" y="838200"/>
          <a:ext cx="381000" cy="45719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0.55039</cdr:x>
      <cdr:y>0.10811</cdr:y>
    </cdr:from>
    <cdr:to>
      <cdr:x>0.55814</cdr:x>
      <cdr:y>0.14865</cdr:y>
    </cdr:to>
    <cdr:sp macro="" textlink="">
      <cdr:nvSpPr>
        <cdr:cNvPr id="68" name="Прямоугольник 67"/>
        <cdr:cNvSpPr/>
      </cdr:nvSpPr>
      <cdr:spPr bwMode="auto">
        <a:xfrm xmlns:a="http://schemas.openxmlformats.org/drawingml/2006/main">
          <a:off x="5410200" y="609600"/>
          <a:ext cx="76200" cy="2286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0.55039</cdr:x>
      <cdr:y>0.13514</cdr:y>
    </cdr:from>
    <cdr:to>
      <cdr:x>0.56589</cdr:x>
      <cdr:y>0.21622</cdr:y>
    </cdr:to>
    <cdr:sp macro="" textlink="">
      <cdr:nvSpPr>
        <cdr:cNvPr id="69" name="Прямоугольник 68"/>
        <cdr:cNvSpPr/>
      </cdr:nvSpPr>
      <cdr:spPr bwMode="auto">
        <a:xfrm xmlns:a="http://schemas.openxmlformats.org/drawingml/2006/main">
          <a:off x="5410200" y="762000"/>
          <a:ext cx="152400" cy="4572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0.48837</cdr:x>
      <cdr:y>0.16216</cdr:y>
    </cdr:from>
    <cdr:to>
      <cdr:x>0.55039</cdr:x>
      <cdr:y>0.17568</cdr:y>
    </cdr:to>
    <cdr:sp macro="" textlink="">
      <cdr:nvSpPr>
        <cdr:cNvPr id="70" name="Прямоугольник 69"/>
        <cdr:cNvSpPr/>
      </cdr:nvSpPr>
      <cdr:spPr bwMode="auto">
        <a:xfrm xmlns:a="http://schemas.openxmlformats.org/drawingml/2006/main">
          <a:off x="4800600" y="914400"/>
          <a:ext cx="609600" cy="762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0.55039</cdr:x>
      <cdr:y>0.16216</cdr:y>
    </cdr:from>
    <cdr:to>
      <cdr:x>0.5969</cdr:x>
      <cdr:y>0.17027</cdr:y>
    </cdr:to>
    <cdr:sp macro="" textlink="">
      <cdr:nvSpPr>
        <cdr:cNvPr id="71" name="Прямоугольник 70"/>
        <cdr:cNvSpPr/>
      </cdr:nvSpPr>
      <cdr:spPr bwMode="auto">
        <a:xfrm xmlns:a="http://schemas.openxmlformats.org/drawingml/2006/main">
          <a:off x="5410200" y="914400"/>
          <a:ext cx="457200" cy="45719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0.56589</cdr:x>
      <cdr:y>0.13514</cdr:y>
    </cdr:from>
    <cdr:to>
      <cdr:x>0.57364</cdr:x>
      <cdr:y>0.16216</cdr:y>
    </cdr:to>
    <cdr:sp macro="" textlink="">
      <cdr:nvSpPr>
        <cdr:cNvPr id="72" name="Прямоугольник 71"/>
        <cdr:cNvSpPr/>
      </cdr:nvSpPr>
      <cdr:spPr bwMode="auto">
        <a:xfrm xmlns:a="http://schemas.openxmlformats.org/drawingml/2006/main">
          <a:off x="5562600" y="762000"/>
          <a:ext cx="76200" cy="1524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0.54264</cdr:x>
      <cdr:y>0.09459</cdr:y>
    </cdr:from>
    <cdr:to>
      <cdr:x>0.63566</cdr:x>
      <cdr:y>0.25676</cdr:y>
    </cdr:to>
    <cdr:sp macro="" textlink="">
      <cdr:nvSpPr>
        <cdr:cNvPr id="2" name="Прямоугольник 1"/>
        <cdr:cNvSpPr/>
      </cdr:nvSpPr>
      <cdr:spPr bwMode="auto">
        <a:xfrm xmlns:a="http://schemas.openxmlformats.org/drawingml/2006/main">
          <a:off x="5334043" y="533374"/>
          <a:ext cx="914368" cy="914444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0.55039</cdr:x>
      <cdr:y>0.05405</cdr:y>
    </cdr:from>
    <cdr:to>
      <cdr:x>0.64341</cdr:x>
      <cdr:y>0.21622</cdr:y>
    </cdr:to>
    <cdr:sp macro="" textlink="">
      <cdr:nvSpPr>
        <cdr:cNvPr id="3" name="Прямоугольник 2"/>
        <cdr:cNvSpPr/>
      </cdr:nvSpPr>
      <cdr:spPr bwMode="auto">
        <a:xfrm xmlns:a="http://schemas.openxmlformats.org/drawingml/2006/main">
          <a:off x="5410200" y="304800"/>
          <a:ext cx="914400" cy="9144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0.71318</cdr:x>
      <cdr:y>0.51351</cdr:y>
    </cdr:from>
    <cdr:to>
      <cdr:x>0.85271</cdr:x>
      <cdr:y>0.60811</cdr:y>
    </cdr:to>
    <cdr:sp macro="" textlink="">
      <cdr:nvSpPr>
        <cdr:cNvPr id="4" name="Прямоугольник 3"/>
        <cdr:cNvSpPr/>
      </cdr:nvSpPr>
      <cdr:spPr bwMode="auto">
        <a:xfrm xmlns:a="http://schemas.openxmlformats.org/drawingml/2006/main">
          <a:off x="7010401" y="2895600"/>
          <a:ext cx="1371600" cy="5334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r>
            <a:rPr lang="ru-RU" sz="1800" b="1" dirty="0" smtClean="0">
              <a:solidFill>
                <a:srgbClr val="FF0000"/>
              </a:solidFill>
            </a:rPr>
            <a:t>109,7 %</a:t>
          </a:r>
          <a:endParaRPr lang="ru-RU" sz="1800" b="1" dirty="0">
            <a:solidFill>
              <a:srgbClr val="FF0000"/>
            </a:solidFill>
          </a:endParaRPr>
        </a:p>
      </cdr:txBody>
    </cdr:sp>
  </cdr:relSizeAnchor>
  <cdr:relSizeAnchor xmlns:cdr="http://schemas.openxmlformats.org/drawingml/2006/chartDrawing">
    <cdr:from>
      <cdr:x>0.33333</cdr:x>
      <cdr:y>0.16216</cdr:y>
    </cdr:from>
    <cdr:to>
      <cdr:x>0.48062</cdr:x>
      <cdr:y>0.32432</cdr:y>
    </cdr:to>
    <cdr:sp macro="" textlink="">
      <cdr:nvSpPr>
        <cdr:cNvPr id="5" name="Прямоугольник 4"/>
        <cdr:cNvSpPr/>
      </cdr:nvSpPr>
      <cdr:spPr bwMode="auto">
        <a:xfrm xmlns:a="http://schemas.openxmlformats.org/drawingml/2006/main">
          <a:off x="3276600" y="914400"/>
          <a:ext cx="1447800" cy="9144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r>
            <a:rPr lang="ru-RU" sz="1800" b="1" dirty="0" smtClean="0">
              <a:solidFill>
                <a:srgbClr val="FF0000"/>
              </a:solidFill>
            </a:rPr>
            <a:t>104,4 %</a:t>
          </a:r>
          <a:endParaRPr lang="ru-RU" sz="1800" b="1" dirty="0">
            <a:solidFill>
              <a:srgbClr val="FF0000"/>
            </a:solidFill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930622" cy="4966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836" tIns="45418" rIns="90836" bIns="45418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endParaRPr lang="ru-RU" altLang="ru-RU"/>
          </a:p>
        </p:txBody>
      </p:sp>
      <p:sp>
        <p:nvSpPr>
          <p:cNvPr id="116739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32111" y="1"/>
            <a:ext cx="2929052" cy="4966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836" tIns="45418" rIns="90836" bIns="45418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endParaRPr lang="ru-RU" altLang="ru-RU"/>
          </a:p>
        </p:txBody>
      </p:sp>
      <p:sp>
        <p:nvSpPr>
          <p:cNvPr id="116740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45862"/>
            <a:ext cx="2930622" cy="4966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836" tIns="45418" rIns="90836" bIns="45418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endParaRPr lang="ru-RU" altLang="ru-RU"/>
          </a:p>
        </p:txBody>
      </p:sp>
      <p:sp>
        <p:nvSpPr>
          <p:cNvPr id="116741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32111" y="9445862"/>
            <a:ext cx="2929052" cy="4966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836" tIns="45418" rIns="90836" bIns="45418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0CB8526B-7FC9-4B2E-BECE-9562D341900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777972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930622" cy="4966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836" tIns="45418" rIns="90836" bIns="45418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endParaRPr lang="ru-RU" altLang="ru-RU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30541" y="1"/>
            <a:ext cx="2929051" cy="4966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836" tIns="45418" rIns="90836" bIns="45418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endParaRPr lang="ru-RU" altLang="ru-RU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95350" y="744538"/>
            <a:ext cx="4972050" cy="3730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6902" y="4722931"/>
            <a:ext cx="5408930" cy="44746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836" tIns="45418" rIns="90836" bIns="4541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44281"/>
            <a:ext cx="2930622" cy="4966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836" tIns="45418" rIns="90836" bIns="45418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endParaRPr lang="ru-RU" altLang="ru-RU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30541" y="9444281"/>
            <a:ext cx="2929051" cy="4966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836" tIns="45418" rIns="90836" bIns="45418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5D3D736D-C87D-40D0-9A0B-D628B3DDB2C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067445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3D736D-C87D-40D0-9A0B-D628B3DDB2CE}" type="slidenum">
              <a:rPr lang="ru-RU" altLang="ru-RU" smtClean="0"/>
              <a:pPr/>
              <a:t>2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057187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6FD2E36-B522-4345-9739-76D62B9F6962}" type="slidenum">
              <a:rPr lang="ru-RU" altLang="ru-RU"/>
              <a:pPr/>
              <a:t>11</a:t>
            </a:fld>
            <a:endParaRPr lang="ru-RU" altLang="ru-RU"/>
          </a:p>
        </p:txBody>
      </p:sp>
      <p:sp>
        <p:nvSpPr>
          <p:cNvPr id="262146" name="Rectangle 7"/>
          <p:cNvSpPr txBox="1">
            <a:spLocks noGrp="1" noChangeArrowheads="1"/>
          </p:cNvSpPr>
          <p:nvPr/>
        </p:nvSpPr>
        <p:spPr bwMode="auto">
          <a:xfrm>
            <a:off x="3828970" y="9444281"/>
            <a:ext cx="2930622" cy="4966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99" tIns="45800" rIns="91599" bIns="45800" anchor="b"/>
          <a:lstStyle>
            <a:lvl1pPr algn="l" defTabSz="922338">
              <a:defRPr>
                <a:solidFill>
                  <a:schemeClr val="tx1"/>
                </a:solidFill>
                <a:latin typeface="Arial" charset="0"/>
              </a:defRPr>
            </a:lvl1pPr>
            <a:lvl2pPr marL="749300" indent="-288925" algn="l" defTabSz="922338">
              <a:defRPr>
                <a:solidFill>
                  <a:schemeClr val="tx1"/>
                </a:solidFill>
                <a:latin typeface="Arial" charset="0"/>
              </a:defRPr>
            </a:lvl2pPr>
            <a:lvl3pPr marL="1152525" indent="-230188" algn="l" defTabSz="922338">
              <a:defRPr>
                <a:solidFill>
                  <a:schemeClr val="tx1"/>
                </a:solidFill>
                <a:latin typeface="Arial" charset="0"/>
              </a:defRPr>
            </a:lvl3pPr>
            <a:lvl4pPr marL="1612900" indent="-230188" algn="l" defTabSz="922338">
              <a:defRPr>
                <a:solidFill>
                  <a:schemeClr val="tx1"/>
                </a:solidFill>
                <a:latin typeface="Arial" charset="0"/>
              </a:defRPr>
            </a:lvl4pPr>
            <a:lvl5pPr marL="2074863" indent="-230188" algn="l" defTabSz="922338">
              <a:defRPr>
                <a:solidFill>
                  <a:schemeClr val="tx1"/>
                </a:solidFill>
                <a:latin typeface="Arial" charset="0"/>
              </a:defRPr>
            </a:lvl5pPr>
            <a:lvl6pPr marL="2532063" indent="-230188" defTabSz="9223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89263" indent="-230188" defTabSz="9223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46463" indent="-230188" defTabSz="9223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903663" indent="-230188" defTabSz="9223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fld id="{1862E29C-37F9-4B10-A3B7-2A7BE541DF35}" type="slidenum">
              <a:rPr lang="ru-RU" altLang="ru-RU" sz="1200">
                <a:latin typeface="Times New Roman" pitchFamily="18" charset="0"/>
              </a:rPr>
              <a:pPr algn="r"/>
              <a:t>11</a:t>
            </a:fld>
            <a:endParaRPr lang="ru-RU" altLang="ru-RU" sz="1200">
              <a:latin typeface="Times New Roman" pitchFamily="18" charset="0"/>
            </a:endParaRPr>
          </a:p>
        </p:txBody>
      </p:sp>
      <p:sp>
        <p:nvSpPr>
          <p:cNvPr id="262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2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5331" y="4722931"/>
            <a:ext cx="5410501" cy="4474606"/>
          </a:xfrm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99" tIns="45800" rIns="91599" bIns="45800"/>
          <a:lstStyle/>
          <a:p>
            <a:pPr>
              <a:lnSpc>
                <a:spcPct val="80000"/>
              </a:lnSpc>
            </a:pPr>
            <a:endParaRPr lang="ru-RU" altLang="ru-RU" sz="10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3D736D-C87D-40D0-9A0B-D628B3DDB2CE}" type="slidenum">
              <a:rPr lang="ru-RU" altLang="ru-RU" smtClean="0"/>
              <a:pPr/>
              <a:t>13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701345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11B9B57-2E44-4C51-90BE-7A789952C6C3}" type="slidenum">
              <a:rPr lang="ru-RU" altLang="ru-RU"/>
              <a:pPr/>
              <a:t>26</a:t>
            </a:fld>
            <a:endParaRPr lang="ru-RU" altLang="ru-RU"/>
          </a:p>
        </p:txBody>
      </p:sp>
      <p:sp>
        <p:nvSpPr>
          <p:cNvPr id="27955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9555" name="Заметки 2"/>
          <p:cNvSpPr>
            <a:spLocks noGrp="1"/>
          </p:cNvSpPr>
          <p:nvPr>
            <p:ph type="body" idx="1"/>
          </p:nvPr>
        </p:nvSpPr>
        <p:spPr>
          <a:xfrm>
            <a:off x="675331" y="4722931"/>
            <a:ext cx="5410501" cy="4474606"/>
          </a:xfrm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99" tIns="45800" rIns="91599" bIns="45800"/>
          <a:lstStyle/>
          <a:p>
            <a:endParaRPr lang="ru-RU" altLang="ru-RU"/>
          </a:p>
        </p:txBody>
      </p:sp>
      <p:sp>
        <p:nvSpPr>
          <p:cNvPr id="279556" name="Номер слайда 3"/>
          <p:cNvSpPr txBox="1">
            <a:spLocks noGrp="1"/>
          </p:cNvSpPr>
          <p:nvPr/>
        </p:nvSpPr>
        <p:spPr bwMode="auto">
          <a:xfrm>
            <a:off x="3828970" y="9444281"/>
            <a:ext cx="2930622" cy="4966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99" tIns="45800" rIns="91599" bIns="45800" anchor="b"/>
          <a:lstStyle>
            <a:lvl1pPr algn="l" defTabSz="922338">
              <a:defRPr>
                <a:solidFill>
                  <a:schemeClr val="tx1"/>
                </a:solidFill>
                <a:latin typeface="Arial" charset="0"/>
              </a:defRPr>
            </a:lvl1pPr>
            <a:lvl2pPr marL="749300" indent="-288925" algn="l" defTabSz="922338">
              <a:defRPr>
                <a:solidFill>
                  <a:schemeClr val="tx1"/>
                </a:solidFill>
                <a:latin typeface="Arial" charset="0"/>
              </a:defRPr>
            </a:lvl2pPr>
            <a:lvl3pPr marL="1152525" indent="-230188" algn="l" defTabSz="922338">
              <a:defRPr>
                <a:solidFill>
                  <a:schemeClr val="tx1"/>
                </a:solidFill>
                <a:latin typeface="Arial" charset="0"/>
              </a:defRPr>
            </a:lvl3pPr>
            <a:lvl4pPr marL="1612900" indent="-230188" algn="l" defTabSz="922338">
              <a:defRPr>
                <a:solidFill>
                  <a:schemeClr val="tx1"/>
                </a:solidFill>
                <a:latin typeface="Arial" charset="0"/>
              </a:defRPr>
            </a:lvl4pPr>
            <a:lvl5pPr marL="2074863" indent="-230188" algn="l" defTabSz="922338">
              <a:defRPr>
                <a:solidFill>
                  <a:schemeClr val="tx1"/>
                </a:solidFill>
                <a:latin typeface="Arial" charset="0"/>
              </a:defRPr>
            </a:lvl5pPr>
            <a:lvl6pPr marL="2532063" indent="-230188" defTabSz="9223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89263" indent="-230188" defTabSz="9223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46463" indent="-230188" defTabSz="9223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903663" indent="-230188" defTabSz="9223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fld id="{0BAFF861-679E-4EFD-847C-6D2BAA540089}" type="slidenum">
              <a:rPr lang="ru-RU" altLang="ru-RU" sz="1200">
                <a:latin typeface="Times New Roman" pitchFamily="18" charset="0"/>
              </a:rPr>
              <a:pPr algn="r"/>
              <a:t>26</a:t>
            </a:fld>
            <a:endParaRPr lang="ru-RU" altLang="ru-RU" sz="120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72CAE8-A94B-44F6-AB6C-35864CEF667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749440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FF5F61-F259-460C-8811-9E029D02D47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567238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9A4249-3719-4B16-8AE9-4C5CE1A385A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070837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566AEAC3-F4E4-45ED-8939-1C7B66BF21E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833485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6B67B31A-2349-44AD-9814-52D6B2325B5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3432872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B8ACF1-CA63-4B65-8A81-0CA7E5EB1B9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0979253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9AF8A6-63A3-40DB-90D4-E504D4659C8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490975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10606E-968B-4626-ADDB-612FDEFC7B2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740946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4FB2A2-B061-4A10-9438-48838B6F8AA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618355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4E4206-51AA-4990-AE12-8893967B756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30971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3037CE-76E3-4E6B-B8E6-9779D26BD0C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364391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F4B162-7F00-4685-87ED-A0680F7FC7C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323446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B2DB35-06E4-40ED-AE3B-2B66183B8AF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793479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shade val="30000"/>
                <a:satMod val="115000"/>
              </a:schemeClr>
            </a:gs>
            <a:gs pos="2000">
              <a:schemeClr val="accent1">
                <a:shade val="67500"/>
                <a:satMod val="115000"/>
              </a:schemeClr>
            </a:gs>
            <a:gs pos="55000">
              <a:schemeClr val="accent1">
                <a:shade val="100000"/>
                <a:satMod val="115000"/>
                <a:alpha val="27000"/>
                <a:lumMod val="36000"/>
                <a:lumOff val="64000"/>
              </a:schemeClr>
            </a:gs>
            <a:gs pos="24000">
              <a:schemeClr val="accent1">
                <a:shade val="100000"/>
                <a:satMod val="115000"/>
                <a:alpha val="24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solidFill>
                  <a:schemeClr val="tx1"/>
                </a:solidFill>
              </a:defRPr>
            </a:lvl1pPr>
          </a:lstStyle>
          <a:p>
            <a:endParaRPr lang="ru-RU" alt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endParaRPr lang="ru-RU" alt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1"/>
                </a:solidFill>
              </a:defRPr>
            </a:lvl1pPr>
          </a:lstStyle>
          <a:p>
            <a:fld id="{F5EC37A4-0C51-4525-8CC8-F48D7B53C5F3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1.bin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5.emf"/><Relationship Id="rId4" Type="http://schemas.openxmlformats.org/officeDocument/2006/relationships/oleObject" Target="../embeddings/oleObject2.bin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A9599-A0E3-405B-9090-2D52641CB977}" type="slidenum">
              <a:rPr lang="ru-RU" altLang="ru-RU"/>
              <a:pPr/>
              <a:t>1</a:t>
            </a:fld>
            <a:endParaRPr lang="ru-RU" altLang="ru-RU"/>
          </a:p>
        </p:txBody>
      </p:sp>
      <p:sp>
        <p:nvSpPr>
          <p:cNvPr id="1781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5943600"/>
          </a:xfrm>
        </p:spPr>
        <p:txBody>
          <a:bodyPr/>
          <a:lstStyle/>
          <a:p>
            <a:r>
              <a:rPr lang="ru-RU" altLang="ru-RU" dirty="0">
                <a:latin typeface="Times New Roman" pitchFamily="18" charset="0"/>
              </a:rPr>
              <a:t>Отчет об исполнении бюджета Красновишерского муниципального района </a:t>
            </a:r>
            <a:br>
              <a:rPr lang="ru-RU" altLang="ru-RU" dirty="0">
                <a:latin typeface="Times New Roman" pitchFamily="18" charset="0"/>
              </a:rPr>
            </a:br>
            <a:r>
              <a:rPr lang="ru-RU" altLang="ru-RU" dirty="0">
                <a:latin typeface="Times New Roman" pitchFamily="18" charset="0"/>
              </a:rPr>
              <a:t>за </a:t>
            </a:r>
            <a:r>
              <a:rPr lang="ru-RU" altLang="ru-RU" dirty="0" smtClean="0">
                <a:latin typeface="Times New Roman" pitchFamily="18" charset="0"/>
              </a:rPr>
              <a:t>2015 </a:t>
            </a:r>
            <a:r>
              <a:rPr lang="ru-RU" altLang="ru-RU" dirty="0">
                <a:latin typeface="Times New Roman" pitchFamily="18" charset="0"/>
              </a:rPr>
              <a:t>год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/>
          <a:lstStyle/>
          <a:p>
            <a:r>
              <a:rPr lang="ru-RU" sz="3200" dirty="0" smtClean="0"/>
              <a:t>Структура доходов поселений, %</a:t>
            </a:r>
            <a:endParaRPr lang="ru-RU" sz="3200" dirty="0"/>
          </a:p>
        </p:txBody>
      </p:sp>
      <p:graphicFrame>
        <p:nvGraphicFramePr>
          <p:cNvPr id="5" name="Диаграмма 4"/>
          <p:cNvGraphicFramePr>
            <a:graphicFrameLocks noGrp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2310010524"/>
              </p:ext>
            </p:extLst>
          </p:nvPr>
        </p:nvGraphicFramePr>
        <p:xfrm>
          <a:off x="0" y="838200"/>
          <a:ext cx="9067800" cy="5867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7B31A-2349-44AD-9814-52D6B2325B5A}" type="slidenum">
              <a:rPr lang="ru-RU" altLang="ru-RU" smtClean="0"/>
              <a:pPr/>
              <a:t>10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20672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69A51-D4BA-43D7-AEB9-9F350A1F4A59}" type="slidenum">
              <a:rPr lang="ru-RU" altLang="ru-RU"/>
              <a:pPr/>
              <a:t>11</a:t>
            </a:fld>
            <a:endParaRPr lang="ru-RU" altLang="ru-RU"/>
          </a:p>
        </p:txBody>
      </p:sp>
      <p:sp>
        <p:nvSpPr>
          <p:cNvPr id="261122" name="Rectangle 9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gradFill rotWithShape="1">
            <a:gsLst>
              <a:gs pos="0">
                <a:srgbClr val="FFF0E1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algn="l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ru-RU" altLang="ru-RU" sz="1800">
              <a:latin typeface="Times New Roman" pitchFamily="18" charset="0"/>
            </a:endParaRPr>
          </a:p>
        </p:txBody>
      </p:sp>
      <p:sp>
        <p:nvSpPr>
          <p:cNvPr id="261123" name="Номер слайда 5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fld id="{C2FFC9D2-EF15-446E-A128-7EC5747A9436}" type="slidenum">
              <a:rPr lang="ru-RU" altLang="ru-RU" sz="1400">
                <a:latin typeface="Times New Roman" pitchFamily="18" charset="0"/>
              </a:rPr>
              <a:pPr algn="r"/>
              <a:t>11</a:t>
            </a:fld>
            <a:endParaRPr lang="ru-RU" altLang="ru-RU" sz="1400">
              <a:latin typeface="Times New Roman" pitchFamily="18" charset="0"/>
            </a:endParaRPr>
          </a:p>
        </p:txBody>
      </p:sp>
      <p:sp>
        <p:nvSpPr>
          <p:cNvPr id="26112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274638"/>
            <a:ext cx="8686800" cy="411162"/>
          </a:xfrm>
        </p:spPr>
        <p:txBody>
          <a:bodyPr/>
          <a:lstStyle/>
          <a:p>
            <a:r>
              <a:rPr lang="ru-RU" altLang="ru-RU" sz="2200" b="1" dirty="0">
                <a:solidFill>
                  <a:srgbClr val="993300"/>
                </a:solidFill>
              </a:rPr>
              <a:t>Сравнение исполнения плана по налоговым и неналоговым доходам в разрезе МО за </a:t>
            </a:r>
            <a:r>
              <a:rPr lang="ru-RU" altLang="ru-RU" sz="2200" b="1" dirty="0" smtClean="0">
                <a:solidFill>
                  <a:srgbClr val="993300"/>
                </a:solidFill>
              </a:rPr>
              <a:t>2015 </a:t>
            </a:r>
            <a:r>
              <a:rPr lang="ru-RU" altLang="ru-RU" sz="2200" b="1" dirty="0">
                <a:solidFill>
                  <a:srgbClr val="993300"/>
                </a:solidFill>
              </a:rPr>
              <a:t>год, %</a:t>
            </a:r>
          </a:p>
        </p:txBody>
      </p:sp>
      <p:graphicFrame>
        <p:nvGraphicFramePr>
          <p:cNvPr id="261125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72726806"/>
              </p:ext>
            </p:extLst>
          </p:nvPr>
        </p:nvGraphicFramePr>
        <p:xfrm>
          <a:off x="0" y="1009650"/>
          <a:ext cx="8712200" cy="547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1319" name="Диаграмма" r:id="rId4" imgW="8715392" imgH="5486332" progId="MSGraph.Chart.8">
                  <p:embed followColorScheme="full"/>
                </p:oleObj>
              </mc:Choice>
              <mc:Fallback>
                <p:oleObj name="Диаграмма" r:id="rId4" imgW="8715392" imgH="5486332" progId="MSGraph.Chart.8">
                  <p:embed followColorScheme="full"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009650"/>
                        <a:ext cx="8712200" cy="547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1126" name="Rectangle 6"/>
          <p:cNvSpPr>
            <a:spLocks noChangeArrowheads="1"/>
          </p:cNvSpPr>
          <p:nvPr/>
        </p:nvSpPr>
        <p:spPr bwMode="auto">
          <a:xfrm>
            <a:off x="5292725" y="2565400"/>
            <a:ext cx="1150938" cy="503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altLang="ru-RU" b="1" dirty="0" smtClean="0"/>
              <a:t>107,5%</a:t>
            </a:r>
            <a:endParaRPr lang="ru-RU" alt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505C5-D03B-4862-A09A-EFCC705589F1}" type="slidenum">
              <a:rPr lang="ru-RU" altLang="ru-RU"/>
              <a:pPr/>
              <a:t>12</a:t>
            </a:fld>
            <a:endParaRPr lang="ru-RU" altLang="ru-RU"/>
          </a:p>
        </p:txBody>
      </p:sp>
      <p:sp>
        <p:nvSpPr>
          <p:cNvPr id="26829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9144000" cy="609600"/>
          </a:xfrm>
        </p:spPr>
        <p:txBody>
          <a:bodyPr/>
          <a:lstStyle/>
          <a:p>
            <a:r>
              <a:rPr lang="ru-RU" altLang="ru-RU" sz="2400" b="1" dirty="0">
                <a:latin typeface="Times New Roman" pitchFamily="18" charset="0"/>
              </a:rPr>
              <a:t>Исполнение консолидированного бюджета района по расходам</a:t>
            </a:r>
          </a:p>
        </p:txBody>
      </p:sp>
      <p:graphicFrame>
        <p:nvGraphicFramePr>
          <p:cNvPr id="268379" name="Group 9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65300215"/>
              </p:ext>
            </p:extLst>
          </p:nvPr>
        </p:nvGraphicFramePr>
        <p:xfrm>
          <a:off x="152400" y="990600"/>
          <a:ext cx="8812213" cy="5522914"/>
        </p:xfrm>
        <a:graphic>
          <a:graphicData uri="http://schemas.openxmlformats.org/drawingml/2006/table">
            <a:tbl>
              <a:tblPr/>
              <a:tblGrid>
                <a:gridCol w="3806825"/>
                <a:gridCol w="1268413"/>
                <a:gridCol w="1268412"/>
                <a:gridCol w="1184275"/>
                <a:gridCol w="1284288"/>
              </a:tblGrid>
              <a:tr h="313944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План,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тыс.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Факт,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тыс.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Испол-нение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Отклоне-ние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1325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Общегосударственные вопросы</a:t>
                      </a:r>
                    </a:p>
                  </a:txBody>
                  <a:tcPr marL="18000" marR="18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68 968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60 334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87,5%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- 8 634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9738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Национальная оборона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390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390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ru-RU" alt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1325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Национальная безопасность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3 851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3 807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98,9%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ru-RU" alt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44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1068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Национальная экономика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117 815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96 401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81,8 %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- 21 414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1325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Жилищно-коммунальное х-во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76 202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71 485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93,8%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- 4 717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9738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Охрана окружающей среды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ru-RU" alt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1325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Образование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436 446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414 038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94,9 %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- 22 408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1325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Культура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35 614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34 731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97,5%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ru-RU" alt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883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9738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Социальная политика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36 659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32 661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89,1%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- 3 998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9738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Физическая культура и спорт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11 439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7 763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67,9%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- 3 676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1325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ВСЕГО: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787 996</a:t>
                      </a:r>
                    </a:p>
                  </a:txBody>
                  <a:tcPr marL="36000" marR="36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722 222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91,7 %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- 65 774</a:t>
                      </a:r>
                    </a:p>
                  </a:txBody>
                  <a:tcPr marL="36000" marR="36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66722-B116-478D-9DBA-90BB8C285D05}" type="slidenum">
              <a:rPr lang="ru-RU" altLang="ru-RU"/>
              <a:pPr/>
              <a:t>13</a:t>
            </a:fld>
            <a:endParaRPr lang="ru-RU" altLang="ru-RU"/>
          </a:p>
        </p:txBody>
      </p:sp>
      <p:sp>
        <p:nvSpPr>
          <p:cNvPr id="26931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228600"/>
            <a:ext cx="8763000" cy="381000"/>
          </a:xfrm>
        </p:spPr>
        <p:txBody>
          <a:bodyPr/>
          <a:lstStyle/>
          <a:p>
            <a:r>
              <a:rPr lang="ru-RU" altLang="ru-RU" sz="2800" b="1" dirty="0">
                <a:latin typeface="Times New Roman" pitchFamily="18" charset="0"/>
              </a:rPr>
              <a:t>Исполнение бюджета </a:t>
            </a:r>
            <a:r>
              <a:rPr lang="ru-RU" altLang="ru-RU" sz="2800" b="1" dirty="0" smtClean="0">
                <a:latin typeface="Times New Roman" pitchFamily="18" charset="0"/>
              </a:rPr>
              <a:t>Красновишерского района </a:t>
            </a:r>
            <a:r>
              <a:rPr lang="ru-RU" altLang="ru-RU" sz="2800" b="1" dirty="0">
                <a:latin typeface="Times New Roman" pitchFamily="18" charset="0"/>
              </a:rPr>
              <a:t>по </a:t>
            </a:r>
            <a:r>
              <a:rPr lang="ru-RU" altLang="ru-RU" sz="2800" b="1" dirty="0" smtClean="0">
                <a:latin typeface="Times New Roman" pitchFamily="18" charset="0"/>
              </a:rPr>
              <a:t>расходам за 2015 год</a:t>
            </a:r>
            <a:endParaRPr lang="ru-RU" altLang="ru-RU" sz="2800" b="1" dirty="0">
              <a:latin typeface="Times New Roman" pitchFamily="18" charset="0"/>
            </a:endParaRPr>
          </a:p>
        </p:txBody>
      </p:sp>
      <p:graphicFrame>
        <p:nvGraphicFramePr>
          <p:cNvPr id="269410" name="Group 9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81924686"/>
              </p:ext>
            </p:extLst>
          </p:nvPr>
        </p:nvGraphicFramePr>
        <p:xfrm>
          <a:off x="152400" y="914400"/>
          <a:ext cx="8667750" cy="5687866"/>
        </p:xfrm>
        <a:graphic>
          <a:graphicData uri="http://schemas.openxmlformats.org/drawingml/2006/table">
            <a:tbl>
              <a:tblPr/>
              <a:tblGrid>
                <a:gridCol w="3743325"/>
                <a:gridCol w="1247775"/>
                <a:gridCol w="1247775"/>
                <a:gridCol w="1165225"/>
                <a:gridCol w="1263650"/>
              </a:tblGrid>
              <a:tr h="894861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План, </a:t>
                      </a:r>
                      <a:r>
                        <a:rPr kumimoji="0" lang="ru-RU" alt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тыс.руб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Факт </a:t>
                      </a:r>
                      <a:r>
                        <a:rPr kumimoji="0" lang="ru-RU" alt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тыс.руб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Испол-нение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Отклоне-ние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3276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Общегосударственные вопросы</a:t>
                      </a:r>
                    </a:p>
                  </a:txBody>
                  <a:tcPr marL="18000" marR="18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F1E3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44 715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F1E3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36 762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F1E3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82,2 %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- 7 953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F1E3"/>
                    </a:solidFill>
                  </a:tcPr>
                </a:tc>
              </a:tr>
              <a:tr h="430859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Национальная безопасность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F1E3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1 481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F1E3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1 481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F1E3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ru-RU" alt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F1E3"/>
                    </a:solidFill>
                  </a:tcPr>
                </a:tc>
              </a:tr>
              <a:tr h="430859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Национальная экономика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F1E3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102 235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F1E3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81 366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F1E3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79,6 %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- 20 869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F1E3"/>
                    </a:solidFill>
                  </a:tcPr>
                </a:tc>
              </a:tr>
              <a:tr h="430859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Жилищно-коммунальное хоз-во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F1E3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19 518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F1E3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18 624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F1E3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95,4 %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- 893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F1E3"/>
                    </a:solidFill>
                  </a:tcPr>
                </a:tc>
              </a:tr>
              <a:tr h="430859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Охрана окружающей среды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F1E3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F1E3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F1E3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F1E3"/>
                    </a:solidFill>
                  </a:tcPr>
                </a:tc>
              </a:tr>
              <a:tr h="430859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Образование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F1E3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436 446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F1E3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414 038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F1E3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94,9 %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- 22 408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F1E3"/>
                    </a:solidFill>
                  </a:tcPr>
                </a:tc>
              </a:tr>
              <a:tr h="327568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Культура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F1E3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27 630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F1E3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26 747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F1E3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96,8 %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ru-RU" alt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883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F1E3"/>
                    </a:solidFill>
                  </a:tcPr>
                </a:tc>
              </a:tr>
              <a:tr h="430109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Социальная политика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F1E3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36 456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F1E3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32 475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F1E3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89,1 %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- 3 981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F1E3"/>
                    </a:solidFill>
                  </a:tcPr>
                </a:tc>
              </a:tr>
              <a:tr h="491819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Физкультура и спорт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F1E3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5 523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F1E3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1 848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F1E3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33,5 %</a:t>
                      </a: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ru-RU" alt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3 675</a:t>
                      </a: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EDD"/>
                    </a:solidFill>
                  </a:tcPr>
                </a:tc>
              </a:tr>
              <a:tr h="414288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Межбюджетные трансферты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F1E3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39 938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F1E3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39 938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F1E3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100 %</a:t>
                      </a: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EDD"/>
                    </a:solidFill>
                  </a:tcPr>
                </a:tc>
              </a:tr>
              <a:tr h="472978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ВСЕГО: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714 554</a:t>
                      </a:r>
                    </a:p>
                  </a:txBody>
                  <a:tcPr marL="36000" marR="36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653 892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91,5 %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  60 662</a:t>
                      </a:r>
                    </a:p>
                  </a:txBody>
                  <a:tcPr marL="36000" marR="36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r>
              <a:rPr lang="ru-RU" sz="2400" dirty="0" smtClean="0"/>
              <a:t>Исполнение плана по расходам бюджета за 2015 год</a:t>
            </a:r>
            <a:endParaRPr lang="ru-RU" sz="2400" dirty="0"/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05474511"/>
              </p:ext>
            </p:extLst>
          </p:nvPr>
        </p:nvGraphicFramePr>
        <p:xfrm>
          <a:off x="457200" y="1143000"/>
          <a:ext cx="8229600" cy="4724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0606E-968B-4626-ADDB-612FDEFC7B2C}" type="slidenum">
              <a:rPr lang="ru-RU" altLang="ru-RU" smtClean="0"/>
              <a:pPr/>
              <a:t>14</a:t>
            </a:fld>
            <a:endParaRPr lang="ru-RU" alt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1981200" y="6172200"/>
            <a:ext cx="5486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FFCC"/>
                </a:solidFill>
              </a14:hiddenFill>
            </a:ext>
            <a:ext uri="{91240B29-F687-4F45-9708-019B960494DF}">
              <a14:hiddenLine xmlns:a14="http://schemas.microsoft.com/office/drawing/2010/main" w="381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FF3300"/>
                </a:solidFill>
                <a:effectLst/>
                <a:latin typeface="Arial" charset="0"/>
              </a:rPr>
              <a:t>Исполнение плана по расходам – 91,5%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FF3300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56283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7CA6-C01C-4B98-AC8B-89751719C025}" type="slidenum">
              <a:rPr lang="ru-RU" altLang="ru-RU"/>
              <a:pPr/>
              <a:t>15</a:t>
            </a:fld>
            <a:endParaRPr lang="ru-RU" altLang="ru-RU"/>
          </a:p>
        </p:txBody>
      </p:sp>
      <p:sp>
        <p:nvSpPr>
          <p:cNvPr id="18739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8610600" cy="381000"/>
          </a:xfrm>
        </p:spPr>
        <p:txBody>
          <a:bodyPr/>
          <a:lstStyle/>
          <a:p>
            <a:r>
              <a:rPr lang="ru-RU" altLang="ru-RU" sz="2600" b="1">
                <a:latin typeface="Times New Roman" pitchFamily="18" charset="0"/>
              </a:rPr>
              <a:t>Анализ расходов бюджета района, тыс. руб.</a:t>
            </a:r>
          </a:p>
        </p:txBody>
      </p:sp>
      <p:graphicFrame>
        <p:nvGraphicFramePr>
          <p:cNvPr id="187503" name="Group 1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56579841"/>
              </p:ext>
            </p:extLst>
          </p:nvPr>
        </p:nvGraphicFramePr>
        <p:xfrm>
          <a:off x="152400" y="838200"/>
          <a:ext cx="8763000" cy="5510160"/>
        </p:xfrm>
        <a:graphic>
          <a:graphicData uri="http://schemas.openxmlformats.org/drawingml/2006/table">
            <a:tbl>
              <a:tblPr/>
              <a:tblGrid>
                <a:gridCol w="4267200"/>
                <a:gridCol w="1447800"/>
                <a:gridCol w="1447800"/>
                <a:gridCol w="1600200"/>
              </a:tblGrid>
              <a:tr h="45085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Отклонение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</a:tr>
              <a:tr h="452438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ВСЕГО:</a:t>
                      </a:r>
                    </a:p>
                  </a:txBody>
                  <a:tcPr marL="18000" marR="18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859 183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653 892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- 205 291</a:t>
                      </a:r>
                    </a:p>
                  </a:txBody>
                  <a:tcPr marL="36000" marR="36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</a:tr>
              <a:tr h="45085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Общегосударственные вопросы</a:t>
                      </a:r>
                    </a:p>
                  </a:txBody>
                  <a:tcPr marL="18000" marR="18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38 629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36 762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- 1 867</a:t>
                      </a:r>
                    </a:p>
                  </a:txBody>
                  <a:tcPr marL="36000" marR="36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</a:tr>
              <a:tr h="45085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Национальная безопасность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292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1 481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+ 1 189</a:t>
                      </a:r>
                    </a:p>
                  </a:txBody>
                  <a:tcPr marL="36000" marR="36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</a:tr>
              <a:tr h="452438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Национальная экономика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294 064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81 366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- 212 698</a:t>
                      </a:r>
                    </a:p>
                  </a:txBody>
                  <a:tcPr marL="36000" marR="36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</a:tr>
              <a:tr h="45085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Жилищно-коммунальное х-во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19 740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18 624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- 1 116</a:t>
                      </a:r>
                    </a:p>
                  </a:txBody>
                  <a:tcPr marL="36000" marR="36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</a:tr>
              <a:tr h="45085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Охрана окружающей среды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629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  17</a:t>
                      </a:r>
                    </a:p>
                  </a:txBody>
                  <a:tcPr marL="36000" marR="36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</a:tr>
              <a:tr h="45085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Образование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375 012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414 038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+ 39 026</a:t>
                      </a:r>
                    </a:p>
                  </a:txBody>
                  <a:tcPr marL="36000" marR="36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</a:tr>
              <a:tr h="452438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Культура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29 073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26 747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- 2 326</a:t>
                      </a:r>
                    </a:p>
                  </a:txBody>
                  <a:tcPr marL="36000" marR="36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</a:tr>
              <a:tr h="45085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Социальная политика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31 689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32 475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+ 786</a:t>
                      </a:r>
                    </a:p>
                  </a:txBody>
                  <a:tcPr marL="36000" marR="36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</a:tr>
              <a:tr h="452438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Физкультура и спорт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4 587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1 848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- 2 739</a:t>
                      </a:r>
                    </a:p>
                  </a:txBody>
                  <a:tcPr marL="36000" marR="36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</a:tr>
              <a:tr h="45085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Межбюджетные трансферты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65 468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39 938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- 25 530</a:t>
                      </a:r>
                    </a:p>
                  </a:txBody>
                  <a:tcPr marL="36000" marR="36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EE7F8-195B-40FB-9596-96E7A56B934F}" type="slidenum">
              <a:rPr lang="ru-RU" altLang="ru-RU"/>
              <a:pPr/>
              <a:t>16</a:t>
            </a:fld>
            <a:endParaRPr lang="ru-RU" altLang="ru-RU"/>
          </a:p>
        </p:txBody>
      </p:sp>
      <p:sp>
        <p:nvSpPr>
          <p:cNvPr id="270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19113" y="304800"/>
            <a:ext cx="8229600" cy="561975"/>
          </a:xfrm>
        </p:spPr>
        <p:txBody>
          <a:bodyPr/>
          <a:lstStyle/>
          <a:p>
            <a:r>
              <a:rPr lang="ru-RU" altLang="ru-RU" sz="2800" b="1" dirty="0"/>
              <a:t>Структура расходов бюджета района</a:t>
            </a:r>
          </a:p>
        </p:txBody>
      </p:sp>
      <p:graphicFrame>
        <p:nvGraphicFramePr>
          <p:cNvPr id="2" name="Object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24097766"/>
              </p:ext>
            </p:extLst>
          </p:nvPr>
        </p:nvGraphicFramePr>
        <p:xfrm>
          <a:off x="89477" y="1066800"/>
          <a:ext cx="9069271" cy="57086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70340" name="Rectangle 4"/>
          <p:cNvSpPr>
            <a:spLocks noChangeArrowheads="1"/>
          </p:cNvSpPr>
          <p:nvPr/>
        </p:nvSpPr>
        <p:spPr bwMode="auto">
          <a:xfrm>
            <a:off x="6084888" y="1143000"/>
            <a:ext cx="2663825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ru-RU" altLang="ru-RU" sz="1800" b="1" dirty="0"/>
              <a:t>Расходы социальной направленности – </a:t>
            </a:r>
            <a:r>
              <a:rPr lang="ru-RU" altLang="ru-RU" sz="1800" b="1" dirty="0" smtClean="0"/>
              <a:t>72,7%</a:t>
            </a:r>
            <a:endParaRPr lang="ru-RU" altLang="ru-RU" sz="1800" b="1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E48BF-82C6-4625-A868-6D0D9407C7E3}" type="slidenum">
              <a:rPr lang="ru-RU" altLang="ru-RU"/>
              <a:pPr/>
              <a:t>17</a:t>
            </a:fld>
            <a:endParaRPr lang="ru-RU" altLang="ru-RU"/>
          </a:p>
        </p:txBody>
      </p:sp>
      <p:sp>
        <p:nvSpPr>
          <p:cNvPr id="271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61975"/>
          </a:xfrm>
        </p:spPr>
        <p:txBody>
          <a:bodyPr/>
          <a:lstStyle/>
          <a:p>
            <a:r>
              <a:rPr lang="ru-RU" altLang="ru-RU" sz="2800" b="1"/>
              <a:t>Структура расходов поселений</a:t>
            </a:r>
          </a:p>
        </p:txBody>
      </p:sp>
      <p:graphicFrame>
        <p:nvGraphicFramePr>
          <p:cNvPr id="2" name="Object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75492423"/>
              </p:ext>
            </p:extLst>
          </p:nvPr>
        </p:nvGraphicFramePr>
        <p:xfrm>
          <a:off x="50800" y="889000"/>
          <a:ext cx="8940800" cy="54975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71364" name="Rectangle 4"/>
          <p:cNvSpPr>
            <a:spLocks noChangeArrowheads="1"/>
          </p:cNvSpPr>
          <p:nvPr/>
        </p:nvSpPr>
        <p:spPr bwMode="auto">
          <a:xfrm>
            <a:off x="395288" y="981075"/>
            <a:ext cx="2808287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ru-RU" altLang="ru-RU" sz="1800" b="1" dirty="0"/>
              <a:t>Расходы на ЖКХ и экономику </a:t>
            </a:r>
            <a:r>
              <a:rPr lang="ru-RU" altLang="ru-RU" sz="1800" b="1" dirty="0" smtClean="0"/>
              <a:t>– 65,1%</a:t>
            </a:r>
            <a:endParaRPr lang="ru-RU" altLang="ru-RU" sz="1800" b="1" dirty="0"/>
          </a:p>
          <a:p>
            <a:endParaRPr lang="ru-RU" altLang="ru-RU" sz="1800" b="1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0F8FB-A397-4EF1-BF00-62B4B3FC1ADA}" type="slidenum">
              <a:rPr lang="ru-RU" altLang="ru-RU"/>
              <a:pPr/>
              <a:t>18</a:t>
            </a:fld>
            <a:endParaRPr lang="ru-RU" altLang="ru-RU"/>
          </a:p>
        </p:txBody>
      </p:sp>
      <p:sp>
        <p:nvSpPr>
          <p:cNvPr id="274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9"/>
            <a:ext cx="8229600" cy="563562"/>
          </a:xfrm>
        </p:spPr>
        <p:txBody>
          <a:bodyPr/>
          <a:lstStyle/>
          <a:p>
            <a:r>
              <a:rPr lang="ru-RU" altLang="ru-RU" sz="2400" b="1" dirty="0"/>
              <a:t>Исполнение плана по расходам в разрезе МО, %</a:t>
            </a:r>
          </a:p>
        </p:txBody>
      </p:sp>
      <p:graphicFrame>
        <p:nvGraphicFramePr>
          <p:cNvPr id="2" name="Object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2272728"/>
              </p:ext>
            </p:extLst>
          </p:nvPr>
        </p:nvGraphicFramePr>
        <p:xfrm>
          <a:off x="584200" y="1066800"/>
          <a:ext cx="8128000" cy="5486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0F8FB-A397-4EF1-BF00-62B4B3FC1ADA}" type="slidenum">
              <a:rPr lang="ru-RU" altLang="ru-RU"/>
              <a:pPr/>
              <a:t>19</a:t>
            </a:fld>
            <a:endParaRPr lang="ru-RU" altLang="ru-RU"/>
          </a:p>
        </p:txBody>
      </p:sp>
      <p:sp>
        <p:nvSpPr>
          <p:cNvPr id="274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77875"/>
          </a:xfrm>
        </p:spPr>
        <p:txBody>
          <a:bodyPr/>
          <a:lstStyle/>
          <a:p>
            <a:r>
              <a:rPr lang="ru-RU" altLang="ru-RU" sz="2400"/>
              <a:t>Доля расходов на содержание ОМСУ в общем объеме расходов бюджетов поселений, %</a:t>
            </a:r>
          </a:p>
        </p:txBody>
      </p:sp>
      <p:graphicFrame>
        <p:nvGraphicFramePr>
          <p:cNvPr id="2" name="Object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58520596"/>
              </p:ext>
            </p:extLst>
          </p:nvPr>
        </p:nvGraphicFramePr>
        <p:xfrm>
          <a:off x="584200" y="1346200"/>
          <a:ext cx="8128000" cy="49958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808836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65238"/>
          </a:xfrm>
        </p:spPr>
        <p:txBody>
          <a:bodyPr/>
          <a:lstStyle/>
          <a:p>
            <a:r>
              <a:rPr lang="ru-RU" sz="2800" dirty="0" smtClean="0"/>
              <a:t>Доходы</a:t>
            </a:r>
            <a:r>
              <a:rPr lang="ru-RU" sz="3200" dirty="0" smtClean="0"/>
              <a:t> </a:t>
            </a:r>
            <a:r>
              <a:rPr lang="ru-RU" sz="2800" dirty="0" smtClean="0"/>
              <a:t>бюджета Красновишерского муниципального района за 2015 год </a:t>
            </a:r>
            <a:br>
              <a:rPr lang="ru-RU" sz="2800" dirty="0" smtClean="0"/>
            </a:br>
            <a:r>
              <a:rPr lang="ru-RU" sz="2800" dirty="0" smtClean="0"/>
              <a:t>в разрезе видов доходов</a:t>
            </a:r>
            <a:endParaRPr lang="ru-RU" sz="28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05728284"/>
              </p:ext>
            </p:extLst>
          </p:nvPr>
        </p:nvGraphicFramePr>
        <p:xfrm>
          <a:off x="-23262" y="1524000"/>
          <a:ext cx="8862461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8ACF1-CA63-4B65-8A81-0CA7E5EB1B96}" type="slidenum">
              <a:rPr lang="ru-RU" altLang="ru-RU" smtClean="0"/>
              <a:pPr/>
              <a:t>2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5708667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1358A-DB03-44EC-A802-331052659387}" type="slidenum">
              <a:rPr lang="ru-RU" altLang="ru-RU"/>
              <a:pPr/>
              <a:t>20</a:t>
            </a:fld>
            <a:endParaRPr lang="ru-RU" altLang="ru-RU"/>
          </a:p>
        </p:txBody>
      </p:sp>
      <p:sp>
        <p:nvSpPr>
          <p:cNvPr id="300036" name="Rectangle 4"/>
          <p:cNvSpPr>
            <a:spLocks noGrp="1" noChangeArrowheads="1"/>
          </p:cNvSpPr>
          <p:nvPr>
            <p:ph type="title"/>
          </p:nvPr>
        </p:nvSpPr>
        <p:spPr>
          <a:xfrm>
            <a:off x="228600" y="274638"/>
            <a:ext cx="8686800" cy="792162"/>
          </a:xfrm>
        </p:spPr>
        <p:txBody>
          <a:bodyPr/>
          <a:lstStyle/>
          <a:p>
            <a:r>
              <a:rPr lang="ru-RU" altLang="ru-RU" sz="3200" b="1"/>
              <a:t>Расходы на содержание ОМСУ, тыс. руб.</a:t>
            </a:r>
          </a:p>
        </p:txBody>
      </p:sp>
      <p:graphicFrame>
        <p:nvGraphicFramePr>
          <p:cNvPr id="2" name="Object 5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85662769"/>
              </p:ext>
            </p:extLst>
          </p:nvPr>
        </p:nvGraphicFramePr>
        <p:xfrm>
          <a:off x="520700" y="1655763"/>
          <a:ext cx="8113713" cy="47720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00038" name="Rectangle 6"/>
          <p:cNvSpPr>
            <a:spLocks noChangeArrowheads="1"/>
          </p:cNvSpPr>
          <p:nvPr/>
        </p:nvSpPr>
        <p:spPr bwMode="auto">
          <a:xfrm>
            <a:off x="7467600" y="1600200"/>
            <a:ext cx="12192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FFCC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altLang="ru-RU" sz="2400" b="1" dirty="0" smtClean="0"/>
              <a:t>97,3</a:t>
            </a:r>
            <a:r>
              <a:rPr lang="ru-RU" altLang="ru-RU" b="1" dirty="0" smtClean="0"/>
              <a:t>%</a:t>
            </a:r>
            <a:endParaRPr lang="ru-RU" altLang="ru-RU" b="1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DFA1C-FA96-4C91-9790-4F53FC78715F}" type="slidenum">
              <a:rPr lang="ru-RU" altLang="ru-RU"/>
              <a:pPr/>
              <a:t>21</a:t>
            </a:fld>
            <a:endParaRPr lang="ru-RU" altLang="ru-RU"/>
          </a:p>
        </p:txBody>
      </p:sp>
      <p:sp>
        <p:nvSpPr>
          <p:cNvPr id="206852" name="Rectangle 4"/>
          <p:cNvSpPr>
            <a:spLocks noGrp="1" noChangeArrowheads="1"/>
          </p:cNvSpPr>
          <p:nvPr>
            <p:ph type="title"/>
          </p:nvPr>
        </p:nvSpPr>
        <p:spPr>
          <a:xfrm>
            <a:off x="304800" y="274638"/>
            <a:ext cx="8610600" cy="715962"/>
          </a:xfrm>
        </p:spPr>
        <p:txBody>
          <a:bodyPr/>
          <a:lstStyle/>
          <a:p>
            <a:r>
              <a:rPr lang="ru-RU" altLang="ru-RU" sz="3200"/>
              <a:t>Динамика роста (снижения) детей, посещающих образовательные учреждения</a:t>
            </a:r>
          </a:p>
        </p:txBody>
      </p:sp>
      <p:graphicFrame>
        <p:nvGraphicFramePr>
          <p:cNvPr id="2" name="Object 5"/>
          <p:cNvGraphicFramePr>
            <a:graphicFrameLocks noGrp="1" noChangeAspect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4009968399"/>
              </p:ext>
            </p:extLst>
          </p:nvPr>
        </p:nvGraphicFramePr>
        <p:xfrm>
          <a:off x="508000" y="1455738"/>
          <a:ext cx="8140700" cy="4730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06854" name="Rectangle 6"/>
          <p:cNvSpPr>
            <a:spLocks noChangeArrowheads="1"/>
          </p:cNvSpPr>
          <p:nvPr/>
        </p:nvSpPr>
        <p:spPr bwMode="auto">
          <a:xfrm>
            <a:off x="7697788" y="4191000"/>
            <a:ext cx="763587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FFCC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CC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altLang="ru-RU" sz="2800" dirty="0" smtClean="0">
                <a:solidFill>
                  <a:srgbClr val="0066FF"/>
                </a:solidFill>
              </a:rPr>
              <a:t>- 23</a:t>
            </a:r>
            <a:endParaRPr lang="ru-RU" altLang="ru-RU" sz="2800" dirty="0">
              <a:solidFill>
                <a:srgbClr val="0066FF"/>
              </a:solidFill>
            </a:endParaRPr>
          </a:p>
        </p:txBody>
      </p:sp>
      <p:sp>
        <p:nvSpPr>
          <p:cNvPr id="206855" name="Rectangle 7"/>
          <p:cNvSpPr>
            <a:spLocks noChangeArrowheads="1"/>
          </p:cNvSpPr>
          <p:nvPr/>
        </p:nvSpPr>
        <p:spPr bwMode="auto">
          <a:xfrm>
            <a:off x="7543800" y="1219200"/>
            <a:ext cx="8382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FFCC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CC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altLang="ru-RU" sz="2800" dirty="0"/>
              <a:t>- </a:t>
            </a:r>
            <a:r>
              <a:rPr lang="ru-RU" altLang="ru-RU" sz="2800" dirty="0" smtClean="0"/>
              <a:t>52</a:t>
            </a:r>
            <a:endParaRPr lang="ru-RU" altLang="ru-RU" sz="28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8DC37-B44D-4701-9D3D-98EA7B39223A}" type="slidenum">
              <a:rPr lang="ru-RU" altLang="ru-RU"/>
              <a:pPr/>
              <a:t>22</a:t>
            </a:fld>
            <a:endParaRPr lang="ru-RU" altLang="ru-RU"/>
          </a:p>
        </p:txBody>
      </p:sp>
      <p:sp>
        <p:nvSpPr>
          <p:cNvPr id="29491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-4916"/>
            <a:ext cx="8229600" cy="84311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99FFCC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CC99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ru-RU" altLang="ru-RU" sz="3200" dirty="0" smtClean="0"/>
              <a:t>Динамика </a:t>
            </a:r>
            <a:r>
              <a:rPr lang="ru-RU" altLang="ru-RU" sz="3200" dirty="0"/>
              <a:t>заработной платы отдельных категорий работников, руб.</a:t>
            </a:r>
          </a:p>
        </p:txBody>
      </p:sp>
      <p:sp>
        <p:nvSpPr>
          <p:cNvPr id="294917" name="Line 5"/>
          <p:cNvSpPr>
            <a:spLocks noChangeShapeType="1"/>
          </p:cNvSpPr>
          <p:nvPr/>
        </p:nvSpPr>
        <p:spPr bwMode="auto">
          <a:xfrm>
            <a:off x="7086600" y="2209800"/>
            <a:ext cx="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ru-RU"/>
          </a:p>
        </p:txBody>
      </p:sp>
      <p:graphicFrame>
        <p:nvGraphicFramePr>
          <p:cNvPr id="4" name="Диаграмма 3"/>
          <p:cNvGraphicFramePr>
            <a:graphicFrameLocks noGrp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2342271119"/>
              </p:ext>
            </p:extLst>
          </p:nvPr>
        </p:nvGraphicFramePr>
        <p:xfrm>
          <a:off x="457200" y="914400"/>
          <a:ext cx="8229600" cy="5791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DA305-D8BC-4174-89A9-E4C75054DA12}" type="slidenum">
              <a:rPr lang="ru-RU" altLang="ru-RU"/>
              <a:pPr/>
              <a:t>23</a:t>
            </a:fld>
            <a:endParaRPr lang="ru-RU" altLang="ru-RU"/>
          </a:p>
        </p:txBody>
      </p:sp>
      <p:sp>
        <p:nvSpPr>
          <p:cNvPr id="20275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8763000" cy="685800"/>
          </a:xfrm>
        </p:spPr>
        <p:txBody>
          <a:bodyPr/>
          <a:lstStyle/>
          <a:p>
            <a:r>
              <a:rPr lang="ru-RU" altLang="ru-RU" sz="3200"/>
              <a:t>Сведения об остатках бюджетных средств на едином счете бюджета района, тыс. руб.</a:t>
            </a:r>
          </a:p>
        </p:txBody>
      </p:sp>
      <p:graphicFrame>
        <p:nvGraphicFramePr>
          <p:cNvPr id="202794" name="Group 42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1874777531"/>
              </p:ext>
            </p:extLst>
          </p:nvPr>
        </p:nvGraphicFramePr>
        <p:xfrm>
          <a:off x="381000" y="1371600"/>
          <a:ext cx="8458200" cy="4571999"/>
        </p:xfrm>
        <a:graphic>
          <a:graphicData uri="http://schemas.openxmlformats.org/drawingml/2006/table">
            <a:tbl>
              <a:tblPr/>
              <a:tblGrid>
                <a:gridCol w="6553200"/>
                <a:gridCol w="1905000"/>
              </a:tblGrid>
              <a:tr h="1428859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Остаток средств бюджета по состоянию на 01.01.2016 г.                                        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71 315,1</a:t>
                      </a:r>
                      <a:endParaRPr kumimoji="0" lang="ru-RU" alt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96539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</a:t>
                      </a:r>
                      <a:r>
                        <a:rPr kumimoji="0" lang="ru-RU" altLang="ru-RU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в том числе:</a:t>
                      </a: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62699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средства бюджетов поселений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6 119,2</a:t>
                      </a:r>
                      <a:endParaRPr kumimoji="0" lang="ru-RU" alt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83902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средства районного бюджета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65 196,0</a:t>
                      </a:r>
                      <a:endParaRPr kumimoji="0" lang="ru-RU" alt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C4359-6BFD-4D71-ACB5-117CBC0F88F8}" type="slidenum">
              <a:rPr lang="ru-RU" altLang="ru-RU"/>
              <a:pPr/>
              <a:t>24</a:t>
            </a:fld>
            <a:endParaRPr lang="ru-RU" altLang="ru-RU"/>
          </a:p>
        </p:txBody>
      </p:sp>
      <p:sp>
        <p:nvSpPr>
          <p:cNvPr id="2191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304800"/>
          </a:xfrm>
        </p:spPr>
        <p:txBody>
          <a:bodyPr/>
          <a:lstStyle/>
          <a:p>
            <a:r>
              <a:rPr lang="ru-RU" altLang="ru-RU" sz="2800"/>
              <a:t>Исполнение муниципальных программ </a:t>
            </a:r>
            <a:endParaRPr lang="ru-RU" altLang="ru-RU" sz="3200"/>
          </a:p>
        </p:txBody>
      </p:sp>
      <p:graphicFrame>
        <p:nvGraphicFramePr>
          <p:cNvPr id="219263" name="Group 127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293827511"/>
              </p:ext>
            </p:extLst>
          </p:nvPr>
        </p:nvGraphicFramePr>
        <p:xfrm>
          <a:off x="228600" y="609600"/>
          <a:ext cx="8709638" cy="5791201"/>
        </p:xfrm>
        <a:graphic>
          <a:graphicData uri="http://schemas.openxmlformats.org/drawingml/2006/table">
            <a:tbl>
              <a:tblPr/>
              <a:tblGrid>
                <a:gridCol w="4572000"/>
                <a:gridCol w="1371600"/>
                <a:gridCol w="1394438"/>
                <a:gridCol w="1371600"/>
              </a:tblGrid>
              <a:tr h="472538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план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факт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Исполн.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>
                        <a:alpha val="50000"/>
                      </a:srgbClr>
                    </a:solidFill>
                  </a:tcPr>
                </a:tc>
              </a:tr>
              <a:tr h="495447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«Развитие образования»</a:t>
                      </a:r>
                    </a:p>
                  </a:txBody>
                  <a:tcPr marL="90000" marR="90000" marT="18000" marB="180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429624</a:t>
                      </a: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404638</a:t>
                      </a: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94,2%</a:t>
                      </a: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5447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«Развитие культуры»</a:t>
                      </a:r>
                    </a:p>
                  </a:txBody>
                  <a:tcPr marL="90000" marR="90000" marT="18000" marB="180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28 415</a:t>
                      </a: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27 530</a:t>
                      </a: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96,9 %</a:t>
                      </a: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6303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«Развитие </a:t>
                      </a:r>
                      <a:r>
                        <a:rPr kumimoji="0" lang="ru-RU" altLang="ru-RU" sz="23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ФиС</a:t>
                      </a:r>
                      <a:r>
                        <a:rPr kumimoji="0" lang="ru-RU" altLang="ru-RU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и туризма»</a:t>
                      </a:r>
                    </a:p>
                  </a:txBody>
                  <a:tcPr marL="90000" marR="90000" marT="18000" marB="180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5 523</a:t>
                      </a: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1 848</a:t>
                      </a: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33,5 %</a:t>
                      </a: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1126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«Семья и дети Вишеры»</a:t>
                      </a:r>
                    </a:p>
                  </a:txBody>
                  <a:tcPr marL="90000" marR="90000" marT="18000" marB="180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24 291</a:t>
                      </a: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23 007</a:t>
                      </a: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94,7%</a:t>
                      </a: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89168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Обеспечение безопасности жизнедеятельности населения </a:t>
                      </a:r>
                    </a:p>
                  </a:txBody>
                  <a:tcPr marL="90000" marR="90000" marT="18000" marB="180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2 098</a:t>
                      </a: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2 098</a:t>
                      </a: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100 %</a:t>
                      </a: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5447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Экономическое развитие</a:t>
                      </a:r>
                    </a:p>
                  </a:txBody>
                  <a:tcPr marL="90000" marR="90000" marT="18000" marB="180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17 373</a:t>
                      </a: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17 321</a:t>
                      </a: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99,7 %</a:t>
                      </a: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89168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Развитие транспортной системы</a:t>
                      </a:r>
                    </a:p>
                  </a:txBody>
                  <a:tcPr marL="90000" marR="90000" marT="18000" marB="180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84 442</a:t>
                      </a: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64 045</a:t>
                      </a: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75,8 %</a:t>
                      </a: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2429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Управление имуществом и ЗР</a:t>
                      </a:r>
                    </a:p>
                  </a:txBody>
                  <a:tcPr marL="90000" marR="90000" marT="18000" marB="180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1 469</a:t>
                      </a: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1 288</a:t>
                      </a: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87,6%</a:t>
                      </a: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4128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Итого, тыс. руб.</a:t>
                      </a:r>
                    </a:p>
                  </a:txBody>
                  <a:tcPr marL="90000" marR="90000" marT="18000" marB="180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593235</a:t>
                      </a: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541775</a:t>
                      </a: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91,3 </a:t>
                      </a:r>
                      <a:r>
                        <a:rPr kumimoji="0" lang="ru-RU" alt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%</a:t>
                      </a: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/>
          <a:lstStyle/>
          <a:p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Программная структура бюджета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01038995"/>
              </p:ext>
            </p:extLst>
          </p:nvPr>
        </p:nvGraphicFramePr>
        <p:xfrm>
          <a:off x="457200" y="1066800"/>
          <a:ext cx="82296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AEAC3-F4E4-45ED-8939-1C7B66BF21E7}" type="slidenum">
              <a:rPr lang="ru-RU" altLang="ru-RU" smtClean="0"/>
              <a:pPr/>
              <a:t>25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21005649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48DF3-F500-4B14-9F29-7D69B10AC233}" type="slidenum">
              <a:rPr lang="ru-RU" altLang="ru-RU"/>
              <a:pPr/>
              <a:t>26</a:t>
            </a:fld>
            <a:endParaRPr lang="ru-RU" altLang="ru-RU"/>
          </a:p>
        </p:txBody>
      </p:sp>
      <p:sp>
        <p:nvSpPr>
          <p:cNvPr id="278530" name="Rectangle 19"/>
          <p:cNvSpPr>
            <a:spLocks noChangeArrowheads="1"/>
          </p:cNvSpPr>
          <p:nvPr/>
        </p:nvSpPr>
        <p:spPr bwMode="auto">
          <a:xfrm>
            <a:off x="0" y="0"/>
            <a:ext cx="9372600" cy="6858000"/>
          </a:xfrm>
          <a:prstGeom prst="rect">
            <a:avLst/>
          </a:prstGeom>
          <a:gradFill rotWithShape="1">
            <a:gsLst>
              <a:gs pos="0">
                <a:srgbClr val="FFF0E1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algn="l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ru-RU" altLang="ru-RU" sz="1800">
              <a:latin typeface="Times New Roman" pitchFamily="18" charset="0"/>
            </a:endParaRPr>
          </a:p>
        </p:txBody>
      </p:sp>
      <p:sp>
        <p:nvSpPr>
          <p:cNvPr id="278531" name="Номер слайда 4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fld id="{1E5458DB-13A2-4C62-945E-33409F5FC41B}" type="slidenum">
              <a:rPr lang="ru-RU" altLang="ru-RU" sz="1400">
                <a:latin typeface="Times New Roman" pitchFamily="18" charset="0"/>
              </a:rPr>
              <a:pPr algn="r"/>
              <a:t>26</a:t>
            </a:fld>
            <a:endParaRPr lang="ru-RU" altLang="ru-RU" sz="1400">
              <a:latin typeface="Times New Roman" pitchFamily="18" charset="0"/>
            </a:endParaRPr>
          </a:p>
        </p:txBody>
      </p:sp>
      <p:sp>
        <p:nvSpPr>
          <p:cNvPr id="278532" name="Rectangle 4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8610600" cy="1143000"/>
          </a:xfrm>
        </p:spPr>
        <p:txBody>
          <a:bodyPr/>
          <a:lstStyle/>
          <a:p>
            <a:r>
              <a:rPr lang="ru-RU" altLang="ru-RU" sz="3200"/>
              <a:t>Уровень дотационности бюджетов в разрезе МО</a:t>
            </a:r>
          </a:p>
        </p:txBody>
      </p:sp>
      <p:graphicFrame>
        <p:nvGraphicFramePr>
          <p:cNvPr id="278533" name="Object 5"/>
          <p:cNvGraphicFramePr>
            <a:graphicFrameLocks noGrp="1" noChangeAspect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1914206041"/>
              </p:ext>
            </p:extLst>
          </p:nvPr>
        </p:nvGraphicFramePr>
        <p:xfrm>
          <a:off x="228600" y="1298575"/>
          <a:ext cx="8901113" cy="5114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9564" name="Диаграмма" r:id="rId4" imgW="8648767" imgH="5105375" progId="MSGraph.Chart.8">
                  <p:embed followColorScheme="full"/>
                </p:oleObj>
              </mc:Choice>
              <mc:Fallback>
                <p:oleObj name="Диаграмма" r:id="rId4" imgW="8648767" imgH="5105375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1298575"/>
                        <a:ext cx="8901113" cy="51149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00748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/>
          <a:lstStyle/>
          <a:p>
            <a:r>
              <a:rPr lang="ru-RU" sz="3200" dirty="0" smtClean="0"/>
              <a:t>Динамика оказания финансовой помощи поселениям в 2014-2015 гг.</a:t>
            </a:r>
            <a:endParaRPr lang="ru-RU" sz="32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61776729"/>
              </p:ext>
            </p:extLst>
          </p:nvPr>
        </p:nvGraphicFramePr>
        <p:xfrm>
          <a:off x="381000" y="990600"/>
          <a:ext cx="8458200" cy="5486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8ACF1-CA63-4B65-8A81-0CA7E5EB1B96}" type="slidenum">
              <a:rPr lang="ru-RU" altLang="ru-RU" smtClean="0"/>
              <a:pPr/>
              <a:t>27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32755551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2B6B5-C5E2-43E0-87C8-60B6C4F70BF8}" type="slidenum">
              <a:rPr lang="ru-RU" altLang="ru-RU"/>
              <a:pPr/>
              <a:t>28</a:t>
            </a:fld>
            <a:endParaRPr lang="ru-RU" altLang="ru-RU"/>
          </a:p>
        </p:txBody>
      </p:sp>
      <p:sp>
        <p:nvSpPr>
          <p:cNvPr id="2826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838200"/>
          </a:xfrm>
        </p:spPr>
        <p:txBody>
          <a:bodyPr/>
          <a:lstStyle/>
          <a:p>
            <a:r>
              <a:rPr lang="ru-RU" altLang="ru-RU" dirty="0"/>
              <a:t>Утвердить:</a:t>
            </a:r>
          </a:p>
        </p:txBody>
      </p:sp>
      <p:graphicFrame>
        <p:nvGraphicFramePr>
          <p:cNvPr id="282647" name="Group 23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3602223181"/>
              </p:ext>
            </p:extLst>
          </p:nvPr>
        </p:nvGraphicFramePr>
        <p:xfrm>
          <a:off x="381000" y="1447800"/>
          <a:ext cx="8229600" cy="4800600"/>
        </p:xfrm>
        <a:graphic>
          <a:graphicData uri="http://schemas.openxmlformats.org/drawingml/2006/table">
            <a:tbl>
              <a:tblPr/>
              <a:tblGrid>
                <a:gridCol w="4648200"/>
                <a:gridCol w="3581400"/>
              </a:tblGrid>
              <a:tr h="110490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ДОХОДЫ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653 136,8 тыс. руб.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03313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РАСХОДЫ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653 891,6 тыс. руб.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06488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ДЕФИЦИТ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754,8 тыс. руб.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85899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МУНИЦИПАЛЬНЫЙ ДОЛГ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6095C-0328-4E7B-85E2-C3275E9A3872}" type="slidenum">
              <a:rPr lang="ru-RU" altLang="ru-RU"/>
              <a:pPr/>
              <a:t>3</a:t>
            </a:fld>
            <a:endParaRPr lang="ru-RU" altLang="ru-RU"/>
          </a:p>
        </p:txBody>
      </p:sp>
      <p:sp>
        <p:nvSpPr>
          <p:cNvPr id="2897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609600"/>
          </a:xfrm>
        </p:spPr>
        <p:txBody>
          <a:bodyPr/>
          <a:lstStyle/>
          <a:p>
            <a:r>
              <a:rPr lang="ru-RU" altLang="ru-RU" sz="2000" b="1" dirty="0">
                <a:solidFill>
                  <a:srgbClr val="993300"/>
                </a:solidFill>
              </a:rPr>
              <a:t>Структура основных видов доходов бюджета Красновишерского муниципального района в </a:t>
            </a:r>
            <a:r>
              <a:rPr lang="ru-RU" altLang="ru-RU" sz="2000" b="1" dirty="0" smtClean="0">
                <a:solidFill>
                  <a:srgbClr val="993300"/>
                </a:solidFill>
              </a:rPr>
              <a:t>2014-2015 </a:t>
            </a:r>
            <a:r>
              <a:rPr lang="ru-RU" altLang="ru-RU" sz="2000" b="1" dirty="0">
                <a:solidFill>
                  <a:srgbClr val="993300"/>
                </a:solidFill>
              </a:rPr>
              <a:t>г., %</a:t>
            </a:r>
          </a:p>
        </p:txBody>
      </p:sp>
      <p:graphicFrame>
        <p:nvGraphicFramePr>
          <p:cNvPr id="2" name="Object 4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945401969"/>
              </p:ext>
            </p:extLst>
          </p:nvPr>
        </p:nvGraphicFramePr>
        <p:xfrm>
          <a:off x="4706938" y="1020763"/>
          <a:ext cx="4103687" cy="52530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Прямоугольник 2"/>
          <p:cNvSpPr/>
          <p:nvPr/>
        </p:nvSpPr>
        <p:spPr bwMode="auto">
          <a:xfrm>
            <a:off x="609600" y="1143000"/>
            <a:ext cx="3810000" cy="525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FFCC"/>
                </a:solidFill>
              </a14:hiddenFill>
            </a:ext>
            <a:ext uri="{91240B29-F687-4F45-9708-019B960494DF}">
              <a14:hiddenLine xmlns:a14="http://schemas.microsoft.com/office/drawing/2010/main" w="381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smtClean="0">
              <a:ln>
                <a:noFill/>
              </a:ln>
              <a:solidFill>
                <a:srgbClr val="FF3300"/>
              </a:solidFill>
              <a:effectLst/>
              <a:latin typeface="Arial" charset="0"/>
            </a:endParaRPr>
          </a:p>
        </p:txBody>
      </p:sp>
      <p:pic>
        <p:nvPicPr>
          <p:cNvPr id="291842" name="Picture 2"/>
          <p:cNvPicPr>
            <a:picLocks noChangeAspect="1" noChangeArrowheads="1"/>
          </p:cNvPicPr>
          <p:nvPr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1" y="838200"/>
            <a:ext cx="4191000" cy="5219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7955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1" y="1219200"/>
            <a:ext cx="4267199" cy="502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r>
              <a:rPr lang="ru-RU" sz="2400" dirty="0" smtClean="0"/>
              <a:t>Исполнение плана по доходам бюджета за 2015 год</a:t>
            </a:r>
            <a:endParaRPr lang="ru-RU" sz="2400" dirty="0"/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07137465"/>
              </p:ext>
            </p:extLst>
          </p:nvPr>
        </p:nvGraphicFramePr>
        <p:xfrm>
          <a:off x="457200" y="1447800"/>
          <a:ext cx="8229600" cy="4419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0606E-968B-4626-ADDB-612FDEFC7B2C}" type="slidenum">
              <a:rPr lang="ru-RU" altLang="ru-RU" smtClean="0"/>
              <a:pPr/>
              <a:t>4</a:t>
            </a:fld>
            <a:endParaRPr lang="ru-RU" alt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1981200" y="6172200"/>
            <a:ext cx="5486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FFCC"/>
                </a:solidFill>
              </a14:hiddenFill>
            </a:ext>
            <a:ext uri="{91240B29-F687-4F45-9708-019B960494DF}">
              <a14:hiddenLine xmlns:a14="http://schemas.microsoft.com/office/drawing/2010/main" w="381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FF3300"/>
                </a:solidFill>
                <a:effectLst/>
                <a:latin typeface="Arial" charset="0"/>
              </a:rPr>
              <a:t>Исполнение плана по доходам – 97,9%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FF3300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69757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ru-RU" sz="2800" dirty="0" smtClean="0"/>
              <a:t>Динамика поступления налоговых и неналоговых доходов, тыс. руб.</a:t>
            </a:r>
            <a:endParaRPr lang="ru-RU" sz="2800" dirty="0"/>
          </a:p>
        </p:txBody>
      </p:sp>
      <p:graphicFrame>
        <p:nvGraphicFramePr>
          <p:cNvPr id="7" name="Диаграмма 6"/>
          <p:cNvGraphicFramePr>
            <a:graphicFrameLocks noGrp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654722224"/>
              </p:ext>
            </p:extLst>
          </p:nvPr>
        </p:nvGraphicFramePr>
        <p:xfrm>
          <a:off x="-304800" y="1143000"/>
          <a:ext cx="9829800" cy="5638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AEAC3-F4E4-45ED-8939-1C7B66BF21E7}" type="slidenum">
              <a:rPr lang="ru-RU" altLang="ru-RU" smtClean="0"/>
              <a:pPr/>
              <a:t>5</a:t>
            </a:fld>
            <a:endParaRPr lang="ru-RU" altLang="ru-RU"/>
          </a:p>
        </p:txBody>
      </p:sp>
      <p:cxnSp>
        <p:nvCxnSpPr>
          <p:cNvPr id="3" name="Прямая со стрелкой 2"/>
          <p:cNvCxnSpPr/>
          <p:nvPr/>
        </p:nvCxnSpPr>
        <p:spPr bwMode="auto">
          <a:xfrm>
            <a:off x="2667000" y="1676400"/>
            <a:ext cx="990600" cy="762000"/>
          </a:xfrm>
          <a:prstGeom prst="straightConnector1">
            <a:avLst/>
          </a:prstGeom>
          <a:noFill/>
          <a:ln>
            <a:noFill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FFCC"/>
                </a:solidFill>
              </a14:hiddenFill>
            </a:ext>
            <a:ext uri="{91240B29-F687-4F45-9708-019B960494DF}">
              <a14:hiddenLine xmlns:a14="http://schemas.microsoft.com/office/drawing/2010/main" w="381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0888025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457200"/>
          </a:xfrm>
        </p:spPr>
        <p:txBody>
          <a:bodyPr/>
          <a:lstStyle/>
          <a:p>
            <a:r>
              <a:rPr lang="ru-RU" sz="2800" dirty="0" smtClean="0"/>
              <a:t>Динамика поступления налоговых доходов, тыс. руб.</a:t>
            </a:r>
            <a:endParaRPr lang="ru-RU" sz="2800" dirty="0"/>
          </a:p>
        </p:txBody>
      </p:sp>
      <p:graphicFrame>
        <p:nvGraphicFramePr>
          <p:cNvPr id="7" name="Диаграмма 6"/>
          <p:cNvGraphicFramePr>
            <a:graphicFrameLocks noGrp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2262488751"/>
              </p:ext>
            </p:extLst>
          </p:nvPr>
        </p:nvGraphicFramePr>
        <p:xfrm>
          <a:off x="-304800" y="685800"/>
          <a:ext cx="9829800" cy="609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AEAC3-F4E4-45ED-8939-1C7B66BF21E7}" type="slidenum">
              <a:rPr lang="ru-RU" altLang="ru-RU" smtClean="0"/>
              <a:pPr/>
              <a:t>6</a:t>
            </a:fld>
            <a:endParaRPr lang="ru-RU" altLang="ru-RU"/>
          </a:p>
        </p:txBody>
      </p:sp>
      <p:cxnSp>
        <p:nvCxnSpPr>
          <p:cNvPr id="3" name="Прямая со стрелкой 2"/>
          <p:cNvCxnSpPr/>
          <p:nvPr/>
        </p:nvCxnSpPr>
        <p:spPr bwMode="auto">
          <a:xfrm>
            <a:off x="2667000" y="1676400"/>
            <a:ext cx="990600" cy="762000"/>
          </a:xfrm>
          <a:prstGeom prst="straightConnector1">
            <a:avLst/>
          </a:prstGeom>
          <a:noFill/>
          <a:ln>
            <a:noFill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FFCC"/>
                </a:solidFill>
              </a14:hiddenFill>
            </a:ext>
            <a:ext uri="{91240B29-F687-4F45-9708-019B960494DF}">
              <a14:hiddenLine xmlns:a14="http://schemas.microsoft.com/office/drawing/2010/main" w="381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29184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857500"/>
            <a:ext cx="8229600" cy="1146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813246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457200"/>
          </a:xfrm>
        </p:spPr>
        <p:txBody>
          <a:bodyPr/>
          <a:lstStyle/>
          <a:p>
            <a:r>
              <a:rPr lang="ru-RU" sz="2800" dirty="0" smtClean="0"/>
              <a:t>Динамика поступления НДФЛ, тыс. руб.</a:t>
            </a:r>
            <a:endParaRPr lang="ru-RU" sz="2800" dirty="0"/>
          </a:p>
        </p:txBody>
      </p:sp>
      <p:graphicFrame>
        <p:nvGraphicFramePr>
          <p:cNvPr id="7" name="Диаграмма 6"/>
          <p:cNvGraphicFramePr>
            <a:graphicFrameLocks noGrp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2143236604"/>
              </p:ext>
            </p:extLst>
          </p:nvPr>
        </p:nvGraphicFramePr>
        <p:xfrm>
          <a:off x="-304800" y="685800"/>
          <a:ext cx="9829800" cy="609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AEAC3-F4E4-45ED-8939-1C7B66BF21E7}" type="slidenum">
              <a:rPr lang="ru-RU" altLang="ru-RU" smtClean="0"/>
              <a:pPr/>
              <a:t>7</a:t>
            </a:fld>
            <a:endParaRPr lang="ru-RU" altLang="ru-RU"/>
          </a:p>
        </p:txBody>
      </p:sp>
      <p:cxnSp>
        <p:nvCxnSpPr>
          <p:cNvPr id="3" name="Прямая со стрелкой 2"/>
          <p:cNvCxnSpPr/>
          <p:nvPr/>
        </p:nvCxnSpPr>
        <p:spPr bwMode="auto">
          <a:xfrm>
            <a:off x="2667000" y="1676400"/>
            <a:ext cx="990600" cy="762000"/>
          </a:xfrm>
          <a:prstGeom prst="straightConnector1">
            <a:avLst/>
          </a:prstGeom>
          <a:noFill/>
          <a:ln>
            <a:noFill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FFCC"/>
                </a:solidFill>
              </a14:hiddenFill>
            </a:ext>
            <a:ext uri="{91240B29-F687-4F45-9708-019B960494DF}">
              <a14:hiddenLine xmlns:a14="http://schemas.microsoft.com/office/drawing/2010/main" w="381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42906747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E6893-6CFF-4D92-B4AE-C7B900AE5BAC}" type="slidenum">
              <a:rPr lang="ru-RU" altLang="ru-RU"/>
              <a:pPr/>
              <a:t>8</a:t>
            </a:fld>
            <a:endParaRPr lang="ru-RU" altLang="ru-RU"/>
          </a:p>
        </p:txBody>
      </p:sp>
      <p:sp>
        <p:nvSpPr>
          <p:cNvPr id="2908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ru-RU" altLang="ru-RU" sz="3000" dirty="0"/>
              <a:t>Сравнительный анализ структуры налоговых и неналоговых доходов бюджета</a:t>
            </a:r>
          </a:p>
        </p:txBody>
      </p:sp>
      <p:graphicFrame>
        <p:nvGraphicFramePr>
          <p:cNvPr id="3" name="Объект 1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119740594"/>
              </p:ext>
            </p:extLst>
          </p:nvPr>
        </p:nvGraphicFramePr>
        <p:xfrm>
          <a:off x="4800600" y="1574800"/>
          <a:ext cx="3911600" cy="482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Прямоугольник 1"/>
          <p:cNvSpPr/>
          <p:nvPr/>
        </p:nvSpPr>
        <p:spPr bwMode="auto">
          <a:xfrm>
            <a:off x="304800" y="1447800"/>
            <a:ext cx="3886200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FFCC"/>
                </a:solidFill>
              </a14:hiddenFill>
            </a:ext>
            <a:ext uri="{91240B29-F687-4F45-9708-019B960494DF}">
              <a14:hiddenLine xmlns:a14="http://schemas.microsoft.com/office/drawing/2010/main" w="381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smtClean="0">
              <a:ln>
                <a:noFill/>
              </a:ln>
              <a:solidFill>
                <a:srgbClr val="FF3300"/>
              </a:solidFill>
              <a:effectLst/>
              <a:latin typeface="Arial" charset="0"/>
            </a:endParaRPr>
          </a:p>
        </p:txBody>
      </p:sp>
      <p:pic>
        <p:nvPicPr>
          <p:cNvPr id="290944" name="Picture 12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447800"/>
            <a:ext cx="4190999" cy="487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38200"/>
          </a:xfrm>
        </p:spPr>
        <p:txBody>
          <a:bodyPr/>
          <a:lstStyle/>
          <a:p>
            <a:r>
              <a:rPr lang="ru-RU" sz="2800" dirty="0" smtClean="0"/>
              <a:t>Исполнение плана по основным источникам налоговых и неналоговых поступлений доходов</a:t>
            </a:r>
            <a:endParaRPr lang="ru-RU" sz="2800" dirty="0"/>
          </a:p>
        </p:txBody>
      </p:sp>
      <p:graphicFrame>
        <p:nvGraphicFramePr>
          <p:cNvPr id="7" name="Диаграмма 6"/>
          <p:cNvGraphicFramePr>
            <a:graphicFrameLocks noGrp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3624830988"/>
              </p:ext>
            </p:extLst>
          </p:nvPr>
        </p:nvGraphicFramePr>
        <p:xfrm>
          <a:off x="-304800" y="1143000"/>
          <a:ext cx="9829800" cy="5638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AEAC3-F4E4-45ED-8939-1C7B66BF21E7}" type="slidenum">
              <a:rPr lang="ru-RU" altLang="ru-RU" smtClean="0"/>
              <a:pPr/>
              <a:t>9</a:t>
            </a:fld>
            <a:endParaRPr lang="ru-RU" altLang="ru-RU"/>
          </a:p>
        </p:txBody>
      </p:sp>
      <p:cxnSp>
        <p:nvCxnSpPr>
          <p:cNvPr id="3" name="Прямая со стрелкой 2"/>
          <p:cNvCxnSpPr/>
          <p:nvPr/>
        </p:nvCxnSpPr>
        <p:spPr bwMode="auto">
          <a:xfrm>
            <a:off x="2667000" y="1676400"/>
            <a:ext cx="990600" cy="762000"/>
          </a:xfrm>
          <a:prstGeom prst="straightConnector1">
            <a:avLst/>
          </a:prstGeom>
          <a:noFill/>
          <a:ln>
            <a:noFill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FFCC"/>
                </a:solidFill>
              </a14:hiddenFill>
            </a:ext>
            <a:ext uri="{91240B29-F687-4F45-9708-019B960494DF}">
              <a14:hiddenLine xmlns:a14="http://schemas.microsoft.com/office/drawing/2010/main" w="381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Прямоугольник 1"/>
          <p:cNvSpPr/>
          <p:nvPr/>
        </p:nvSpPr>
        <p:spPr bwMode="auto">
          <a:xfrm>
            <a:off x="1143000" y="1066800"/>
            <a:ext cx="1219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FFCC"/>
                </a:solidFill>
              </a14:hiddenFill>
            </a:ext>
            <a:ext uri="{91240B29-F687-4F45-9708-019B960494DF}">
              <a14:hiddenLine xmlns:a14="http://schemas.microsoft.com/office/drawing/2010/main" w="381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FF3300"/>
                </a:solidFill>
                <a:effectLst/>
                <a:latin typeface="Arial" charset="0"/>
              </a:rPr>
              <a:t>94,8 %</a:t>
            </a:r>
          </a:p>
        </p:txBody>
      </p:sp>
    </p:spTree>
    <p:extLst>
      <p:ext uri="{BB962C8B-B14F-4D97-AF65-F5344CB8AC3E}">
        <p14:creationId xmlns:p14="http://schemas.microsoft.com/office/powerpoint/2010/main" val="477466282"/>
      </p:ext>
    </p:extLst>
  </p:cSld>
  <p:clrMapOvr>
    <a:masterClrMapping/>
  </p:clrMapOvr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altLang="ru-RU" sz="2000" b="0" i="0" u="none" strike="noStrike" cap="none" normalizeH="0" baseline="0" smtClean="0">
            <a:ln>
              <a:noFill/>
            </a:ln>
            <a:solidFill>
              <a:srgbClr val="FF3300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altLang="ru-RU" sz="2000" b="0" i="0" u="none" strike="noStrike" cap="none" normalizeH="0" baseline="0" smtClean="0">
            <a:ln>
              <a:noFill/>
            </a:ln>
            <a:solidFill>
              <a:srgbClr val="FF3300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Designs\Сакура.pot</Template>
  <TotalTime>37563</TotalTime>
  <Words>964</Words>
  <Application>Microsoft Office PowerPoint</Application>
  <PresentationFormat>Экран (4:3)</PresentationFormat>
  <Paragraphs>403</Paragraphs>
  <Slides>28</Slides>
  <Notes>4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30" baseType="lpstr">
      <vt:lpstr>Оформление по умолчанию</vt:lpstr>
      <vt:lpstr>Диаграмма</vt:lpstr>
      <vt:lpstr>Отчет об исполнении бюджета Красновишерского муниципального района  за 2015 год</vt:lpstr>
      <vt:lpstr>Доходы бюджета Красновишерского муниципального района за 2015 год  в разрезе видов доходов</vt:lpstr>
      <vt:lpstr>Структура основных видов доходов бюджета Красновишерского муниципального района в 2014-2015 г., %</vt:lpstr>
      <vt:lpstr>Исполнение плана по доходам бюджета за 2015 год</vt:lpstr>
      <vt:lpstr>Динамика поступления налоговых и неналоговых доходов, тыс. руб.</vt:lpstr>
      <vt:lpstr>Динамика поступления налоговых доходов, тыс. руб.</vt:lpstr>
      <vt:lpstr>Динамика поступления НДФЛ, тыс. руб.</vt:lpstr>
      <vt:lpstr>Сравнительный анализ структуры налоговых и неналоговых доходов бюджета</vt:lpstr>
      <vt:lpstr>Исполнение плана по основным источникам налоговых и неналоговых поступлений доходов</vt:lpstr>
      <vt:lpstr>Структура доходов поселений, %</vt:lpstr>
      <vt:lpstr>Сравнение исполнения плана по налоговым и неналоговым доходам в разрезе МО за 2015 год, %</vt:lpstr>
      <vt:lpstr>Исполнение консолидированного бюджета района по расходам</vt:lpstr>
      <vt:lpstr>Исполнение бюджета Красновишерского района по расходам за 2015 год</vt:lpstr>
      <vt:lpstr>Исполнение плана по расходам бюджета за 2015 год</vt:lpstr>
      <vt:lpstr>Анализ расходов бюджета района, тыс. руб.</vt:lpstr>
      <vt:lpstr>Структура расходов бюджета района</vt:lpstr>
      <vt:lpstr>Структура расходов поселений</vt:lpstr>
      <vt:lpstr>Исполнение плана по расходам в разрезе МО, %</vt:lpstr>
      <vt:lpstr>Доля расходов на содержание ОМСУ в общем объеме расходов бюджетов поселений, %</vt:lpstr>
      <vt:lpstr>Расходы на содержание ОМСУ, тыс. руб.</vt:lpstr>
      <vt:lpstr>Динамика роста (снижения) детей, посещающих образовательные учреждения</vt:lpstr>
      <vt:lpstr>Динамика заработной платы отдельных категорий работников, руб.</vt:lpstr>
      <vt:lpstr>Сведения об остатках бюджетных средств на едином счете бюджета района, тыс. руб.</vt:lpstr>
      <vt:lpstr>Исполнение муниципальных программ </vt:lpstr>
      <vt:lpstr>Программная структура бюджета</vt:lpstr>
      <vt:lpstr>Уровень дотационности бюджетов в разрезе МО</vt:lpstr>
      <vt:lpstr>Динамика оказания финансовой помощи поселениям в 2014-2015 гг.</vt:lpstr>
      <vt:lpstr>Утвердить: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Ирина С. Лебедева</dc:creator>
  <cp:lastModifiedBy>Ирина С. Лебедева</cp:lastModifiedBy>
  <cp:revision>1094</cp:revision>
  <cp:lastPrinted>2016-03-28T05:21:34Z</cp:lastPrinted>
  <dcterms:created xsi:type="dcterms:W3CDTF">1601-01-01T00:00:00Z</dcterms:created>
  <dcterms:modified xsi:type="dcterms:W3CDTF">2016-04-04T04:03:33Z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