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3.xml" ContentType="application/vnd.openxmlformats-officedocument.drawingml.chartshapes+xml"/>
  <Override PartName="/ppt/charts/chart23.xml" ContentType="application/vnd.openxmlformats-officedocument.drawingml.chart+xml"/>
  <Override PartName="/ppt/drawings/drawing14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notesSlides/notesSlide3.xml" ContentType="application/vnd.openxmlformats-officedocument.presentationml.notesSlide+xml"/>
  <Override PartName="/ppt/charts/chart3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30" r:id="rId2"/>
    <p:sldId id="411" r:id="rId3"/>
    <p:sldId id="393" r:id="rId4"/>
    <p:sldId id="412" r:id="rId5"/>
    <p:sldId id="401" r:id="rId6"/>
    <p:sldId id="402" r:id="rId7"/>
    <p:sldId id="403" r:id="rId8"/>
    <p:sldId id="394" r:id="rId9"/>
    <p:sldId id="404" r:id="rId10"/>
    <p:sldId id="405" r:id="rId11"/>
    <p:sldId id="376" r:id="rId12"/>
    <p:sldId id="414" r:id="rId13"/>
    <p:sldId id="381" r:id="rId14"/>
    <p:sldId id="421" r:id="rId15"/>
    <p:sldId id="349" r:id="rId16"/>
    <p:sldId id="430" r:id="rId17"/>
    <p:sldId id="425" r:id="rId18"/>
    <p:sldId id="422" r:id="rId19"/>
    <p:sldId id="418" r:id="rId20"/>
    <p:sldId id="420" r:id="rId21"/>
    <p:sldId id="423" r:id="rId22"/>
    <p:sldId id="428" r:id="rId23"/>
    <p:sldId id="429" r:id="rId24"/>
    <p:sldId id="424" r:id="rId25"/>
    <p:sldId id="427" r:id="rId26"/>
    <p:sldId id="416" r:id="rId27"/>
    <p:sldId id="431" r:id="rId28"/>
    <p:sldId id="432" r:id="rId29"/>
    <p:sldId id="400" r:id="rId30"/>
    <p:sldId id="396" r:id="rId31"/>
    <p:sldId id="346" r:id="rId32"/>
    <p:sldId id="410" r:id="rId33"/>
    <p:sldId id="409" r:id="rId34"/>
    <p:sldId id="390" r:id="rId35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BA05B"/>
    <a:srgbClr val="FAF286"/>
    <a:srgbClr val="FCE3C8"/>
    <a:srgbClr val="CCFFCC"/>
    <a:srgbClr val="7289FA"/>
    <a:srgbClr val="F7C78D"/>
    <a:srgbClr val="FDF1E3"/>
    <a:srgbClr val="99FFCC"/>
    <a:srgbClr val="F9C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0" autoAdjust="0"/>
    <p:restoredTop sz="90110" autoAdjust="0"/>
  </p:normalViewPr>
  <p:slideViewPr>
    <p:cSldViewPr>
      <p:cViewPr varScale="1">
        <p:scale>
          <a:sx n="98" d="100"/>
          <a:sy n="98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92720</c:v>
                </c:pt>
                <c:pt idx="1">
                  <c:v>164592</c:v>
                </c:pt>
                <c:pt idx="2">
                  <c:v>248406</c:v>
                </c:pt>
                <c:pt idx="3">
                  <c:v>128096</c:v>
                </c:pt>
                <c:pt idx="4">
                  <c:v>23061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Субсидии</c:v>
                </c:pt>
                <c:pt idx="4">
                  <c:v>Иные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101063</c:v>
                </c:pt>
                <c:pt idx="1">
                  <c:v>164592</c:v>
                </c:pt>
                <c:pt idx="2">
                  <c:v>246516</c:v>
                </c:pt>
                <c:pt idx="3">
                  <c:v>77917</c:v>
                </c:pt>
                <c:pt idx="4">
                  <c:v>23588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67360"/>
        <c:axId val="30777344"/>
      </c:barChart>
      <c:catAx>
        <c:axId val="3076736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30777344"/>
        <c:crosses val="autoZero"/>
        <c:auto val="1"/>
        <c:lblAlgn val="ctr"/>
        <c:lblOffset val="100"/>
        <c:noMultiLvlLbl val="0"/>
      </c:catAx>
      <c:valAx>
        <c:axId val="3077734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0767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628499</c:v>
                </c:pt>
                <c:pt idx="1">
                  <c:v>711383</c:v>
                </c:pt>
                <c:pt idx="2">
                  <c:v>506482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49312"/>
        <c:axId val="137550848"/>
      </c:barChart>
      <c:catAx>
        <c:axId val="137549312"/>
        <c:scaling>
          <c:orientation val="minMax"/>
        </c:scaling>
        <c:delete val="0"/>
        <c:axPos val="l"/>
        <c:majorTickMark val="out"/>
        <c:minorTickMark val="none"/>
        <c:tickLblPos val="nextTo"/>
        <c:crossAx val="137550848"/>
        <c:crosses val="autoZero"/>
        <c:auto val="1"/>
        <c:lblAlgn val="ctr"/>
        <c:lblOffset val="100"/>
        <c:noMultiLvlLbl val="0"/>
      </c:catAx>
      <c:valAx>
        <c:axId val="13755084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754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19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0.3856088567349548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511812250400279"/>
                  <c:y val="-4.60131554745868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577299211811061E-2"/>
                  <c:y val="-8.561814089145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7194058927117739E-2"/>
                  <c:y val="4.360750790467098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946164140425398"/>
                  <c:y val="4.6393981063824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3514017830099022E-2"/>
                  <c:y val="8.7966156621968411E-2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4550047076551128E-3"/>
                  <c:y val="-9.70807458856296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Непрограммные</c:v>
                </c:pt>
                <c:pt idx="1">
                  <c:v>Развитие образования</c:v>
                </c:pt>
                <c:pt idx="2">
                  <c:v>Культура</c:v>
                </c:pt>
                <c:pt idx="3">
                  <c:v>Транспорт</c:v>
                </c:pt>
                <c:pt idx="4">
                  <c:v>Семья и дети</c:v>
                </c:pt>
                <c:pt idx="5">
                  <c:v>Экономика</c:v>
                </c:pt>
                <c:pt idx="6">
                  <c:v>Прочие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97376</c:v>
                </c:pt>
                <c:pt idx="1">
                  <c:v>365774</c:v>
                </c:pt>
                <c:pt idx="2">
                  <c:v>29423</c:v>
                </c:pt>
                <c:pt idx="3">
                  <c:v>86836</c:v>
                </c:pt>
                <c:pt idx="4">
                  <c:v>26408</c:v>
                </c:pt>
                <c:pt idx="5">
                  <c:v>15028</c:v>
                </c:pt>
                <c:pt idx="6">
                  <c:v>7654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390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643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390643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en-US" dirty="0" smtClean="0"/>
                      <a:t>365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774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365774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951680"/>
        <c:axId val="30961664"/>
        <c:axId val="0"/>
      </c:bar3DChart>
      <c:catAx>
        <c:axId val="30951680"/>
        <c:scaling>
          <c:orientation val="minMax"/>
        </c:scaling>
        <c:delete val="1"/>
        <c:axPos val="b"/>
        <c:majorTickMark val="out"/>
        <c:minorTickMark val="none"/>
        <c:tickLblPos val="nextTo"/>
        <c:crossAx val="30961664"/>
        <c:crosses val="autoZero"/>
        <c:auto val="1"/>
        <c:lblAlgn val="ctr"/>
        <c:lblOffset val="100"/>
        <c:noMultiLvlLbl val="0"/>
      </c:catAx>
      <c:valAx>
        <c:axId val="3096166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0951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2616</c:v>
                </c:pt>
                <c:pt idx="1">
                  <c:v>2565</c:v>
                </c:pt>
                <c:pt idx="2">
                  <c:v>2500</c:v>
                </c:pt>
                <c:pt idx="3">
                  <c:v>2448</c:v>
                </c:pt>
                <c:pt idx="4">
                  <c:v>2440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21821219305467E-2"/>
                  <c:y val="-5.6978914548433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926947314113039E-3"/>
                  <c:y val="-1.7761454314854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1272</c:v>
                </c:pt>
                <c:pt idx="1">
                  <c:v>1282</c:v>
                </c:pt>
                <c:pt idx="2">
                  <c:v>1326</c:v>
                </c:pt>
                <c:pt idx="3">
                  <c:v>1303</c:v>
                </c:pt>
                <c:pt idx="4">
                  <c:v>1270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39808"/>
        <c:axId val="137641344"/>
      </c:lineChart>
      <c:catAx>
        <c:axId val="13763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641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641344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7639808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29518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666048"/>
        <c:axId val="145667584"/>
        <c:axId val="0"/>
      </c:bar3DChart>
      <c:catAx>
        <c:axId val="145666048"/>
        <c:scaling>
          <c:orientation val="minMax"/>
        </c:scaling>
        <c:delete val="1"/>
        <c:axPos val="b"/>
        <c:majorTickMark val="out"/>
        <c:minorTickMark val="none"/>
        <c:tickLblPos val="nextTo"/>
        <c:crossAx val="145667584"/>
        <c:crosses val="autoZero"/>
        <c:auto val="1"/>
        <c:lblAlgn val="ctr"/>
        <c:lblOffset val="100"/>
        <c:noMultiLvlLbl val="0"/>
      </c:catAx>
      <c:valAx>
        <c:axId val="1456675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5666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279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27279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dirty="0" smtClean="0"/>
                      <a:t> </a:t>
                    </a:r>
                    <a:r>
                      <a:rPr lang="en-US" dirty="0" smtClean="0"/>
                      <a:t>26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408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433152"/>
        <c:axId val="150468096"/>
        <c:axId val="0"/>
      </c:bar3DChart>
      <c:catAx>
        <c:axId val="150433152"/>
        <c:scaling>
          <c:orientation val="minMax"/>
        </c:scaling>
        <c:delete val="1"/>
        <c:axPos val="b"/>
        <c:majorTickMark val="out"/>
        <c:minorTickMark val="none"/>
        <c:tickLblPos val="nextTo"/>
        <c:crossAx val="150468096"/>
        <c:crosses val="autoZero"/>
        <c:auto val="1"/>
        <c:lblAlgn val="ctr"/>
        <c:lblOffset val="100"/>
        <c:noMultiLvlLbl val="0"/>
      </c:catAx>
      <c:valAx>
        <c:axId val="1504680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0433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920384"/>
        <c:axId val="145922304"/>
        <c:axId val="0"/>
      </c:bar3DChart>
      <c:catAx>
        <c:axId val="145920384"/>
        <c:scaling>
          <c:orientation val="minMax"/>
        </c:scaling>
        <c:delete val="1"/>
        <c:axPos val="b"/>
        <c:majorTickMark val="out"/>
        <c:minorTickMark val="none"/>
        <c:tickLblPos val="nextTo"/>
        <c:crossAx val="145922304"/>
        <c:crosses val="autoZero"/>
        <c:auto val="1"/>
        <c:lblAlgn val="ctr"/>
        <c:lblOffset val="100"/>
        <c:noMultiLvlLbl val="0"/>
      </c:catAx>
      <c:valAx>
        <c:axId val="1459223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59203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en-US" sz="2400" b="1" dirty="0" smtClean="0"/>
                      <a:t>15</a:t>
                    </a:r>
                    <a:r>
                      <a:rPr lang="ru-RU" sz="2400" b="1" dirty="0" smtClean="0"/>
                      <a:t> </a:t>
                    </a:r>
                    <a:r>
                      <a:rPr lang="en-US" sz="2400" b="1" dirty="0" smtClean="0"/>
                      <a:t>043</a:t>
                    </a:r>
                    <a:endParaRPr lang="en-US" sz="2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15043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en-US" sz="2400" b="1" dirty="0" smtClean="0"/>
                      <a:t>15</a:t>
                    </a:r>
                    <a:r>
                      <a:rPr lang="ru-RU" sz="2400" b="1" dirty="0" smtClean="0"/>
                      <a:t> </a:t>
                    </a:r>
                    <a:r>
                      <a:rPr lang="en-US" sz="2400" b="1" dirty="0" smtClean="0"/>
                      <a:t>028</a:t>
                    </a:r>
                    <a:endParaRPr lang="en-US" sz="2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591360"/>
        <c:axId val="150592896"/>
        <c:axId val="0"/>
      </c:bar3DChart>
      <c:catAx>
        <c:axId val="150591360"/>
        <c:scaling>
          <c:orientation val="minMax"/>
        </c:scaling>
        <c:delete val="1"/>
        <c:axPos val="b"/>
        <c:majorTickMark val="out"/>
        <c:minorTickMark val="none"/>
        <c:tickLblPos val="nextTo"/>
        <c:crossAx val="150592896"/>
        <c:crosses val="autoZero"/>
        <c:auto val="1"/>
        <c:lblAlgn val="ctr"/>
        <c:lblOffset val="100"/>
        <c:noMultiLvlLbl val="0"/>
      </c:catAx>
      <c:valAx>
        <c:axId val="15059289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05913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742144"/>
        <c:axId val="150743680"/>
        <c:axId val="0"/>
      </c:bar3DChart>
      <c:catAx>
        <c:axId val="150742144"/>
        <c:scaling>
          <c:orientation val="minMax"/>
        </c:scaling>
        <c:delete val="1"/>
        <c:axPos val="b"/>
        <c:majorTickMark val="out"/>
        <c:minorTickMark val="none"/>
        <c:tickLblPos val="nextTo"/>
        <c:crossAx val="150743680"/>
        <c:crosses val="autoZero"/>
        <c:auto val="1"/>
        <c:lblAlgn val="ctr"/>
        <c:lblOffset val="100"/>
        <c:noMultiLvlLbl val="0"/>
      </c:catAx>
      <c:valAx>
        <c:axId val="15074368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0742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125032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9.433962264150943E-3"/>
                  <c:y val="0.3956506051861227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86836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466944"/>
        <c:axId val="150516864"/>
        <c:axId val="0"/>
      </c:bar3DChart>
      <c:catAx>
        <c:axId val="150466944"/>
        <c:scaling>
          <c:orientation val="minMax"/>
        </c:scaling>
        <c:delete val="1"/>
        <c:axPos val="b"/>
        <c:majorTickMark val="out"/>
        <c:minorTickMark val="none"/>
        <c:tickLblPos val="nextTo"/>
        <c:crossAx val="150516864"/>
        <c:crosses val="autoZero"/>
        <c:auto val="1"/>
        <c:lblAlgn val="ctr"/>
        <c:lblOffset val="100"/>
        <c:noMultiLvlLbl val="0"/>
      </c:catAx>
      <c:valAx>
        <c:axId val="15051686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04669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101063</c:v>
                </c:pt>
                <c:pt idx="1">
                  <c:v>246516</c:v>
                </c:pt>
                <c:pt idx="2">
                  <c:v>77917</c:v>
                </c:pt>
                <c:pt idx="3">
                  <c:v>164592</c:v>
                </c:pt>
                <c:pt idx="4" formatCode="General">
                  <c:v>23588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0864197530864196E-3"/>
                  <c:y val="0.38723250720343938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ru-RU" sz="2400" dirty="0" smtClean="0"/>
                      <a:t> </a:t>
                    </a:r>
                    <a:r>
                      <a:rPr lang="en-US" sz="2400" dirty="0" smtClean="0"/>
                      <a:t>93</a:t>
                    </a:r>
                    <a:r>
                      <a:rPr lang="ru-RU" sz="2400" dirty="0" smtClean="0"/>
                      <a:t> </a:t>
                    </a:r>
                    <a:r>
                      <a:rPr lang="en-US" sz="2400" dirty="0" smtClean="0"/>
                      <a:t>249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0.1908102209408252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2400" b="1"/>
                    </a:pPr>
                    <a:r>
                      <a:rPr lang="en-US" sz="2400" dirty="0" smtClean="0"/>
                      <a:t>29</a:t>
                    </a:r>
                    <a:r>
                      <a:rPr lang="ru-RU" sz="2400" dirty="0" smtClean="0"/>
                      <a:t> </a:t>
                    </a:r>
                    <a:r>
                      <a:rPr lang="en-US" sz="2400" dirty="0" smtClean="0"/>
                      <a:t>240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93249</c:v>
                </c:pt>
                <c:pt idx="1">
                  <c:v>29240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0864197530864196E-3"/>
                  <c:y val="0.244124841497820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55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3"/>
                  <c:y val="0.216064514888875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Краевой бюджет</c:v>
                </c:pt>
                <c:pt idx="1">
                  <c:v>Местный бюджет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55299</c:v>
                </c:pt>
                <c:pt idx="1">
                  <c:v>28993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011264"/>
        <c:axId val="146013184"/>
        <c:axId val="0"/>
      </c:bar3DChart>
      <c:catAx>
        <c:axId val="1460112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146013184"/>
        <c:crosses val="autoZero"/>
        <c:auto val="1"/>
        <c:lblAlgn val="ctr"/>
        <c:lblOffset val="100"/>
        <c:noMultiLvlLbl val="0"/>
      </c:catAx>
      <c:valAx>
        <c:axId val="146013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011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9.8978272690253985E-2"/>
          <c:w val="0.84104938271604934"/>
          <c:h val="0.813267585263069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33CCCC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5"/>
          <c:dPt>
            <c:idx val="1"/>
            <c:bubble3D val="0"/>
            <c:spPr>
              <a:solidFill>
                <a:srgbClr val="FBA05B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6.130431612715077E-3"/>
                  <c:y val="1.07325225592873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720897735005346"/>
                  <c:y val="3.74534657044257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785275104500825"/>
                  <c:y val="-5.11002340923600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4058398950131234E-2"/>
                  <c:y val="6.29152312992126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Содержание</c:v>
                </c:pt>
                <c:pt idx="1">
                  <c:v>Ремонт</c:v>
                </c:pt>
                <c:pt idx="2">
                  <c:v>Устройство остановок</c:v>
                </c:pt>
                <c:pt idx="3">
                  <c:v>Разработка техпаспортов</c:v>
                </c:pt>
                <c:pt idx="4">
                  <c:v>Переправы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16536</c:v>
                </c:pt>
                <c:pt idx="1">
                  <c:v>10617</c:v>
                </c:pt>
                <c:pt idx="2">
                  <c:v>482</c:v>
                </c:pt>
                <c:pt idx="3">
                  <c:v>756</c:v>
                </c:pt>
                <c:pt idx="4">
                  <c:v>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5792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8105100992810682E-3"/>
                  <c:y val="0.23851255522857787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8500352"/>
        <c:axId val="158501888"/>
        <c:axId val="0"/>
      </c:bar3DChart>
      <c:catAx>
        <c:axId val="158500352"/>
        <c:scaling>
          <c:orientation val="minMax"/>
        </c:scaling>
        <c:delete val="1"/>
        <c:axPos val="b"/>
        <c:majorTickMark val="out"/>
        <c:minorTickMark val="none"/>
        <c:tickLblPos val="nextTo"/>
        <c:crossAx val="158501888"/>
        <c:crosses val="autoZero"/>
        <c:auto val="1"/>
        <c:lblAlgn val="ctr"/>
        <c:lblOffset val="100"/>
        <c:noMultiLvlLbl val="0"/>
      </c:catAx>
      <c:valAx>
        <c:axId val="1585018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585003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39565060518612283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4358667123131347E-3"/>
                  <c:y val="0.39845641689956374"/>
                </c:manualLayout>
              </c:layout>
              <c:spPr/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589120"/>
        <c:axId val="137590656"/>
        <c:axId val="0"/>
      </c:bar3DChart>
      <c:catAx>
        <c:axId val="137589120"/>
        <c:scaling>
          <c:orientation val="minMax"/>
        </c:scaling>
        <c:delete val="1"/>
        <c:axPos val="b"/>
        <c:majorTickMark val="out"/>
        <c:minorTickMark val="none"/>
        <c:tickLblPos val="nextTo"/>
        <c:crossAx val="137590656"/>
        <c:crosses val="autoZero"/>
        <c:auto val="1"/>
        <c:lblAlgn val="ctr"/>
        <c:lblOffset val="100"/>
        <c:noMultiLvlLbl val="0"/>
      </c:catAx>
      <c:valAx>
        <c:axId val="13759065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75891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35-52 км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95650605186122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54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.289021364072132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54999</c:v>
                </c:pt>
                <c:pt idx="1">
                  <c:v>40201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671808"/>
        <c:axId val="139685888"/>
        <c:axId val="0"/>
      </c:bar3DChart>
      <c:catAx>
        <c:axId val="13967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685888"/>
        <c:crosses val="autoZero"/>
        <c:auto val="1"/>
        <c:lblAlgn val="ctr"/>
        <c:lblOffset val="100"/>
        <c:noMultiLvlLbl val="0"/>
      </c:catAx>
      <c:valAx>
        <c:axId val="139685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671808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52 -99 км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563661479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43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.277797233428554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43158</c:v>
                </c:pt>
                <c:pt idx="1">
                  <c:v>20006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702656"/>
        <c:axId val="139704192"/>
        <c:axId val="0"/>
      </c:bar3DChart>
      <c:catAx>
        <c:axId val="139702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704192"/>
        <c:crosses val="autoZero"/>
        <c:auto val="1"/>
        <c:lblAlgn val="ctr"/>
        <c:lblOffset val="100"/>
        <c:noMultiLvlLbl val="0"/>
      </c:catAx>
      <c:valAx>
        <c:axId val="139704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702656"/>
        <c:crosses val="autoZero"/>
        <c:crossBetween val="between"/>
      </c:valAx>
    </c:plotArea>
    <c:plotVisOnly val="1"/>
    <c:dispBlanksAs val="gap"/>
    <c:showDLblsOverMax val="0"/>
  </c:chart>
  <c:spPr>
    <a:noFill/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Верх-</a:t>
            </a:r>
            <a:r>
              <a:rPr lang="ru-RU" dirty="0" err="1" smtClean="0"/>
              <a:t>Язьва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95650605186122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893081761006293E-3"/>
                  <c:y val="0.3591721805944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>
                    <a:solidFill>
                      <a:schemeClr val="accent3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19508</c:v>
                </c:pt>
                <c:pt idx="1">
                  <c:v>18405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439488"/>
        <c:axId val="139445376"/>
        <c:axId val="0"/>
      </c:bar3DChart>
      <c:catAx>
        <c:axId val="13943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445376"/>
        <c:crosses val="autoZero"/>
        <c:auto val="1"/>
        <c:lblAlgn val="ctr"/>
        <c:lblOffset val="100"/>
        <c:noMultiLvlLbl val="0"/>
      </c:catAx>
      <c:valAx>
        <c:axId val="139445376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9439488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г. Красновишерск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2893081761006293E-3"/>
                  <c:y val="0.3563661479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78616352201259E-2"/>
                  <c:y val="0.16274989433188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31214</c:v>
                </c:pt>
                <c:pt idx="1">
                  <c:v>8332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089408"/>
        <c:axId val="139090944"/>
        <c:axId val="0"/>
      </c:bar3DChart>
      <c:catAx>
        <c:axId val="13908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090944"/>
        <c:crosses val="autoZero"/>
        <c:auto val="1"/>
        <c:lblAlgn val="ctr"/>
        <c:lblOffset val="100"/>
        <c:noMultiLvlLbl val="0"/>
      </c:catAx>
      <c:valAx>
        <c:axId val="139090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089408"/>
        <c:crosses val="autoZero"/>
        <c:crossBetween val="between"/>
      </c:valAx>
    </c:plotArea>
    <c:plotVisOnly val="1"/>
    <c:dispBlanksAs val="gap"/>
    <c:showDLblsOverMax val="0"/>
  </c:chart>
  <c:spPr>
    <a:noFill/>
    <a:ln w="38100">
      <a:solidFill>
        <a:srgbClr val="33CCCC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550996483001172E-2"/>
          <c:y val="1.5936254980079681E-2"/>
          <c:w val="0.97889800703399765"/>
          <c:h val="0.852589641434262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Норматив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0236592527822432E-3"/>
                  <c:y val="0.36830793453821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</c:formatCode>
                <c:ptCount val="1"/>
                <c:pt idx="0">
                  <c:v>44339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Фактические расходы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3932934426452257E-3"/>
                  <c:y val="0.36254918173398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</c:formatCode>
                <c:ptCount val="1"/>
                <c:pt idx="0">
                  <c:v>40250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9564928"/>
        <c:axId val="139566464"/>
        <c:axId val="0"/>
      </c:bar3DChart>
      <c:catAx>
        <c:axId val="13956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19">
            <a:noFill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956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566464"/>
        <c:scaling>
          <c:orientation val="minMax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39564928"/>
        <c:crosses val="autoZero"/>
        <c:crossBetween val="between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.1406799531066823"/>
          <c:y val="0.92629482071713143"/>
          <c:w val="0.68581477139507618"/>
          <c:h val="7.5697211155378488E-2"/>
        </c:manualLayout>
      </c:layout>
      <c:overlay val="0"/>
      <c:spPr>
        <a:noFill/>
        <a:ln w="25383">
          <a:noFill/>
        </a:ln>
      </c:spPr>
      <c:txPr>
        <a:bodyPr/>
        <a:lstStyle/>
        <a:p>
          <a:pPr>
            <a:defRPr sz="20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518518518518517E-2"/>
          <c:y val="2.7397260273972601E-2"/>
          <c:w val="0.96604938271604934"/>
          <c:h val="0.815131952683996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5432098765432098E-3"/>
                  <c:y val="0.3423359846291275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226937560028661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866E-3"/>
                  <c:y val="0.30866359269839366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0764641690619212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23477</c:v>
                </c:pt>
                <c:pt idx="1">
                  <c:v>21509</c:v>
                </c:pt>
                <c:pt idx="2">
                  <c:v>19063</c:v>
                </c:pt>
                <c:pt idx="3">
                  <c:v>12701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33391788664644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4514179634256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0.294633429393921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0.20484038424529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26387</c:v>
                </c:pt>
                <c:pt idx="1">
                  <c:v>24864</c:v>
                </c:pt>
                <c:pt idx="2">
                  <c:v>22985</c:v>
                </c:pt>
                <c:pt idx="3">
                  <c:v>16407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0.28340929875034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27218516810676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3"/>
                  <c:y val="0.3114696253592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96296296296294E-3"/>
                  <c:y val="0.22448261287155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25712</c:v>
                </c:pt>
                <c:pt idx="1">
                  <c:v>25348</c:v>
                </c:pt>
                <c:pt idx="2">
                  <c:v>24850</c:v>
                </c:pt>
                <c:pt idx="3">
                  <c:v>19033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0.271929824561403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3632E-3"/>
                  <c:y val="0.25657894736842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49E-3"/>
                  <c:y val="0.30701754385964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0968E-3"/>
                  <c:y val="0.260964912280701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Учителя</c:v>
                </c:pt>
                <c:pt idx="1">
                  <c:v>ДОУ</c:v>
                </c:pt>
                <c:pt idx="2">
                  <c:v>Доп. Обр.</c:v>
                </c:pt>
                <c:pt idx="3">
                  <c:v>Культура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24664</c:v>
                </c:pt>
                <c:pt idx="1">
                  <c:v>23518</c:v>
                </c:pt>
                <c:pt idx="2">
                  <c:v>24471</c:v>
                </c:pt>
                <c:pt idx="3">
                  <c:v>21123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631232"/>
        <c:axId val="139653504"/>
        <c:axId val="0"/>
      </c:bar3DChart>
      <c:catAx>
        <c:axId val="13963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9653504"/>
        <c:crosses val="autoZero"/>
        <c:auto val="1"/>
        <c:lblAlgn val="ctr"/>
        <c:lblOffset val="100"/>
        <c:noMultiLvlLbl val="0"/>
      </c:catAx>
      <c:valAx>
        <c:axId val="139653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631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2.4637681159420183E-2"/>
                  <c:y val="-0.120689655172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</c:v>
                </c:pt>
                <c:pt idx="1">
                  <c:v>Уточн. план</c:v>
                </c:pt>
                <c:pt idx="2">
                  <c:v>Первонач. план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613676</c:v>
                </c:pt>
                <c:pt idx="1">
                  <c:v>656875</c:v>
                </c:pt>
                <c:pt idx="2">
                  <c:v>502880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98208"/>
        <c:axId val="31208192"/>
      </c:barChart>
      <c:catAx>
        <c:axId val="31198208"/>
        <c:scaling>
          <c:orientation val="minMax"/>
        </c:scaling>
        <c:delete val="0"/>
        <c:axPos val="l"/>
        <c:majorTickMark val="out"/>
        <c:minorTickMark val="none"/>
        <c:tickLblPos val="nextTo"/>
        <c:crossAx val="31208192"/>
        <c:crosses val="autoZero"/>
        <c:auto val="1"/>
        <c:lblAlgn val="ctr"/>
        <c:lblOffset val="100"/>
        <c:noMultiLvlLbl val="0"/>
      </c:catAx>
      <c:valAx>
        <c:axId val="3120819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119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95488401787617E-2"/>
          <c:y val="5.5555555555555552E-2"/>
          <c:w val="0.92679498396033833"/>
          <c:h val="0.620032079323417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4"/>
              <c:layout>
                <c:manualLayout>
                  <c:x val="-1.1010883812341616E-16"/>
                  <c:y val="-2.0833333333333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12421</c:v>
                </c:pt>
                <c:pt idx="1">
                  <c:v>10289</c:v>
                </c:pt>
                <c:pt idx="2">
                  <c:v>4643</c:v>
                </c:pt>
                <c:pt idx="3">
                  <c:v>8440</c:v>
                </c:pt>
                <c:pt idx="4">
                  <c:v>5643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9320987654320986E-2"/>
                  <c:y val="-1.620370370370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024024024024024E-2"/>
                  <c:y val="-6.9444444444444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479865692464118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Вайское</c:v>
                </c:pt>
                <c:pt idx="2">
                  <c:v>В/горское</c:v>
                </c:pt>
                <c:pt idx="3">
                  <c:v>В-Язьвинское</c:v>
                </c:pt>
                <c:pt idx="4">
                  <c:v>У-Язьвинское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11063</c:v>
                </c:pt>
                <c:pt idx="1">
                  <c:v>11998</c:v>
                </c:pt>
                <c:pt idx="2">
                  <c:v>3587</c:v>
                </c:pt>
                <c:pt idx="3">
                  <c:v>7803</c:v>
                </c:pt>
                <c:pt idx="4">
                  <c:v>5394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0981376"/>
        <c:axId val="140982912"/>
        <c:axId val="0"/>
      </c:bar3DChart>
      <c:catAx>
        <c:axId val="14098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0982912"/>
        <c:crosses val="autoZero"/>
        <c:auto val="1"/>
        <c:lblAlgn val="ctr"/>
        <c:lblOffset val="100"/>
        <c:noMultiLvlLbl val="0"/>
      </c:catAx>
      <c:valAx>
        <c:axId val="140982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981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92109</c:v>
                </c:pt>
                <c:pt idx="1">
                  <c:v>97795</c:v>
                </c:pt>
                <c:pt idx="2">
                  <c:v>101063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238784"/>
        <c:axId val="31256960"/>
        <c:axId val="0"/>
      </c:bar3DChart>
      <c:catAx>
        <c:axId val="3123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31256960"/>
        <c:crosses val="autoZero"/>
        <c:auto val="1"/>
        <c:lblAlgn val="ctr"/>
        <c:lblOffset val="100"/>
        <c:noMultiLvlLbl val="0"/>
      </c:catAx>
      <c:valAx>
        <c:axId val="3125696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1238784"/>
        <c:crossesAt val="1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63401</c:v>
                </c:pt>
                <c:pt idx="1">
                  <c:v>61222</c:v>
                </c:pt>
                <c:pt idx="2">
                  <c:v>68815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614400"/>
        <c:axId val="134624384"/>
        <c:axId val="0"/>
      </c:bar3DChart>
      <c:catAx>
        <c:axId val="1346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4624384"/>
        <c:crosses val="autoZero"/>
        <c:auto val="1"/>
        <c:lblAlgn val="ctr"/>
        <c:lblOffset val="100"/>
        <c:noMultiLvlLbl val="0"/>
      </c:catAx>
      <c:valAx>
        <c:axId val="13462438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461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FFC0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38574</c:v>
                </c:pt>
                <c:pt idx="1">
                  <c:v>36286</c:v>
                </c:pt>
                <c:pt idx="2">
                  <c:v>42304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374720"/>
        <c:axId val="137380608"/>
        <c:axId val="0"/>
      </c:bar3DChart>
      <c:catAx>
        <c:axId val="13737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380608"/>
        <c:crosses val="autoZero"/>
        <c:auto val="1"/>
        <c:lblAlgn val="ctr"/>
        <c:lblOffset val="100"/>
        <c:noMultiLvlLbl val="0"/>
      </c:catAx>
      <c:valAx>
        <c:axId val="13738060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37374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18721508495648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169291338582678E-2"/>
                  <c:y val="0.153576668048072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47157173535126"/>
                  <c:y val="6.6409656029838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7527354535228552E-3"/>
                  <c:y val="-0.148380646498135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42304</c:v>
                </c:pt>
                <c:pt idx="1">
                  <c:v>8228</c:v>
                </c:pt>
                <c:pt idx="2">
                  <c:v>8398</c:v>
                </c:pt>
                <c:pt idx="3">
                  <c:v>27516</c:v>
                </c:pt>
                <c:pt idx="4">
                  <c:v>14617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2162144427892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513513513513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41868</c:v>
                </c:pt>
                <c:pt idx="1">
                  <c:v>22850</c:v>
                </c:pt>
                <c:pt idx="2">
                  <c:v>8071</c:v>
                </c:pt>
                <c:pt idx="3">
                  <c:v>8136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839793281653748E-3"/>
                  <c:y val="0.1267462935376321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28828828828828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42304</c:v>
                </c:pt>
                <c:pt idx="1">
                  <c:v>27516</c:v>
                </c:pt>
                <c:pt idx="2">
                  <c:v>8228</c:v>
                </c:pt>
                <c:pt idx="3">
                  <c:v>8398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136448"/>
        <c:axId val="144154624"/>
        <c:axId val="0"/>
      </c:bar3DChart>
      <c:catAx>
        <c:axId val="14413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4154624"/>
        <c:crosses val="autoZero"/>
        <c:auto val="1"/>
        <c:lblAlgn val="ctr"/>
        <c:lblOffset val="100"/>
        <c:noMultiLvlLbl val="0"/>
      </c:catAx>
      <c:valAx>
        <c:axId val="144154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136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</c:v>
                </c:pt>
                <c:pt idx="1">
                  <c:v>17</c:v>
                </c:pt>
                <c:pt idx="2">
                  <c:v>17</c:v>
                </c:pt>
                <c:pt idx="3">
                  <c:v>29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1.4005602240896359E-3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022408963585435E-3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04481792717087E-2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35</c:v>
                </c:pt>
                <c:pt idx="1">
                  <c:v>83</c:v>
                </c:pt>
                <c:pt idx="2">
                  <c:v>83</c:v>
                </c:pt>
                <c:pt idx="3">
                  <c:v>71</c:v>
                </c:pt>
                <c:pt idx="4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443968"/>
        <c:axId val="137449856"/>
        <c:axId val="0"/>
      </c:bar3DChart>
      <c:catAx>
        <c:axId val="13744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7449856"/>
        <c:crosses val="autoZero"/>
        <c:auto val="1"/>
        <c:lblAlgn val="ctr"/>
        <c:lblOffset val="100"/>
        <c:noMultiLvlLbl val="0"/>
      </c:catAx>
      <c:valAx>
        <c:axId val="137449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74439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0.33396</cdr:x>
      <cdr:y>0.14526</cdr:y>
    </cdr:from>
    <cdr:to>
      <cdr:x>0.45799</cdr:x>
      <cdr:y>0.2053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20400740">
          <a:off x="3282737" y="819101"/>
          <a:ext cx="1219200" cy="3385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+ 6,2 %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0.33721</cdr:x>
      <cdr:y>0.12162</cdr:y>
    </cdr:from>
    <cdr:to>
      <cdr:x>0.469</cdr:x>
      <cdr:y>0.2027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3314665" y="685800"/>
          <a:ext cx="1295470" cy="4571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0.57426</cdr:x>
      <cdr:y>0.15983</cdr:y>
    </cdr:from>
    <cdr:to>
      <cdr:x>0.69829</cdr:x>
      <cdr:y>0.23159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870916">
          <a:off x="5644851" y="901274"/>
          <a:ext cx="1219199" cy="4046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+ 3,3 % 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0.42636</cdr:x>
      <cdr:y>0.22973</cdr:y>
    </cdr:from>
    <cdr:to>
      <cdr:x>0.44574</cdr:x>
      <cdr:y>0.44595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4191000" y="1295400"/>
          <a:ext cx="190500" cy="1219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0.27027</cdr:y>
    </cdr:from>
    <cdr:to>
      <cdr:x>0.44574</cdr:x>
      <cdr:y>0.43243</cdr:y>
    </cdr:to>
    <cdr:cxnSp macro="">
      <cdr:nvCxnSpPr>
        <cdr:cNvPr id="9" name="Прямая со стрелкой 8"/>
        <cdr:cNvCxnSpPr/>
      </cdr:nvCxnSpPr>
      <cdr:spPr bwMode="auto">
        <a:xfrm xmlns:a="http://schemas.openxmlformats.org/drawingml/2006/main">
          <a:off x="3467100" y="1524000"/>
          <a:ext cx="914400" cy="914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0.22973</cdr:y>
    </cdr:from>
    <cdr:to>
      <cdr:x>0.42636</cdr:x>
      <cdr:y>0.2973</cdr:y>
    </cdr:to>
    <cdr:cxnSp macro="">
      <cdr:nvCxnSpPr>
        <cdr:cNvPr id="11" name="Прямая со стрелкой 10"/>
        <cdr:cNvCxnSpPr/>
      </cdr:nvCxnSpPr>
      <cdr:spPr bwMode="auto">
        <a:xfrm xmlns:a="http://schemas.openxmlformats.org/drawingml/2006/main" flipV="1">
          <a:off x="3467100" y="1295400"/>
          <a:ext cx="7239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0.35271</cdr:x>
      <cdr:y>0.25676</cdr:y>
    </cdr:from>
    <cdr:to>
      <cdr:x>0.42636</cdr:x>
      <cdr:y>0.33784</cdr:y>
    </cdr:to>
    <cdr:cxnSp macro="">
      <cdr:nvCxnSpPr>
        <cdr:cNvPr id="16" name="Прямая со стрелкой 15"/>
        <cdr:cNvCxnSpPr/>
      </cdr:nvCxnSpPr>
      <cdr:spPr bwMode="auto">
        <a:xfrm xmlns:a="http://schemas.openxmlformats.org/drawingml/2006/main" flipV="1">
          <a:off x="3467100" y="1447800"/>
          <a:ext cx="7239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0.33333</cdr:x>
      <cdr:y>0.19595</cdr:y>
    </cdr:from>
    <cdr:to>
      <cdr:x>0.43411</cdr:x>
      <cdr:y>0.26351</cdr:y>
    </cdr:to>
    <cdr:cxnSp macro="">
      <cdr:nvCxnSpPr>
        <cdr:cNvPr id="18" name="Прямая со стрелкой 17"/>
        <cdr:cNvCxnSpPr/>
      </cdr:nvCxnSpPr>
      <cdr:spPr bwMode="auto">
        <a:xfrm xmlns:a="http://schemas.openxmlformats.org/drawingml/2006/main" flipV="1">
          <a:off x="3276600" y="1104900"/>
          <a:ext cx="9906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0.56589</cdr:x>
      <cdr:y>0.22973</cdr:y>
    </cdr:from>
    <cdr:to>
      <cdr:x>0.68217</cdr:x>
      <cdr:y>0.28378</cdr:y>
    </cdr:to>
    <cdr:cxnSp macro="">
      <cdr:nvCxnSpPr>
        <cdr:cNvPr id="26" name="Прямая со стрелкой 25"/>
        <cdr:cNvCxnSpPr/>
      </cdr:nvCxnSpPr>
      <cdr:spPr bwMode="auto">
        <a:xfrm xmlns:a="http://schemas.openxmlformats.org/drawingml/2006/main" flipV="1">
          <a:off x="5562600" y="1295400"/>
          <a:ext cx="1143000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0.34259</cdr:x>
      <cdr:y>0.07531</cdr:y>
    </cdr:from>
    <cdr:to>
      <cdr:x>0.53704</cdr:x>
      <cdr:y>0.16567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819400" y="381000"/>
          <a:ext cx="1600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0.36111</cdr:x>
      <cdr:y>0.09037</cdr:y>
    </cdr:from>
    <cdr:to>
      <cdr:x>0.50926</cdr:x>
      <cdr:y>0.2711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971800" y="4572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59,3 %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0.7037</cdr:x>
      <cdr:y>0.34641</cdr:y>
    </cdr:from>
    <cdr:to>
      <cdr:x>0.88889</cdr:x>
      <cdr:y>0.52714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5791200" y="1752600"/>
          <a:ext cx="15240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FF0000"/>
              </a:solidFill>
            </a:rPr>
            <a:t>99,2%</a:t>
          </a:r>
          <a:endParaRPr lang="ru-RU" sz="2400" b="1" dirty="0">
            <a:solidFill>
              <a:srgbClr val="FF000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0.34229</cdr:x>
      <cdr:y>0.12399</cdr:y>
    </cdr:from>
    <cdr:to>
      <cdr:x>0.43532</cdr:x>
      <cdr:y>0.20012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 rot="419484">
          <a:off x="3364690" y="755853"/>
          <a:ext cx="914400" cy="4640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- 3,4 %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0.14221</cdr:y>
    </cdr:from>
    <cdr:to>
      <cdr:x>0.56589</cdr:x>
      <cdr:y>0.22329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866909"/>
          <a:ext cx="152362" cy="4942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0.35271</cdr:x>
      <cdr:y>0.05</cdr:y>
    </cdr:from>
    <cdr:to>
      <cdr:x>0.44186</cdr:x>
      <cdr:y>0.21217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3467100" y="304800"/>
          <a:ext cx="876300" cy="9885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0.57716</cdr:x>
      <cdr:y>0.08883</cdr:y>
    </cdr:from>
    <cdr:to>
      <cdr:x>0.69344</cdr:x>
      <cdr:y>0.1648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 rot="20439323">
          <a:off x="5673361" y="541481"/>
          <a:ext cx="1142999" cy="463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+ 12,4 %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0.18125</cdr:y>
    </cdr:from>
    <cdr:to>
      <cdr:x>0.43411</cdr:x>
      <cdr:y>0.2</cdr:y>
    </cdr:to>
    <cdr:cxnSp macro="">
      <cdr:nvCxnSpPr>
        <cdr:cNvPr id="6" name="Прямая со стрелкой 5"/>
        <cdr:cNvCxnSpPr/>
      </cdr:nvCxnSpPr>
      <cdr:spPr bwMode="auto">
        <a:xfrm xmlns:a="http://schemas.openxmlformats.org/drawingml/2006/main">
          <a:off x="3276600" y="1104900"/>
          <a:ext cx="990600" cy="1143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0.65891</cdr:x>
      <cdr:y>0.1375</cdr:y>
    </cdr:from>
    <cdr:to>
      <cdr:x>0.68217</cdr:x>
      <cdr:y>0.3625</cdr:y>
    </cdr:to>
    <cdr:cxnSp macro="">
      <cdr:nvCxnSpPr>
        <cdr:cNvPr id="10" name="Прямая со стрелкой 9"/>
        <cdr:cNvCxnSpPr/>
      </cdr:nvCxnSpPr>
      <cdr:spPr bwMode="auto">
        <a:xfrm xmlns:a="http://schemas.openxmlformats.org/drawingml/2006/main" flipH="1">
          <a:off x="6477000" y="838200"/>
          <a:ext cx="228600" cy="1371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0.56589</cdr:x>
      <cdr:y>0.1625</cdr:y>
    </cdr:from>
    <cdr:to>
      <cdr:x>0.68217</cdr:x>
      <cdr:y>0.225</cdr:y>
    </cdr:to>
    <cdr:cxnSp macro="">
      <cdr:nvCxnSpPr>
        <cdr:cNvPr id="13" name="Прямая со стрелкой 12"/>
        <cdr:cNvCxnSpPr/>
      </cdr:nvCxnSpPr>
      <cdr:spPr bwMode="auto">
        <a:xfrm xmlns:a="http://schemas.openxmlformats.org/drawingml/2006/main" flipV="1">
          <a:off x="5562600" y="990600"/>
          <a:ext cx="114300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0.0875</cdr:y>
    </cdr:from>
    <cdr:to>
      <cdr:x>0.60465</cdr:x>
      <cdr:y>0.175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4953000" y="533400"/>
          <a:ext cx="990589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- 5,9 %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0.74419</cdr:x>
      <cdr:y>0.0375</cdr:y>
    </cdr:from>
    <cdr:to>
      <cdr:x>0.87597</cdr:x>
      <cdr:y>0.125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315200" y="228600"/>
          <a:ext cx="12954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+ 16,6 %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0.56757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0" y="2667000"/>
          <a:ext cx="1066768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101,9 %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0.51351</cdr:y>
    </cdr:from>
    <cdr:to>
      <cdr:x>0.85271</cdr:x>
      <cdr:y>0.60811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01" y="2895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104,2 %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120,4 %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0.63462</cdr:x>
      <cdr:y>0</cdr:y>
    </cdr:from>
    <cdr:to>
      <cdr:x>0.86538</cdr:x>
      <cdr:y>0.16836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2514600" y="0"/>
          <a:ext cx="914400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0.65385</cdr:x>
      <cdr:y>0</cdr:y>
    </cdr:from>
    <cdr:to>
      <cdr:x>0.96154</cdr:x>
      <cdr:y>0.13469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2590800" y="0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D2E36-B522-4345-9739-76D62B9F6962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862E29C-37F9-4B10-A3B7-2A7BE541DF35}" type="slidenum">
              <a:rPr lang="ru-RU" altLang="ru-RU" sz="1200">
                <a:latin typeface="Times New Roman" pitchFamily="18" charset="0"/>
              </a:rPr>
              <a:pPr algn="r"/>
              <a:t>11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pPr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B9B57-2E44-4C51-90BE-7A789952C6C3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79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Заметки 2"/>
          <p:cNvSpPr>
            <a:spLocks noGrp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endParaRPr lang="ru-RU" altLang="ru-RU"/>
          </a:p>
        </p:txBody>
      </p:sp>
      <p:sp>
        <p:nvSpPr>
          <p:cNvPr id="279556" name="Номер слайда 3"/>
          <p:cNvSpPr txBox="1">
            <a:spLocks noGrp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BAFF861-679E-4EFD-847C-6D2BAA540089}" type="slidenum">
              <a:rPr lang="ru-RU" altLang="ru-RU" sz="1200">
                <a:latin typeface="Times New Roman" pitchFamily="18" charset="0"/>
              </a:rPr>
              <a:pPr algn="r"/>
              <a:t>32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муниципального района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2016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3200" dirty="0" smtClean="0"/>
              <a:t>Структура доходов поселений, %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91762152"/>
              </p:ext>
            </p:extLst>
          </p:nvPr>
        </p:nvGraphicFramePr>
        <p:xfrm>
          <a:off x="0" y="8382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67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9A51-D4BA-43D7-AEB9-9F350A1F4A5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1122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6112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2FFC9D2-EF15-446E-A128-7EC5747A9436}" type="slidenum">
              <a:rPr lang="ru-RU" altLang="ru-RU" sz="1400">
                <a:latin typeface="Times New Roman" pitchFamily="18" charset="0"/>
              </a:rPr>
              <a:pPr algn="r"/>
              <a:t>11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4111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993300"/>
                </a:solidFill>
              </a:rPr>
              <a:t>Сравнение исполнения плана по налоговым и неналоговым доходам в разрезе МО за </a:t>
            </a:r>
            <a:r>
              <a:rPr lang="ru-RU" altLang="ru-RU" sz="2200" b="1" dirty="0" smtClean="0">
                <a:solidFill>
                  <a:srgbClr val="993300"/>
                </a:solidFill>
              </a:rPr>
              <a:t>2016 </a:t>
            </a:r>
            <a:r>
              <a:rPr lang="ru-RU" altLang="ru-RU" sz="2200" b="1" dirty="0">
                <a:solidFill>
                  <a:srgbClr val="993300"/>
                </a:solidFill>
              </a:rPr>
              <a:t>год, %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497351"/>
              </p:ext>
            </p:extLst>
          </p:nvPr>
        </p:nvGraphicFramePr>
        <p:xfrm>
          <a:off x="0" y="1009650"/>
          <a:ext cx="87122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399" name="Диаграмма" r:id="rId4" imgW="8715392" imgH="5486332" progId="MSGraph.Chart.8">
                  <p:embed followColorScheme="full"/>
                </p:oleObj>
              </mc:Choice>
              <mc:Fallback>
                <p:oleObj name="Диаграмма" r:id="rId4" imgW="8715392" imgH="548633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9650"/>
                        <a:ext cx="87122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5292725" y="2565400"/>
            <a:ext cx="11509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2016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248831"/>
              </p:ext>
            </p:extLst>
          </p:nvPr>
        </p:nvGraphicFramePr>
        <p:xfrm>
          <a:off x="152400" y="11430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88,3%</a:t>
            </a: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бюджета района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799785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1143000"/>
            <a:ext cx="2663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67,4%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образования»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176727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9231188"/>
              </p:ext>
            </p:extLst>
          </p:nvPr>
        </p:nvGraphicFramePr>
        <p:xfrm>
          <a:off x="3581400" y="762001"/>
          <a:ext cx="5486399" cy="56888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3726"/>
                <a:gridCol w="888274"/>
                <a:gridCol w="914399"/>
              </a:tblGrid>
              <a:tr h="47672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487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удовлетворенных качеством услуг в сфере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</a:tr>
              <a:tr h="513877">
                <a:tc>
                  <a:txBody>
                    <a:bodyPr/>
                    <a:lstStyle/>
                    <a:p>
                      <a:r>
                        <a:rPr lang="ru-RU" dirty="0" smtClean="0"/>
                        <a:t>Охват дошкольным</a:t>
                      </a:r>
                      <a:r>
                        <a:rPr lang="ru-RU" baseline="0" dirty="0" smtClean="0"/>
                        <a:t> образованием детей от 3 до 7 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aseline="0" dirty="0" smtClean="0"/>
                        <a:t> 100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учащихся, занимающихся в 1 смену от общей численности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64,5%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63,5 %</a:t>
                      </a:r>
                      <a:endParaRPr lang="ru-RU" dirty="0"/>
                    </a:p>
                  </a:txBody>
                  <a:tcPr/>
                </a:tc>
              </a:tr>
              <a:tr h="98631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обучающихся в соответствии с новым федеральным</a:t>
                      </a:r>
                      <a:r>
                        <a:rPr lang="ru-RU" baseline="0" dirty="0" smtClean="0"/>
                        <a:t> государственным образовательным стандартом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53,9</a:t>
                      </a:r>
                      <a:r>
                        <a:rPr lang="ru-RU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61,5%</a:t>
                      </a:r>
                      <a:endParaRPr lang="ru-RU" dirty="0"/>
                    </a:p>
                  </a:txBody>
                  <a:tcPr/>
                </a:tc>
              </a:tr>
              <a:tr h="48339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уч-ся, получающих услугу</a:t>
                      </a:r>
                    </a:p>
                    <a:p>
                      <a:r>
                        <a:rPr lang="ru-RU" dirty="0" smtClean="0"/>
                        <a:t>дополнительного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76,7%</a:t>
                      </a:r>
                      <a:endParaRPr lang="ru-RU" dirty="0"/>
                    </a:p>
                  </a:txBody>
                  <a:tcPr/>
                </a:tc>
              </a:tr>
              <a:tr h="1027099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и молодежи, ставших победителями и призерами краевых, всероссийских мероприятий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19,2 %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93,6 %</a:t>
            </a:r>
          </a:p>
        </p:txBody>
      </p:sp>
    </p:spTree>
    <p:extLst>
      <p:ext uri="{BB962C8B-B14F-4D97-AF65-F5344CB8AC3E}">
        <p14:creationId xmlns:p14="http://schemas.microsoft.com/office/powerpoint/2010/main" val="1111905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12426378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- 33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/>
              <a:t>- </a:t>
            </a:r>
            <a:r>
              <a:rPr lang="ru-RU" altLang="ru-RU" sz="2800" dirty="0" smtClean="0"/>
              <a:t>8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ru-RU" sz="3600" dirty="0" smtClean="0"/>
              <a:t>МП «Развитие культуры»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129078"/>
              </p:ext>
            </p:extLst>
          </p:nvPr>
        </p:nvGraphicFramePr>
        <p:xfrm>
          <a:off x="76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1494382"/>
              </p:ext>
            </p:extLst>
          </p:nvPr>
        </p:nvGraphicFramePr>
        <p:xfrm>
          <a:off x="3581400" y="914400"/>
          <a:ext cx="5486399" cy="582095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83726"/>
                <a:gridCol w="888274"/>
                <a:gridCol w="914399"/>
              </a:tblGrid>
              <a:tr h="46397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853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удовлетворенных качеством услуг в сфере культуры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75,3%</a:t>
                      </a:r>
                      <a:endParaRPr lang="ru-RU" dirty="0"/>
                    </a:p>
                  </a:txBody>
                  <a:tcPr/>
                </a:tc>
              </a:tr>
              <a:tr h="399853">
                <a:tc>
                  <a:txBody>
                    <a:bodyPr/>
                    <a:lstStyle/>
                    <a:p>
                      <a:r>
                        <a:rPr lang="ru-RU" dirty="0" smtClean="0"/>
                        <a:t>Увеличение кол-ва участников культурно-досуговых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+ 7%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-14,9%</a:t>
                      </a:r>
                      <a:endParaRPr lang="ru-RU" dirty="0"/>
                    </a:p>
                  </a:txBody>
                  <a:tcPr/>
                </a:tc>
              </a:tr>
              <a:tr h="90762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охваченного</a:t>
                      </a:r>
                    </a:p>
                    <a:p>
                      <a:r>
                        <a:rPr lang="ru-RU" dirty="0" smtClean="0"/>
                        <a:t>услугами библиотечного обслуживания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50 %</a:t>
                      </a:r>
                      <a:endParaRPr lang="ru-RU" dirty="0"/>
                    </a:p>
                  </a:txBody>
                  <a:tcPr/>
                </a:tc>
              </a:tr>
              <a:tr h="69974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Посещаемость музейных учреждений (на 1 жителя в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0,7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0,7%</a:t>
                      </a:r>
                      <a:endParaRPr lang="ru-RU" dirty="0"/>
                    </a:p>
                  </a:txBody>
                  <a:tcPr/>
                </a:tc>
              </a:tr>
              <a:tr h="69974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социокультурных проектов, получивших </a:t>
                      </a:r>
                      <a:r>
                        <a:rPr lang="ru-RU" dirty="0" err="1" smtClean="0"/>
                        <a:t>грантовую</a:t>
                      </a:r>
                      <a:r>
                        <a:rPr lang="ru-RU" dirty="0" smtClean="0"/>
                        <a:t> поддержку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999633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средней з/платы работников</a:t>
                      </a:r>
                      <a:r>
                        <a:rPr lang="ru-RU" baseline="0" dirty="0" smtClean="0"/>
                        <a:t> культуры к средней з/плате в Пермском крае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82,4%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133600" y="1371600"/>
            <a:ext cx="1600200" cy="68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b="1" dirty="0">
                <a:latin typeface="Arial"/>
              </a:rPr>
              <a:t>99,7 %</a:t>
            </a:r>
          </a:p>
        </p:txBody>
      </p:sp>
    </p:spTree>
    <p:extLst>
      <p:ext uri="{BB962C8B-B14F-4D97-AF65-F5344CB8AC3E}">
        <p14:creationId xmlns:p14="http://schemas.microsoft.com/office/powerpoint/2010/main" val="59367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«Семья и дети Вишеры»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0371541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0573916"/>
              </p:ext>
            </p:extLst>
          </p:nvPr>
        </p:nvGraphicFramePr>
        <p:xfrm>
          <a:off x="3857016" y="1295400"/>
          <a:ext cx="5134583" cy="490497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05784"/>
                <a:gridCol w="990600"/>
                <a:gridCol w="838199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семей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  <a:tr h="2613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детей в СОП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162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семей в СОП, снятых с учета по</a:t>
                      </a:r>
                      <a:r>
                        <a:rPr lang="ru-RU" baseline="0" dirty="0" smtClean="0"/>
                        <a:t> итогам реабилитации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детей, охваченных</a:t>
                      </a:r>
                      <a:r>
                        <a:rPr lang="ru-RU" baseline="0" dirty="0" smtClean="0"/>
                        <a:t>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92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97,8%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детей в СОП, охваченных оздоровлением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73,4%</a:t>
                      </a:r>
                      <a:endParaRPr lang="ru-RU" dirty="0"/>
                    </a:p>
                  </a:txBody>
                  <a:tcPr/>
                </a:tc>
              </a:tr>
              <a:tr h="520465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совершивших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несовершеннолетних, повторно совершивших преступления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96,8 %</a:t>
            </a:r>
          </a:p>
        </p:txBody>
      </p:sp>
    </p:spTree>
    <p:extLst>
      <p:ext uri="{BB962C8B-B14F-4D97-AF65-F5344CB8AC3E}">
        <p14:creationId xmlns:p14="http://schemas.microsoft.com/office/powerpoint/2010/main" val="110949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«Развитие физической культуры, спорта и туризма»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7654042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8648772"/>
              </p:ext>
            </p:extLst>
          </p:nvPr>
        </p:nvGraphicFramePr>
        <p:xfrm>
          <a:off x="3733800" y="1295400"/>
          <a:ext cx="5257799" cy="4876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1014372"/>
                <a:gridCol w="858313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58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населения, систематически занимающаяся </a:t>
                      </a:r>
                      <a:r>
                        <a:rPr lang="ru-RU" dirty="0" err="1" smtClean="0"/>
                        <a:t>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31,2%</a:t>
                      </a:r>
                      <a:endParaRPr lang="ru-RU" dirty="0"/>
                    </a:p>
                  </a:txBody>
                  <a:tcPr/>
                </a:tc>
              </a:tr>
              <a:tr h="2613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паспортизированных туристских маршрутов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населения, принявшего участие в спортивных</a:t>
                      </a:r>
                      <a:r>
                        <a:rPr lang="ru-RU" baseline="0" dirty="0" smtClean="0"/>
                        <a:t> мероприятиях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5720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4284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призовых мест, завоеванных на краевых сор.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429026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центров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тестир-ния</a:t>
                      </a:r>
                      <a:r>
                        <a:rPr lang="ru-RU" baseline="0" dirty="0" smtClean="0"/>
                        <a:t>  ГТО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К-во участников, выполнивших знак отличия ГТО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100 %</a:t>
            </a:r>
          </a:p>
        </p:txBody>
      </p:sp>
    </p:spTree>
    <p:extLst>
      <p:ext uri="{BB962C8B-B14F-4D97-AF65-F5344CB8AC3E}">
        <p14:creationId xmlns:p14="http://schemas.microsoft.com/office/powerpoint/2010/main" val="1919268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/>
          <a:lstStyle/>
          <a:p>
            <a:r>
              <a:rPr lang="ru-RU" sz="3600" dirty="0" smtClean="0"/>
              <a:t>МП «Экономическое развитие»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7022575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9795840"/>
              </p:ext>
            </p:extLst>
          </p:nvPr>
        </p:nvGraphicFramePr>
        <p:xfrm>
          <a:off x="3733800" y="1981200"/>
          <a:ext cx="5181600" cy="4165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08671"/>
                <a:gridCol w="1170039"/>
                <a:gridCol w="1002890"/>
              </a:tblGrid>
              <a:tr h="4110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9061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СМП (на 1 тыс. жителей)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38,7</a:t>
                      </a:r>
                      <a:endParaRPr lang="ru-RU" dirty="0"/>
                    </a:p>
                  </a:txBody>
                  <a:tcPr/>
                </a:tc>
              </a:tr>
              <a:tr h="690613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рабочих мест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001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новых КФХ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986589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ярмарок,</a:t>
                      </a:r>
                      <a:r>
                        <a:rPr lang="ru-RU" baseline="0" dirty="0" smtClean="0"/>
                        <a:t> реализующих с/х продукцию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  <a:tr h="986589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контрольных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99,9 %</a:t>
            </a:r>
          </a:p>
        </p:txBody>
      </p:sp>
    </p:spTree>
    <p:extLst>
      <p:ext uri="{BB962C8B-B14F-4D97-AF65-F5344CB8AC3E}">
        <p14:creationId xmlns:p14="http://schemas.microsoft.com/office/powerpoint/2010/main" val="235483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Красновишерского муниципального района за 2016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46427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1994"/>
          </a:xfrm>
        </p:spPr>
        <p:txBody>
          <a:bodyPr/>
          <a:lstStyle/>
          <a:p>
            <a:r>
              <a:rPr lang="ru-RU" sz="3600" dirty="0" smtClean="0"/>
              <a:t>МП «Обеспечение безопасности жизнедеятельности населения»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9831590"/>
              </p:ext>
            </p:extLst>
          </p:nvPr>
        </p:nvGraphicFramePr>
        <p:xfrm>
          <a:off x="228600" y="1600200"/>
          <a:ext cx="335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3282826"/>
              </p:ext>
            </p:extLst>
          </p:nvPr>
        </p:nvGraphicFramePr>
        <p:xfrm>
          <a:off x="3733800" y="1219201"/>
          <a:ext cx="5181600" cy="51815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24200"/>
                <a:gridCol w="1054510"/>
                <a:gridCol w="1002890"/>
              </a:tblGrid>
              <a:tr h="4244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23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погибших на пожарах (на 10 тыс.)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0,45</a:t>
                      </a:r>
                      <a:endParaRPr lang="ru-RU" dirty="0"/>
                    </a:p>
                  </a:txBody>
                  <a:tcPr/>
                </a:tc>
              </a:tr>
              <a:tr h="26138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ДТП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193</a:t>
                      </a:r>
                      <a:endParaRPr lang="ru-RU" dirty="0"/>
                    </a:p>
                  </a:txBody>
                  <a:tcPr/>
                </a:tc>
              </a:tr>
              <a:tr h="50522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лиц, погибших в ДТП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7474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лиц, пострадавших в ДТП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520465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преступности (на</a:t>
                      </a:r>
                      <a:r>
                        <a:rPr lang="ru-RU" baseline="0" dirty="0" smtClean="0"/>
                        <a:t> 10 тыс. населения)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161,5</a:t>
                      </a:r>
                      <a:endParaRPr lang="ru-RU" dirty="0"/>
                    </a:p>
                  </a:txBody>
                  <a:tcPr/>
                </a:tc>
              </a:tr>
              <a:tr h="849551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  <a:r>
                        <a:rPr lang="ru-RU" baseline="0" dirty="0" smtClean="0"/>
                        <a:t> ранее судимых лиц, совершивших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/>
                </a:tc>
              </a:tr>
              <a:tr h="550517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лиц, совершивших преступления в состоянии опьянения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96 %</a:t>
            </a:r>
          </a:p>
        </p:txBody>
      </p:sp>
    </p:spTree>
    <p:extLst>
      <p:ext uri="{BB962C8B-B14F-4D97-AF65-F5344CB8AC3E}">
        <p14:creationId xmlns:p14="http://schemas.microsoft.com/office/powerpoint/2010/main" val="3868604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600" dirty="0" smtClean="0"/>
              <a:t>МП «Развитие транспортной системы»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7846331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0131032"/>
              </p:ext>
            </p:extLst>
          </p:nvPr>
        </p:nvGraphicFramePr>
        <p:xfrm>
          <a:off x="3771089" y="990600"/>
          <a:ext cx="5257799" cy="551246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8184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405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автодорог, соответствующих нормативным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48 %</a:t>
                      </a:r>
                      <a:endParaRPr lang="ru-RU" dirty="0"/>
                    </a:p>
                  </a:txBody>
                  <a:tcPr/>
                </a:tc>
              </a:tr>
              <a:tr h="659518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наличия техпаспортов на автодороги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13,9 %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13,9 %</a:t>
                      </a:r>
                      <a:endParaRPr lang="ru-RU" dirty="0"/>
                    </a:p>
                  </a:txBody>
                  <a:tcPr/>
                </a:tc>
              </a:tr>
              <a:tr h="93405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категорированных мостов, прошедших</a:t>
                      </a:r>
                      <a:r>
                        <a:rPr lang="ru-RU" baseline="0" dirty="0" smtClean="0"/>
                        <a:t> оценку уязвимости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3405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получивших муниципальную услугу по перевозке</a:t>
                      </a:r>
                      <a:r>
                        <a:rPr lang="ru-RU" baseline="0" dirty="0" smtClean="0"/>
                        <a:t> пассажиров автотранспортом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0,06%</a:t>
                      </a:r>
                      <a:endParaRPr lang="ru-RU" dirty="0"/>
                    </a:p>
                  </a:txBody>
                  <a:tcPr/>
                </a:tc>
              </a:tr>
              <a:tr h="121427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остановочных пунктов, оборудованных скамейками, знаками , табличками с расписанием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69,5 %</a:t>
            </a:r>
          </a:p>
        </p:txBody>
      </p:sp>
    </p:spTree>
    <p:extLst>
      <p:ext uri="{BB962C8B-B14F-4D97-AF65-F5344CB8AC3E}">
        <p14:creationId xmlns:p14="http://schemas.microsoft.com/office/powerpoint/2010/main" val="1862915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/>
          <a:lstStyle/>
          <a:p>
            <a:r>
              <a:rPr lang="ru-RU" sz="2800" b="1" dirty="0" smtClean="0"/>
              <a:t>Анализ исполнения средств Дорожного фонда</a:t>
            </a:r>
            <a:endParaRPr lang="ru-RU" sz="28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28967"/>
              </p:ext>
            </p:extLst>
          </p:nvPr>
        </p:nvGraphicFramePr>
        <p:xfrm>
          <a:off x="457200" y="1447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592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800" b="1" dirty="0" smtClean="0"/>
              <a:t>Структура Дорожного фонда (местный бюджет)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680046"/>
              </p:ext>
            </p:extLst>
          </p:nvPr>
        </p:nvGraphicFramePr>
        <p:xfrm>
          <a:off x="457200" y="11430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0469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«Управление имуществом и земельными ресурсами»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01775284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8397362"/>
              </p:ext>
            </p:extLst>
          </p:nvPr>
        </p:nvGraphicFramePr>
        <p:xfrm>
          <a:off x="3771089" y="1140593"/>
          <a:ext cx="5257799" cy="540023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5114"/>
                <a:gridCol w="958286"/>
                <a:gridCol w="914399"/>
              </a:tblGrid>
              <a:tr h="55391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объектов казны, прошедших </a:t>
                      </a:r>
                      <a:r>
                        <a:rPr lang="ru-RU" dirty="0" err="1" smtClean="0"/>
                        <a:t>госрегистрацию</a:t>
                      </a:r>
                      <a:r>
                        <a:rPr lang="ru-RU" dirty="0" smtClean="0"/>
                        <a:t> прав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93,6%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недвижимого </a:t>
                      </a:r>
                      <a:r>
                        <a:rPr lang="ru-RU" baseline="0" dirty="0" err="1" smtClean="0"/>
                        <a:t>имущ-ва</a:t>
                      </a:r>
                      <a:r>
                        <a:rPr lang="ru-RU" baseline="0" dirty="0" smtClean="0"/>
                        <a:t>, находящегося в реестре муниципального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90,5 %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контрольных мероприятий в отношении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70% от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237,5%</a:t>
                      </a:r>
                      <a:endParaRPr lang="ru-RU" dirty="0"/>
                    </a:p>
                  </a:txBody>
                  <a:tcPr/>
                </a:tc>
              </a:tr>
              <a:tr h="905136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площади ликвидированных несанкционированных свалок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  <a:tr h="1176676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Реализация проектов по экологическим акциям и природоохранным мероприятиям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/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0,2%</a:t>
            </a:r>
          </a:p>
        </p:txBody>
      </p:sp>
    </p:spTree>
    <p:extLst>
      <p:ext uri="{BB962C8B-B14F-4D97-AF65-F5344CB8AC3E}">
        <p14:creationId xmlns:p14="http://schemas.microsoft.com/office/powerpoint/2010/main" val="549157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ru-RU" sz="3200" dirty="0" smtClean="0"/>
              <a:t>МП «Развитие и гармонизация межнациональных отношений»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76674737"/>
              </p:ext>
            </p:extLst>
          </p:nvPr>
        </p:nvGraphicFramePr>
        <p:xfrm>
          <a:off x="228600" y="1600200"/>
          <a:ext cx="350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9724227"/>
              </p:ext>
            </p:extLst>
          </p:nvPr>
        </p:nvGraphicFramePr>
        <p:xfrm>
          <a:off x="3657602" y="1597794"/>
          <a:ext cx="5371287" cy="46506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8181"/>
                <a:gridCol w="978970"/>
                <a:gridCol w="934136"/>
              </a:tblGrid>
              <a:tr h="72128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4791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граждан, положительно оценивающих состояние межнациональных отношений от числа опрошенных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толерантного отношения к представителям другой национальности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82 %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90 %</a:t>
                      </a:r>
                      <a:endParaRPr lang="ru-RU" dirty="0"/>
                    </a:p>
                  </a:txBody>
                  <a:tcPr/>
                </a:tc>
              </a:tr>
              <a:tr h="1190702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Публикации в газете, направленные на укрепление единства нации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 bwMode="auto">
          <a:xfrm>
            <a:off x="2590800" y="1140594"/>
            <a:ext cx="1295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590800" y="1371600"/>
            <a:ext cx="1143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100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336482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4359-6BFD-4D71-ACB5-117CBC0F88F8}" type="slidenum">
              <a:rPr lang="ru-RU" altLang="ru-RU">
                <a:solidFill>
                  <a:srgbClr val="000000"/>
                </a:solidFill>
              </a:rPr>
              <a:pPr/>
              <a:t>26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304800"/>
          </a:xfrm>
        </p:spPr>
        <p:txBody>
          <a:bodyPr/>
          <a:lstStyle/>
          <a:p>
            <a:r>
              <a:rPr lang="ru-RU" altLang="ru-RU" sz="2600" dirty="0" smtClean="0"/>
              <a:t>Динамика расходов в разрезе </a:t>
            </a:r>
            <a:r>
              <a:rPr lang="ru-RU" altLang="ru-RU" sz="2600" dirty="0"/>
              <a:t>муниципальных программ </a:t>
            </a:r>
          </a:p>
        </p:txBody>
      </p:sp>
      <p:graphicFrame>
        <p:nvGraphicFramePr>
          <p:cNvPr id="219263" name="Group 1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07990432"/>
              </p:ext>
            </p:extLst>
          </p:nvPr>
        </p:nvGraphicFramePr>
        <p:xfrm>
          <a:off x="76200" y="609600"/>
          <a:ext cx="8915400" cy="6055324"/>
        </p:xfrm>
        <a:graphic>
          <a:graphicData uri="http://schemas.openxmlformats.org/drawingml/2006/table">
            <a:tbl>
              <a:tblPr/>
              <a:tblGrid>
                <a:gridCol w="4724400"/>
                <a:gridCol w="1371600"/>
                <a:gridCol w="1371600"/>
                <a:gridCol w="1447800"/>
              </a:tblGrid>
              <a:tr h="4725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Откл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</a:tr>
              <a:tr h="4418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образования»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404638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365774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-38864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1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культуры»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27 530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29 423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+1893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</a:t>
                      </a:r>
                      <a:r>
                        <a:rPr kumimoji="0" lang="ru-RU" altLang="ru-RU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ФиС</a:t>
                      </a: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туризма»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1 848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2 035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+ 187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«Семья и дети Вишеры»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23 007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26 408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+ 3401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8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безопасности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2 098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2 460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+ 362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4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Экономическое развитие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17 321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15 028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- 2293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4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транспортной системы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64 045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86 835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+22790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5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имуществом и ЗР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1 288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1 731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+ 443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Гармонизация межнациональных отношений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+ 688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Непрограммные расходы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112117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97 376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- 14741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12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Итого, тыс. руб.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653892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628499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-25393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043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ru-RU" sz="3200" dirty="0" smtClean="0"/>
              <a:t>Текущий ремонт дороги </a:t>
            </a:r>
            <a:br>
              <a:rPr lang="ru-RU" sz="3200" dirty="0" smtClean="0"/>
            </a:br>
            <a:r>
              <a:rPr lang="ru-RU" sz="3200" dirty="0" smtClean="0"/>
              <a:t>«Красновишерск – </a:t>
            </a:r>
            <a:r>
              <a:rPr lang="ru-RU" sz="3200" dirty="0" err="1" smtClean="0"/>
              <a:t>Вая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940045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102913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050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ru-RU" sz="3200" dirty="0" smtClean="0"/>
              <a:t>Строительство образовательных учреждений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318718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379085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8517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8A-DB03-44EC-A802-331052659387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/>
          <a:lstStyle/>
          <a:p>
            <a:r>
              <a:rPr lang="ru-RU" altLang="ru-RU" sz="3200" b="1" dirty="0"/>
              <a:t>Расходы на содержание ОМСУ, тыс. руб.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453250"/>
              </p:ext>
            </p:extLst>
          </p:nvPr>
        </p:nvGraphicFramePr>
        <p:xfrm>
          <a:off x="520700" y="1655763"/>
          <a:ext cx="8113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7467600" y="1600200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 b="1" dirty="0" smtClean="0"/>
              <a:t>94,3</a:t>
            </a:r>
            <a:r>
              <a:rPr lang="ru-RU" altLang="ru-RU" b="1" dirty="0" smtClean="0"/>
              <a:t>%</a:t>
            </a:r>
            <a:endParaRPr lang="ru-RU" alt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муниципального района в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2015-2016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4846216"/>
              </p:ext>
            </p:extLst>
          </p:nvPr>
        </p:nvGraphicFramePr>
        <p:xfrm>
          <a:off x="4706938" y="1020763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609600" y="1143000"/>
            <a:ext cx="3810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91842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838200"/>
            <a:ext cx="419100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0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914400"/>
            <a:ext cx="4267199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8431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 smtClean="0"/>
              <a:t>Динамика </a:t>
            </a:r>
            <a:r>
              <a:rPr lang="ru-RU" altLang="ru-RU" sz="3200" dirty="0"/>
              <a:t>заработной платы отдельных категорий работников, руб.</a:t>
            </a:r>
          </a:p>
        </p:txBody>
      </p:sp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42850746"/>
              </p:ext>
            </p:extLst>
          </p:nvPr>
        </p:nvGraphicFramePr>
        <p:xfrm>
          <a:off x="457200" y="9144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/>
              <a:t>Сведения об остатках бюджетных средств на едином счете 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73992068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01.01.2017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56 967,0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бюджетов поселений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6 593,8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50 373,2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8DF3-F500-4B14-9F29-7D69B10AC233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78530" name="Rectangle 19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7853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E5458DB-13A2-4C62-945E-33409F5FC41B}" type="slidenum">
              <a:rPr lang="ru-RU" altLang="ru-RU" sz="1400">
                <a:latin typeface="Times New Roman" pitchFamily="18" charset="0"/>
              </a:rPr>
              <a:pPr algn="r"/>
              <a:t>32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ru-RU" altLang="ru-RU" sz="3200"/>
              <a:t>Уровень дотационности бюджетов в разрезе МО</a:t>
            </a:r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48124822"/>
              </p:ext>
            </p:extLst>
          </p:nvPr>
        </p:nvGraphicFramePr>
        <p:xfrm>
          <a:off x="228600" y="1298575"/>
          <a:ext cx="8901113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3" name="Диаграмма" r:id="rId4" imgW="8648767" imgH="5105375" progId="MSGraph.Chart.8">
                  <p:embed followColorScheme="full"/>
                </p:oleObj>
              </mc:Choice>
              <mc:Fallback>
                <p:oleObj name="Диаграмма" r:id="rId4" imgW="8648767" imgH="51053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8575"/>
                        <a:ext cx="8901113" cy="511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Динамика оказания финансовой помощи поселениям в 2015-2016 гг.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455527"/>
              </p:ext>
            </p:extLst>
          </p:nvPr>
        </p:nvGraphicFramePr>
        <p:xfrm>
          <a:off x="381000" y="990600"/>
          <a:ext cx="8458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7555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13624661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613 676,4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628 499,1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14 822,7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2016 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45215"/>
              </p:ext>
            </p:extLst>
          </p:nvPr>
        </p:nvGraphicFramePr>
        <p:xfrm>
          <a:off x="152400" y="1447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93,4%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07354018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</a:t>
            </a:r>
            <a:r>
              <a:rPr lang="ru-RU" sz="2800" b="1" dirty="0" smtClean="0"/>
              <a:t>налоговых</a:t>
            </a:r>
            <a:r>
              <a:rPr lang="ru-RU" sz="2800" dirty="0" smtClean="0"/>
              <a:t> доходов, т.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86438762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57500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3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НДФЛ,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01725491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7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altLang="ru-RU" sz="3000" dirty="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92167016"/>
              </p:ext>
            </p:extLst>
          </p:nvPr>
        </p:nvGraphicFramePr>
        <p:xfrm>
          <a:off x="4800600" y="1574800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 bwMode="auto">
          <a:xfrm>
            <a:off x="304800" y="1447800"/>
            <a:ext cx="3886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403859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52777026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9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066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101 %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39238</TotalTime>
  <Words>1234</Words>
  <Application>Microsoft Office PowerPoint</Application>
  <PresentationFormat>Экран (4:3)</PresentationFormat>
  <Paragraphs>440</Paragraphs>
  <Slides>34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Оформление по умолчанию</vt:lpstr>
      <vt:lpstr>Диаграмма</vt:lpstr>
      <vt:lpstr>Отчет об исполнении бюджета Красновишерского муниципального района  за 2016 год</vt:lpstr>
      <vt:lpstr>Доходы бюджета Красновишерского муниципального района за 2016 год  в разрезе видов доходов</vt:lpstr>
      <vt:lpstr>Структура основных видов доходов бюджета Красновишерского муниципального района в 2015-2016 г., %</vt:lpstr>
      <vt:lpstr>Исполнение плана по доходам бюджета за 2016 год</vt:lpstr>
      <vt:lpstr>Динамика поступления налоговых и неналоговых доходов, тыс. руб.</vt:lpstr>
      <vt:lpstr>Динамика поступления налоговых доходов, т. руб.</vt:lpstr>
      <vt:lpstr>Динамика поступления НДФЛ, тыс. руб.</vt:lpstr>
      <vt:lpstr>Сравнительный анализ структуры налоговых и неналоговых доходов бюджета</vt:lpstr>
      <vt:lpstr>Исполнение плана по основным источникам налоговых и неналоговых поступлений доходов</vt:lpstr>
      <vt:lpstr>Структура доходов поселений, %</vt:lpstr>
      <vt:lpstr>Сравнение исполнения плана по налоговым и неналоговым доходам в разрезе МО за 2016 год, %</vt:lpstr>
      <vt:lpstr>Исполнение плана по расходам бюджета за 2016 год</vt:lpstr>
      <vt:lpstr>Структура расходов бюджета района</vt:lpstr>
      <vt:lpstr>МП «Развитие образования»</vt:lpstr>
      <vt:lpstr>Динамика роста (снижения) детей, посещающих образовательные учреждения</vt:lpstr>
      <vt:lpstr>МП «Развитие культуры»</vt:lpstr>
      <vt:lpstr>МП «Семья и дети Вишеры»</vt:lpstr>
      <vt:lpstr>МП «Развитие физической культуры, спорта и туризма»</vt:lpstr>
      <vt:lpstr>МП «Экономическое развитие»</vt:lpstr>
      <vt:lpstr>МП «Обеспечение безопасности жизнедеятельности населения»</vt:lpstr>
      <vt:lpstr>МП «Развитие транспортной системы»</vt:lpstr>
      <vt:lpstr>Анализ исполнения средств Дорожного фонда</vt:lpstr>
      <vt:lpstr>Структура Дорожного фонда (местный бюджет)</vt:lpstr>
      <vt:lpstr>МП «Управление имуществом и земельными ресурсами»</vt:lpstr>
      <vt:lpstr>МП «Развитие и гармонизация межнациональных отношений»</vt:lpstr>
      <vt:lpstr>Динамика расходов в разрезе муниципальных программ </vt:lpstr>
      <vt:lpstr>Текущий ремонт дороги  «Красновишерск – Вая»</vt:lpstr>
      <vt:lpstr>Строительство образовательных учреждений</vt:lpstr>
      <vt:lpstr>Расходы на содержание ОМСУ, тыс. руб.</vt:lpstr>
      <vt:lpstr>Динамика заработной платы отдельных категорий работников, руб.</vt:lpstr>
      <vt:lpstr>Сведения об остатках бюджетных средств на едином счете бюджета района, тыс. руб.</vt:lpstr>
      <vt:lpstr>Уровень дотационности бюджетов в разрезе МО</vt:lpstr>
      <vt:lpstr>Динамика оказания финансовой помощи поселениям в 2015-2016 гг.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1176</cp:revision>
  <cp:lastPrinted>2017-03-24T11:05:31Z</cp:lastPrinted>
  <dcterms:created xsi:type="dcterms:W3CDTF">1601-01-01T00:00:00Z</dcterms:created>
  <dcterms:modified xsi:type="dcterms:W3CDTF">2017-03-24T11:08:22Z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