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drawings/drawing5.xml" ContentType="application/vnd.openxmlformats-officedocument.drawingml.chartshapes+xml"/>
  <Override PartName="/ppt/charts/chart18.xml" ContentType="application/vnd.openxmlformats-officedocument.drawingml.chart+xml"/>
  <Override PartName="/ppt/drawings/drawing6.xml" ContentType="application/vnd.openxmlformats-officedocument.drawingml.chartshapes+xml"/>
  <Override PartName="/ppt/charts/chart19.xml" ContentType="application/vnd.openxmlformats-officedocument.drawingml.chart+xml"/>
  <Override PartName="/ppt/drawings/drawing7.xml" ContentType="application/vnd.openxmlformats-officedocument.drawingml.chartshapes+xml"/>
  <Override PartName="/ppt/charts/chart20.xml" ContentType="application/vnd.openxmlformats-officedocument.drawingml.chart+xml"/>
  <Override PartName="/ppt/drawings/drawing8.xml" ContentType="application/vnd.openxmlformats-officedocument.drawingml.chartshapes+xml"/>
  <Override PartName="/ppt/charts/chart21.xml" ContentType="application/vnd.openxmlformats-officedocument.drawingml.chart+xml"/>
  <Override PartName="/ppt/drawings/drawing9.xml" ContentType="application/vnd.openxmlformats-officedocument.drawingml.chartshapes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2.xml" ContentType="application/vnd.openxmlformats-officedocument.drawingml.chartshapes+xml"/>
  <Override PartName="/ppt/charts/chart26.xml" ContentType="application/vnd.openxmlformats-officedocument.drawingml.chart+xml"/>
  <Override PartName="/ppt/drawings/drawing1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7.xml" ContentType="application/vnd.openxmlformats-officedocument.drawingml.chart+xml"/>
  <Override PartName="/ppt/drawings/drawing14.xml" ContentType="application/vnd.openxmlformats-officedocument.drawingml.chartshapes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6.xml" ContentType="application/vnd.openxmlformats-officedocument.presentationml.notesSlide+xml"/>
  <Override PartName="/ppt/charts/chart34.xml" ContentType="application/vnd.openxmlformats-officedocument.drawingml.chart+xml"/>
  <Override PartName="/ppt/drawings/drawing1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30" r:id="rId2"/>
    <p:sldId id="411" r:id="rId3"/>
    <p:sldId id="393" r:id="rId4"/>
    <p:sldId id="412" r:id="rId5"/>
    <p:sldId id="401" r:id="rId6"/>
    <p:sldId id="394" r:id="rId7"/>
    <p:sldId id="402" r:id="rId8"/>
    <p:sldId id="433" r:id="rId9"/>
    <p:sldId id="434" r:id="rId10"/>
    <p:sldId id="435" r:id="rId11"/>
    <p:sldId id="404" r:id="rId12"/>
    <p:sldId id="405" r:id="rId13"/>
    <p:sldId id="376" r:id="rId14"/>
    <p:sldId id="414" r:id="rId15"/>
    <p:sldId id="381" r:id="rId16"/>
    <p:sldId id="421" r:id="rId17"/>
    <p:sldId id="349" r:id="rId18"/>
    <p:sldId id="430" r:id="rId19"/>
    <p:sldId id="425" r:id="rId20"/>
    <p:sldId id="422" r:id="rId21"/>
    <p:sldId id="418" r:id="rId22"/>
    <p:sldId id="420" r:id="rId23"/>
    <p:sldId id="423" r:id="rId24"/>
    <p:sldId id="428" r:id="rId25"/>
    <p:sldId id="429" r:id="rId26"/>
    <p:sldId id="424" r:id="rId27"/>
    <p:sldId id="436" r:id="rId28"/>
    <p:sldId id="427" r:id="rId29"/>
    <p:sldId id="416" r:id="rId30"/>
    <p:sldId id="431" r:id="rId31"/>
    <p:sldId id="432" r:id="rId32"/>
    <p:sldId id="400" r:id="rId33"/>
    <p:sldId id="396" r:id="rId34"/>
    <p:sldId id="410" r:id="rId35"/>
    <p:sldId id="409" r:id="rId36"/>
    <p:sldId id="346" r:id="rId37"/>
    <p:sldId id="390" r:id="rId38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BA05B"/>
    <a:srgbClr val="FAF286"/>
    <a:srgbClr val="FCE3C8"/>
    <a:srgbClr val="CCFFCC"/>
    <a:srgbClr val="7289FA"/>
    <a:srgbClr val="F7C78D"/>
    <a:srgbClr val="FDF1E3"/>
    <a:srgbClr val="99FFCC"/>
    <a:srgbClr val="F9C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83516" autoAdjust="0"/>
  </p:normalViewPr>
  <p:slideViewPr>
    <p:cSldViewPr>
      <p:cViewPr varScale="1">
        <p:scale>
          <a:sx n="91" d="100"/>
          <a:sy n="91" d="100"/>
        </p:scale>
        <p:origin x="-7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34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2.pn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94871</c:v>
                </c:pt>
                <c:pt idx="1">
                  <c:v>163035</c:v>
                </c:pt>
                <c:pt idx="2">
                  <c:v>253244</c:v>
                </c:pt>
                <c:pt idx="3">
                  <c:v>207623</c:v>
                </c:pt>
                <c:pt idx="4">
                  <c:v>12102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104605</c:v>
                </c:pt>
                <c:pt idx="1">
                  <c:v>163035</c:v>
                </c:pt>
                <c:pt idx="2">
                  <c:v>252135</c:v>
                </c:pt>
                <c:pt idx="3">
                  <c:v>180064</c:v>
                </c:pt>
                <c:pt idx="4">
                  <c:v>11806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84288"/>
        <c:axId val="111486080"/>
      </c:barChart>
      <c:catAx>
        <c:axId val="1114842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111486080"/>
        <c:crosses val="autoZero"/>
        <c:auto val="1"/>
        <c:lblAlgn val="ctr"/>
        <c:lblOffset val="100"/>
        <c:noMultiLvlLbl val="0"/>
      </c:catAx>
      <c:valAx>
        <c:axId val="11148608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1484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8.9</c:v>
                </c:pt>
                <c:pt idx="1">
                  <c:v>8.1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44847232"/>
        <c:axId val="1448487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100</c:v>
                </c:pt>
                <c:pt idx="1">
                  <c:v>91.011235955056165</c:v>
                </c:pt>
                <c:pt idx="2">
                  <c:v>123.45679012345681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852096"/>
        <c:axId val="144850304"/>
      </c:lineChart>
      <c:catAx>
        <c:axId val="1448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4848768"/>
        <c:crosses val="autoZero"/>
        <c:auto val="1"/>
        <c:lblAlgn val="ctr"/>
        <c:lblOffset val="100"/>
        <c:noMultiLvlLbl val="0"/>
      </c:catAx>
      <c:valAx>
        <c:axId val="14484876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44847232"/>
        <c:crosses val="autoZero"/>
        <c:crossBetween val="between"/>
      </c:valAx>
      <c:valAx>
        <c:axId val="144850304"/>
        <c:scaling>
          <c:orientation val="minMax"/>
          <c:max val="13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44852096"/>
        <c:crosses val="max"/>
        <c:crossBetween val="between"/>
      </c:valAx>
      <c:catAx>
        <c:axId val="144852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48503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39793281654221E-3"/>
                  <c:y val="0.2635135135135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2162144427892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126126126126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43358</c:v>
                </c:pt>
                <c:pt idx="1">
                  <c:v>22078</c:v>
                </c:pt>
                <c:pt idx="2">
                  <c:v>8005</c:v>
                </c:pt>
                <c:pt idx="3">
                  <c:v>8136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839793281653748E-3"/>
                  <c:y val="9.5214762006100587E-2"/>
                </c:manualLayout>
              </c:layout>
              <c:tx>
                <c:rich>
                  <a:bodyPr rot="-5400000" vert="horz" anchor="ctr" anchorCtr="0"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6 852</a:t>
                    </a:r>
                  </a:p>
                </c:rich>
              </c:tx>
              <c:numFmt formatCode="#,##0" sourceLinked="0"/>
              <c:spPr>
                <a:ln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28828828828828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45030</c:v>
                </c:pt>
                <c:pt idx="1">
                  <c:v>29425</c:v>
                </c:pt>
                <c:pt idx="2">
                  <c:v>6852</c:v>
                </c:pt>
                <c:pt idx="3">
                  <c:v>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199744"/>
        <c:axId val="151201280"/>
        <c:axId val="0"/>
      </c:bar3DChart>
      <c:catAx>
        <c:axId val="15119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201280"/>
        <c:crosses val="autoZero"/>
        <c:auto val="1"/>
        <c:lblAlgn val="ctr"/>
        <c:lblOffset val="100"/>
        <c:noMultiLvlLbl val="0"/>
      </c:catAx>
      <c:valAx>
        <c:axId val="151201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199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</c:v>
                </c:pt>
                <c:pt idx="1">
                  <c:v>20</c:v>
                </c:pt>
                <c:pt idx="2">
                  <c:v>17</c:v>
                </c:pt>
                <c:pt idx="3">
                  <c:v>27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1.4005602240896359E-3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022408963585435E-3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04481792717087E-2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59</c:v>
                </c:pt>
                <c:pt idx="1">
                  <c:v>80</c:v>
                </c:pt>
                <c:pt idx="2">
                  <c:v>83</c:v>
                </c:pt>
                <c:pt idx="3">
                  <c:v>73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41312"/>
        <c:axId val="151351296"/>
        <c:axId val="0"/>
      </c:bar3DChart>
      <c:catAx>
        <c:axId val="15134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1351296"/>
        <c:crosses val="autoZero"/>
        <c:auto val="1"/>
        <c:lblAlgn val="ctr"/>
        <c:lblOffset val="100"/>
        <c:noMultiLvlLbl val="0"/>
      </c:catAx>
      <c:valAx>
        <c:axId val="151351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341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733406</c:v>
                </c:pt>
                <c:pt idx="1">
                  <c:v>774861</c:v>
                </c:pt>
                <c:pt idx="2">
                  <c:v>502582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82304"/>
        <c:axId val="117283840"/>
      </c:barChart>
      <c:catAx>
        <c:axId val="117282304"/>
        <c:scaling>
          <c:orientation val="minMax"/>
        </c:scaling>
        <c:delete val="0"/>
        <c:axPos val="l"/>
        <c:majorTickMark val="out"/>
        <c:minorTickMark val="none"/>
        <c:tickLblPos val="nextTo"/>
        <c:crossAx val="117283840"/>
        <c:crosses val="autoZero"/>
        <c:auto val="1"/>
        <c:lblAlgn val="ctr"/>
        <c:lblOffset val="100"/>
        <c:noMultiLvlLbl val="0"/>
      </c:catAx>
      <c:valAx>
        <c:axId val="11728384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728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0.385608856734954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511812250400279"/>
                  <c:y val="-4.60131554745868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577299211811061E-2"/>
                  <c:y val="-8.561814089145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7194058927117739E-2"/>
                  <c:y val="4.360750790467098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946164140425398"/>
                  <c:y val="4.639398106382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3514017830099022E-2"/>
                  <c:y val="8.7966156621968411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pPr>
                <a:noFill/>
                <a:ln w="25359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4550047076551128E-3"/>
                  <c:y val="-9.708074588562969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Непрограммные</c:v>
                </c:pt>
                <c:pt idx="1">
                  <c:v>Развитие образования</c:v>
                </c:pt>
                <c:pt idx="2">
                  <c:v>Культура</c:v>
                </c:pt>
                <c:pt idx="3">
                  <c:v>Транспорт</c:v>
                </c:pt>
                <c:pt idx="4">
                  <c:v>Семья и дети</c:v>
                </c:pt>
                <c:pt idx="5">
                  <c:v>Экономика</c:v>
                </c:pt>
                <c:pt idx="6">
                  <c:v>Прочие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110113</c:v>
                </c:pt>
                <c:pt idx="1">
                  <c:v>423890</c:v>
                </c:pt>
                <c:pt idx="2">
                  <c:v>27240</c:v>
                </c:pt>
                <c:pt idx="3">
                  <c:v>134239</c:v>
                </c:pt>
                <c:pt idx="4">
                  <c:v>25733</c:v>
                </c:pt>
                <c:pt idx="5">
                  <c:v>3686</c:v>
                </c:pt>
                <c:pt idx="6">
                  <c:v>8505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430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434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430434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423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890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423890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418240"/>
        <c:axId val="117432320"/>
        <c:axId val="0"/>
      </c:bar3DChart>
      <c:catAx>
        <c:axId val="117418240"/>
        <c:scaling>
          <c:orientation val="minMax"/>
        </c:scaling>
        <c:delete val="1"/>
        <c:axPos val="b"/>
        <c:majorTickMark val="out"/>
        <c:minorTickMark val="none"/>
        <c:tickLblPos val="nextTo"/>
        <c:crossAx val="117432320"/>
        <c:crosses val="autoZero"/>
        <c:auto val="1"/>
        <c:lblAlgn val="ctr"/>
        <c:lblOffset val="100"/>
        <c:noMultiLvlLbl val="0"/>
      </c:catAx>
      <c:valAx>
        <c:axId val="1174323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7418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0996843023328"/>
          <c:y val="4.906642709929715E-2"/>
          <c:w val="0.88745603751465418"/>
          <c:h val="0.719758064516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 w="38201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219920123756607E-2"/>
                  <c:y val="-6.7436521181767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32238890943993E-2"/>
                  <c:y val="-7.1416306832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17013440246272E-2"/>
                  <c:y val="-7.136806463545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218663977656454E-2"/>
                  <c:y val="-6.054131855243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11173077324719E-3"/>
                  <c:y val="-6.522678921196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084823135012122E-2"/>
                  <c:y val="-6.36179926118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2565</c:v>
                </c:pt>
                <c:pt idx="1">
                  <c:v>2500</c:v>
                </c:pt>
                <c:pt idx="2">
                  <c:v>2448</c:v>
                </c:pt>
                <c:pt idx="3">
                  <c:v>2440</c:v>
                </c:pt>
                <c:pt idx="4">
                  <c:v>2447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Дошкольники</c:v>
                </c:pt>
              </c:strCache>
            </c:strRef>
          </c:tx>
          <c:spPr>
            <a:ln w="38201">
              <a:solidFill>
                <a:srgbClr val="0000FF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8158483653504E-2"/>
                  <c:y val="5.768445039574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7901259056563E-2"/>
                  <c:y val="4.809577694323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95676980691803E-2"/>
                  <c:y val="-5.63760162151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21821219305467E-2"/>
                  <c:y val="-5.6978914548433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926947314113039E-3"/>
                  <c:y val="-1.776145431485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635819618013296E-2"/>
                  <c:y val="-6.133169142177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1282</c:v>
                </c:pt>
                <c:pt idx="1">
                  <c:v>1326</c:v>
                </c:pt>
                <c:pt idx="2">
                  <c:v>1303</c:v>
                </c:pt>
                <c:pt idx="3">
                  <c:v>1270</c:v>
                </c:pt>
                <c:pt idx="4">
                  <c:v>1064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501952"/>
        <c:axId val="117503488"/>
      </c:lineChart>
      <c:catAx>
        <c:axId val="11750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503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503488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501952"/>
        <c:crosses val="autoZero"/>
        <c:crossBetween val="between"/>
      </c:valAx>
      <c:spPr>
        <a:noFill/>
        <a:ln w="1273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652989449003516"/>
          <c:y val="0.92741935483870963"/>
          <c:w val="0.45955451348182885"/>
          <c:h val="7.2580645161290328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65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52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264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52264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4.4548337707786528E-3"/>
                  <c:y val="0.2413188088369259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240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484288"/>
        <c:axId val="151485824"/>
        <c:axId val="0"/>
      </c:bar3DChart>
      <c:catAx>
        <c:axId val="151484288"/>
        <c:scaling>
          <c:orientation val="minMax"/>
        </c:scaling>
        <c:delete val="1"/>
        <c:axPos val="b"/>
        <c:majorTickMark val="out"/>
        <c:minorTickMark val="none"/>
        <c:tickLblPos val="nextTo"/>
        <c:crossAx val="151485824"/>
        <c:crosses val="autoZero"/>
        <c:auto val="1"/>
        <c:lblAlgn val="ctr"/>
        <c:lblOffset val="100"/>
        <c:noMultiLvlLbl val="0"/>
      </c:catAx>
      <c:valAx>
        <c:axId val="1514858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4842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279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27279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26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408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82592"/>
        <c:axId val="151584128"/>
        <c:axId val="0"/>
      </c:bar3DChart>
      <c:catAx>
        <c:axId val="151582592"/>
        <c:scaling>
          <c:orientation val="minMax"/>
        </c:scaling>
        <c:delete val="1"/>
        <c:axPos val="b"/>
        <c:majorTickMark val="out"/>
        <c:minorTickMark val="none"/>
        <c:tickLblPos val="nextTo"/>
        <c:crossAx val="151584128"/>
        <c:crosses val="autoZero"/>
        <c:auto val="1"/>
        <c:lblAlgn val="ctr"/>
        <c:lblOffset val="100"/>
        <c:noMultiLvlLbl val="0"/>
      </c:catAx>
      <c:valAx>
        <c:axId val="1515841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5825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693824"/>
        <c:axId val="155695360"/>
        <c:axId val="0"/>
      </c:bar3DChart>
      <c:catAx>
        <c:axId val="155693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55695360"/>
        <c:crosses val="autoZero"/>
        <c:auto val="1"/>
        <c:lblAlgn val="ctr"/>
        <c:lblOffset val="100"/>
        <c:noMultiLvlLbl val="0"/>
      </c:catAx>
      <c:valAx>
        <c:axId val="1556953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5693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086585794676836E-2"/>
                  <c:y val="-0.11516214334679158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9750010157496159E-2"/>
                  <c:y val="0.1380818855323774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104605</c:v>
                </c:pt>
                <c:pt idx="1">
                  <c:v>252135</c:v>
                </c:pt>
                <c:pt idx="2">
                  <c:v>180064</c:v>
                </c:pt>
                <c:pt idx="3">
                  <c:v>163035</c:v>
                </c:pt>
                <c:pt idx="4" formatCode="General">
                  <c:v>11806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849664"/>
        <c:axId val="154890624"/>
        <c:axId val="0"/>
      </c:bar3DChart>
      <c:catAx>
        <c:axId val="154849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54890624"/>
        <c:crosses val="autoZero"/>
        <c:auto val="1"/>
        <c:lblAlgn val="ctr"/>
        <c:lblOffset val="100"/>
        <c:noMultiLvlLbl val="0"/>
      </c:catAx>
      <c:valAx>
        <c:axId val="1548906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4849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C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892928"/>
        <c:axId val="110894464"/>
        <c:axId val="0"/>
      </c:bar3DChart>
      <c:catAx>
        <c:axId val="110892928"/>
        <c:scaling>
          <c:orientation val="minMax"/>
        </c:scaling>
        <c:delete val="1"/>
        <c:axPos val="b"/>
        <c:majorTickMark val="out"/>
        <c:minorTickMark val="none"/>
        <c:tickLblPos val="nextTo"/>
        <c:crossAx val="110894464"/>
        <c:crosses val="autoZero"/>
        <c:auto val="1"/>
        <c:lblAlgn val="ctr"/>
        <c:lblOffset val="100"/>
        <c:noMultiLvlLbl val="0"/>
      </c:catAx>
      <c:valAx>
        <c:axId val="11089446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08929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137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294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137294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134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293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134293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296384"/>
        <c:axId val="79352576"/>
        <c:axId val="0"/>
      </c:bar3DChart>
      <c:catAx>
        <c:axId val="79296384"/>
        <c:scaling>
          <c:orientation val="minMax"/>
        </c:scaling>
        <c:delete val="1"/>
        <c:axPos val="b"/>
        <c:majorTickMark val="out"/>
        <c:minorTickMark val="none"/>
        <c:tickLblPos val="nextTo"/>
        <c:crossAx val="79352576"/>
        <c:crosses val="autoZero"/>
        <c:auto val="1"/>
        <c:lblAlgn val="ctr"/>
        <c:lblOffset val="100"/>
        <c:noMultiLvlLbl val="0"/>
      </c:catAx>
      <c:valAx>
        <c:axId val="7935257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92963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0.38723250720343938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3.7617779155201952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sz="2400" dirty="0" smtClean="0"/>
                      <a:t> </a:t>
                    </a:r>
                    <a:r>
                      <a:rPr lang="en-US" sz="2400" dirty="0" smtClean="0"/>
                      <a:t>30</a:t>
                    </a:r>
                    <a:r>
                      <a:rPr lang="ru-RU" sz="2400" dirty="0" smtClean="0"/>
                      <a:t> </a:t>
                    </a:r>
                    <a:r>
                      <a:rPr lang="en-US" sz="2400" dirty="0" smtClean="0"/>
                      <a:t>466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104539</c:v>
                </c:pt>
                <c:pt idx="1">
                  <c:v>30466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461428049341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-2.74245987093632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102313</c:v>
                </c:pt>
                <c:pt idx="1">
                  <c:v>29637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080000"/>
        <c:axId val="110081536"/>
        <c:axId val="0"/>
      </c:bar3DChart>
      <c:catAx>
        <c:axId val="1100800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110081536"/>
        <c:crosses val="autoZero"/>
        <c:auto val="1"/>
        <c:lblAlgn val="ctr"/>
        <c:lblOffset val="100"/>
        <c:noMultiLvlLbl val="0"/>
      </c:catAx>
      <c:valAx>
        <c:axId val="110081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080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61728395061734E-2"/>
          <c:y val="9.8978272690253985E-2"/>
          <c:w val="0.84104938271604934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Pt>
            <c:idx val="1"/>
            <c:bubble3D val="0"/>
            <c:spPr>
              <a:solidFill>
                <a:srgbClr val="FBA05B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6.130431612715077E-3"/>
                  <c:y val="1.07325225592873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720897735005346"/>
                  <c:y val="3.74534657044257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785275104500825"/>
                  <c:y val="-5.11002340923600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4058398950131234E-2"/>
                  <c:y val="6.29152312992126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Содержание</c:v>
                </c:pt>
                <c:pt idx="1">
                  <c:v>Ремонт</c:v>
                </c:pt>
                <c:pt idx="2">
                  <c:v>Прочие</c:v>
                </c:pt>
                <c:pt idx="3">
                  <c:v>Переправы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15663</c:v>
                </c:pt>
                <c:pt idx="1">
                  <c:v>114254</c:v>
                </c:pt>
                <c:pt idx="2">
                  <c:v>1354</c:v>
                </c:pt>
                <c:pt idx="3">
                  <c:v>679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8105100992810682E-3"/>
                  <c:y val="0.2385125552285778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671168"/>
        <c:axId val="109672704"/>
        <c:axId val="0"/>
      </c:bar3DChart>
      <c:catAx>
        <c:axId val="109671168"/>
        <c:scaling>
          <c:orientation val="minMax"/>
        </c:scaling>
        <c:delete val="1"/>
        <c:axPos val="b"/>
        <c:majorTickMark val="out"/>
        <c:minorTickMark val="none"/>
        <c:tickLblPos val="nextTo"/>
        <c:crossAx val="109672704"/>
        <c:crosses val="autoZero"/>
        <c:auto val="1"/>
        <c:lblAlgn val="ctr"/>
        <c:lblOffset val="100"/>
        <c:noMultiLvlLbl val="0"/>
      </c:catAx>
      <c:valAx>
        <c:axId val="10967270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9671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102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0158336186237588E-2"/>
                  <c:y val="-6.7345004808921333E-2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134400"/>
        <c:axId val="110135936"/>
        <c:axId val="0"/>
      </c:bar3DChart>
      <c:catAx>
        <c:axId val="110134400"/>
        <c:scaling>
          <c:orientation val="minMax"/>
        </c:scaling>
        <c:delete val="1"/>
        <c:axPos val="b"/>
        <c:majorTickMark val="out"/>
        <c:minorTickMark val="none"/>
        <c:tickLblPos val="nextTo"/>
        <c:crossAx val="110135936"/>
        <c:crosses val="autoZero"/>
        <c:auto val="1"/>
        <c:lblAlgn val="ctr"/>
        <c:lblOffset val="100"/>
        <c:noMultiLvlLbl val="0"/>
      </c:catAx>
      <c:valAx>
        <c:axId val="11013593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01344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478080"/>
        <c:axId val="110480768"/>
        <c:axId val="0"/>
      </c:bar3DChart>
      <c:catAx>
        <c:axId val="110478080"/>
        <c:scaling>
          <c:orientation val="minMax"/>
        </c:scaling>
        <c:delete val="1"/>
        <c:axPos val="b"/>
        <c:majorTickMark val="out"/>
        <c:minorTickMark val="none"/>
        <c:tickLblPos val="nextTo"/>
        <c:crossAx val="110480768"/>
        <c:crosses val="autoZero"/>
        <c:auto val="1"/>
        <c:lblAlgn val="ctr"/>
        <c:lblOffset val="100"/>
        <c:noMultiLvlLbl val="0"/>
      </c:catAx>
      <c:valAx>
        <c:axId val="11048076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0478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35-52 км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956506051861228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723270440251572E-2"/>
                  <c:y val="0.409680547543141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10332</c:v>
                </c:pt>
                <c:pt idx="1">
                  <c:v>10281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415680"/>
        <c:axId val="155417216"/>
        <c:axId val="0"/>
      </c:bar3DChart>
      <c:catAx>
        <c:axId val="15541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5417216"/>
        <c:crosses val="autoZero"/>
        <c:auto val="1"/>
        <c:lblAlgn val="ctr"/>
        <c:lblOffset val="100"/>
        <c:noMultiLvlLbl val="0"/>
      </c:catAx>
      <c:valAx>
        <c:axId val="15541721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5415680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52 -99 км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563661479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91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.3339178866464441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91105</c:v>
                </c:pt>
                <c:pt idx="1">
                  <c:v>89779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450368"/>
        <c:axId val="155468544"/>
        <c:axId val="0"/>
      </c:bar3DChart>
      <c:catAx>
        <c:axId val="15545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5468544"/>
        <c:crosses val="autoZero"/>
        <c:auto val="1"/>
        <c:lblAlgn val="ctr"/>
        <c:lblOffset val="100"/>
        <c:noMultiLvlLbl val="0"/>
      </c:catAx>
      <c:valAx>
        <c:axId val="1554685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5450368"/>
        <c:crosses val="autoZero"/>
        <c:crossBetween val="between"/>
      </c:valAx>
    </c:plotArea>
    <c:plotVisOnly val="1"/>
    <c:dispBlanksAs val="gap"/>
    <c:showDLblsOverMax val="0"/>
  </c:chart>
  <c:spPr>
    <a:noFill/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2.4637681159420183E-2"/>
                  <c:y val="-0.1206896551724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711645</c:v>
                </c:pt>
                <c:pt idx="1">
                  <c:v>730875</c:v>
                </c:pt>
                <c:pt idx="2">
                  <c:v>500286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609600"/>
        <c:axId val="117611136"/>
      </c:barChart>
      <c:catAx>
        <c:axId val="117609600"/>
        <c:scaling>
          <c:orientation val="minMax"/>
        </c:scaling>
        <c:delete val="0"/>
        <c:axPos val="l"/>
        <c:majorTickMark val="out"/>
        <c:minorTickMark val="none"/>
        <c:tickLblPos val="nextTo"/>
        <c:crossAx val="117611136"/>
        <c:crosses val="autoZero"/>
        <c:auto val="1"/>
        <c:lblAlgn val="ctr"/>
        <c:lblOffset val="100"/>
        <c:noMultiLvlLbl val="0"/>
      </c:catAx>
      <c:valAx>
        <c:axId val="11761113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760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Верх-</a:t>
            </a:r>
            <a:r>
              <a:rPr lang="ru-RU" dirty="0" err="1" smtClean="0"/>
              <a:t>Язьва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95650605186122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893081761006293E-3"/>
                  <c:y val="0.359172180594494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1814</c:v>
                </c:pt>
                <c:pt idx="1">
                  <c:v>1385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783040"/>
        <c:axId val="167788928"/>
        <c:axId val="0"/>
      </c:bar3DChart>
      <c:catAx>
        <c:axId val="167783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7788928"/>
        <c:crosses val="autoZero"/>
        <c:auto val="1"/>
        <c:lblAlgn val="ctr"/>
        <c:lblOffset val="100"/>
        <c:noMultiLvlLbl val="0"/>
      </c:catAx>
      <c:valAx>
        <c:axId val="1677889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7783040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г. Красновишерск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563661479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90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.353560115272705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90099</c:v>
                </c:pt>
                <c:pt idx="1">
                  <c:v>90099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822080"/>
        <c:axId val="167823616"/>
        <c:axId val="0"/>
      </c:bar3DChart>
      <c:catAx>
        <c:axId val="167822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7823616"/>
        <c:crosses val="autoZero"/>
        <c:auto val="1"/>
        <c:lblAlgn val="ctr"/>
        <c:lblOffset val="100"/>
        <c:noMultiLvlLbl val="0"/>
      </c:catAx>
      <c:valAx>
        <c:axId val="167823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7822080"/>
        <c:crosses val="autoZero"/>
        <c:crossBetween val="between"/>
      </c:valAx>
    </c:plotArea>
    <c:plotVisOnly val="1"/>
    <c:dispBlanksAs val="gap"/>
    <c:showDLblsOverMax val="0"/>
  </c:chart>
  <c:spPr>
    <a:noFill/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550996483001172E-2"/>
          <c:y val="1.5936254980079681E-2"/>
          <c:w val="0.97889800703399765"/>
          <c:h val="0.852589641434262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Норматив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0236592527822432E-3"/>
                  <c:y val="0.36830793453821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</c:formatCode>
                <c:ptCount val="1"/>
                <c:pt idx="0">
                  <c:v>50167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Фактические расходы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1.3932934426452257E-3"/>
                  <c:y val="0.36254918173398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</c:formatCode>
                <c:ptCount val="1"/>
                <c:pt idx="0">
                  <c:v>48827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776832"/>
        <c:axId val="174133248"/>
        <c:axId val="0"/>
      </c:bar3DChart>
      <c:catAx>
        <c:axId val="1707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19">
            <a:noFill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413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133248"/>
        <c:scaling>
          <c:orientation val="minMax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170776832"/>
        <c:crosses val="autoZero"/>
        <c:crossBetween val="between"/>
      </c:val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0.1406799531066823"/>
          <c:y val="0.92629482071713143"/>
          <c:w val="0.68581477139507618"/>
          <c:h val="7.5697211155378488E-2"/>
        </c:manualLayout>
      </c:layout>
      <c:overlay val="0"/>
      <c:spPr>
        <a:noFill/>
        <a:ln w="25383">
          <a:noFill/>
        </a:ln>
      </c:spPr>
      <c:txPr>
        <a:bodyPr/>
        <a:lstStyle/>
        <a:p>
          <a:pPr>
            <a:defRPr sz="20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2.7397260273972601E-2"/>
          <c:w val="0.96604938271604934"/>
          <c:h val="0.815131952683996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5432098765432098E-3"/>
                  <c:y val="0.3423359846291275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226937560028661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866E-3"/>
                  <c:y val="0.30866359269839366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0764641690619212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24664</c:v>
                </c:pt>
                <c:pt idx="1">
                  <c:v>23518</c:v>
                </c:pt>
                <c:pt idx="2">
                  <c:v>24471</c:v>
                </c:pt>
                <c:pt idx="3">
                  <c:v>16970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3339178866464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964E-3"/>
                  <c:y val="0.29470317032739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0.29463342939392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0.20484038424529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24739</c:v>
                </c:pt>
                <c:pt idx="1">
                  <c:v>23771</c:v>
                </c:pt>
                <c:pt idx="2">
                  <c:v>26005</c:v>
                </c:pt>
                <c:pt idx="3">
                  <c:v>17654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179072"/>
        <c:axId val="174180608"/>
        <c:axId val="0"/>
      </c:bar3DChart>
      <c:catAx>
        <c:axId val="17417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4180608"/>
        <c:crosses val="autoZero"/>
        <c:auto val="1"/>
        <c:lblAlgn val="ctr"/>
        <c:lblOffset val="100"/>
        <c:noMultiLvlLbl val="0"/>
      </c:catAx>
      <c:valAx>
        <c:axId val="174180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179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95488401787617E-2"/>
          <c:y val="5.5555555555555552E-2"/>
          <c:w val="0.92679498396033833"/>
          <c:h val="0.620032079323417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4"/>
              <c:layout>
                <c:manualLayout>
                  <c:x val="-1.1010883812341616E-16"/>
                  <c:y val="-2.0833333333333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775</c:v>
                </c:pt>
                <c:pt idx="1">
                  <c:v>8525</c:v>
                </c:pt>
                <c:pt idx="2">
                  <c:v>808</c:v>
                </c:pt>
                <c:pt idx="3">
                  <c:v>1559</c:v>
                </c:pt>
                <c:pt idx="4">
                  <c:v>1284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9320987654320986E-2"/>
                  <c:y val="-1.620370370370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024024024024024E-2"/>
                  <c:y val="-6.9444444444444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479865692464118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13365</c:v>
                </c:pt>
                <c:pt idx="1">
                  <c:v>7534</c:v>
                </c:pt>
                <c:pt idx="2">
                  <c:v>423</c:v>
                </c:pt>
                <c:pt idx="3">
                  <c:v>2217</c:v>
                </c:pt>
                <c:pt idx="4">
                  <c:v>1134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169472"/>
        <c:axId val="170171008"/>
        <c:axId val="0"/>
      </c:bar3DChart>
      <c:catAx>
        <c:axId val="170169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70171008"/>
        <c:crosses val="autoZero"/>
        <c:auto val="1"/>
        <c:lblAlgn val="ctr"/>
        <c:lblOffset val="100"/>
        <c:noMultiLvlLbl val="0"/>
      </c:catAx>
      <c:valAx>
        <c:axId val="170171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169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1.2919896640826874E-3"/>
                  <c:y val="0.35135135135135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92109</c:v>
                </c:pt>
                <c:pt idx="1">
                  <c:v>97795</c:v>
                </c:pt>
                <c:pt idx="2">
                  <c:v>101063</c:v>
                </c:pt>
                <c:pt idx="3">
                  <c:v>104605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740288"/>
        <c:axId val="117741824"/>
        <c:axId val="0"/>
      </c:bar3DChart>
      <c:catAx>
        <c:axId val="11774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7741824"/>
        <c:crosses val="autoZero"/>
        <c:auto val="1"/>
        <c:lblAlgn val="ctr"/>
        <c:lblOffset val="100"/>
        <c:noMultiLvlLbl val="0"/>
      </c:catAx>
      <c:valAx>
        <c:axId val="1177418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7740288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118721508495648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947157173535126"/>
                  <c:y val="6.6409656029838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527354535228552E-3"/>
                  <c:y val="-0.14838064649813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2628">
                  <a:noFill/>
                </a:ln>
              </c:spPr>
              <c:txPr>
                <a:bodyPr/>
                <a:lstStyle/>
                <a:p>
                  <a:pPr>
                    <a:defRPr sz="111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45030</c:v>
                </c:pt>
                <c:pt idx="1">
                  <c:v>6852</c:v>
                </c:pt>
                <c:pt idx="2">
                  <c:v>9999</c:v>
                </c:pt>
                <c:pt idx="3">
                  <c:v>29425</c:v>
                </c:pt>
                <c:pt idx="4">
                  <c:v>13299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61222</c:v>
                </c:pt>
                <c:pt idx="1">
                  <c:v>68815</c:v>
                </c:pt>
                <c:pt idx="2">
                  <c:v>70379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818496"/>
        <c:axId val="139820032"/>
        <c:axId val="0"/>
      </c:bar3DChart>
      <c:catAx>
        <c:axId val="13981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9820032"/>
        <c:crosses val="autoZero"/>
        <c:auto val="1"/>
        <c:lblAlgn val="ctr"/>
        <c:lblOffset val="100"/>
        <c:noMultiLvlLbl val="0"/>
      </c:catAx>
      <c:valAx>
        <c:axId val="13982003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981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686272000926354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36.299999999999997</c:v>
                </c:pt>
                <c:pt idx="1">
                  <c:v>42.3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419456"/>
        <c:axId val="14042099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100</c:v>
                </c:pt>
                <c:pt idx="1">
                  <c:v>116.52892561983472</c:v>
                </c:pt>
                <c:pt idx="2">
                  <c:v>106.38297872340425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436608"/>
        <c:axId val="140422528"/>
      </c:lineChart>
      <c:catAx>
        <c:axId val="14041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0420992"/>
        <c:crosses val="autoZero"/>
        <c:auto val="1"/>
        <c:lblAlgn val="ctr"/>
        <c:lblOffset val="100"/>
        <c:noMultiLvlLbl val="0"/>
      </c:catAx>
      <c:valAx>
        <c:axId val="140420992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40419456"/>
        <c:crosses val="autoZero"/>
        <c:crossBetween val="between"/>
      </c:valAx>
      <c:valAx>
        <c:axId val="140422528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40436608"/>
        <c:crosses val="max"/>
        <c:crossBetween val="between"/>
      </c:valAx>
      <c:catAx>
        <c:axId val="14043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04225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19834127215579531"/>
          <c:w val="0.91819954797317005"/>
          <c:h val="0.66686076277502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24.5</c:v>
                </c:pt>
                <c:pt idx="1">
                  <c:v>27.5</c:v>
                </c:pt>
                <c:pt idx="2">
                  <c:v>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610368"/>
        <c:axId val="1396129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100</c:v>
                </c:pt>
                <c:pt idx="1">
                  <c:v>112.24489795918366</c:v>
                </c:pt>
                <c:pt idx="2">
                  <c:v>106.90909090909091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42752"/>
        <c:axId val="139628544"/>
      </c:lineChart>
      <c:catAx>
        <c:axId val="13961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39612928"/>
        <c:crosses val="autoZero"/>
        <c:auto val="1"/>
        <c:lblAlgn val="ctr"/>
        <c:lblOffset val="100"/>
        <c:noMultiLvlLbl val="0"/>
      </c:catAx>
      <c:valAx>
        <c:axId val="13961292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39610368"/>
        <c:crosses val="autoZero"/>
        <c:crossBetween val="between"/>
      </c:valAx>
      <c:valAx>
        <c:axId val="139628544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39642752"/>
        <c:crosses val="max"/>
        <c:crossBetween val="between"/>
      </c:valAx>
      <c:catAx>
        <c:axId val="139642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962854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8.6</c:v>
                </c:pt>
                <c:pt idx="1">
                  <c:v>8.1999999999999993</c:v>
                </c:pt>
                <c:pt idx="2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40051200"/>
        <c:axId val="14044147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100</c:v>
                </c:pt>
                <c:pt idx="1">
                  <c:v>95.348837209302317</c:v>
                </c:pt>
                <c:pt idx="2">
                  <c:v>84.146341463414643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33792"/>
        <c:axId val="140443008"/>
      </c:lineChart>
      <c:catAx>
        <c:axId val="14005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441472"/>
        <c:crosses val="autoZero"/>
        <c:auto val="1"/>
        <c:lblAlgn val="ctr"/>
        <c:lblOffset val="100"/>
        <c:noMultiLvlLbl val="0"/>
      </c:catAx>
      <c:valAx>
        <c:axId val="140441472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40051200"/>
        <c:crosses val="autoZero"/>
        <c:crossBetween val="between"/>
      </c:valAx>
      <c:valAx>
        <c:axId val="140443008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39633792"/>
        <c:crosses val="max"/>
        <c:crossBetween val="between"/>
      </c:valAx>
      <c:catAx>
        <c:axId val="139633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044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0.27495</cdr:x>
      <cdr:y>0.19891</cdr:y>
    </cdr:from>
    <cdr:to>
      <cdr:x>0.38998</cdr:x>
      <cdr:y>0.26699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20208798">
          <a:off x="2702738" y="1121607"/>
          <a:ext cx="1130642" cy="3839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+ 6,2 %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0.62645</cdr:x>
      <cdr:y>0.17311</cdr:y>
    </cdr:from>
    <cdr:to>
      <cdr:x>0.73923</cdr:x>
      <cdr:y>0.24196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 rot="20780568">
          <a:off x="6157915" y="976125"/>
          <a:ext cx="1108605" cy="3882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+ 3,5%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0.33721</cdr:x>
      <cdr:y>0.12162</cdr:y>
    </cdr:from>
    <cdr:to>
      <cdr:x>0.469</cdr:x>
      <cdr:y>0.2027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3314665" y="685800"/>
          <a:ext cx="1295470" cy="4571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0.44802</cdr:x>
      <cdr:y>0.18604</cdr:y>
    </cdr:from>
    <cdr:to>
      <cdr:x>0.56228</cdr:x>
      <cdr:y>0.28055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320550">
          <a:off x="4403985" y="1049068"/>
          <a:ext cx="1123097" cy="5328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+ 3,3 % 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0.42636</cdr:x>
      <cdr:y>0.22973</cdr:y>
    </cdr:from>
    <cdr:to>
      <cdr:x>0.44574</cdr:x>
      <cdr:y>0.44595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>
          <a:off x="4191000" y="1295400"/>
          <a:ext cx="1905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0.27027</cdr:y>
    </cdr:from>
    <cdr:to>
      <cdr:x>0.44574</cdr:x>
      <cdr:y>0.43243</cdr:y>
    </cdr:to>
    <cdr:cxnSp macro="">
      <cdr:nvCxnSpPr>
        <cdr:cNvPr id="9" name="Прямая со стрелкой 8"/>
        <cdr:cNvCxnSpPr/>
      </cdr:nvCxnSpPr>
      <cdr:spPr bwMode="auto">
        <a:xfrm xmlns:a="http://schemas.openxmlformats.org/drawingml/2006/main">
          <a:off x="3467100" y="1524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0.22973</cdr:y>
    </cdr:from>
    <cdr:to>
      <cdr:x>0.42636</cdr:x>
      <cdr:y>0.2973</cdr:y>
    </cdr:to>
    <cdr:cxnSp macro="">
      <cdr:nvCxnSpPr>
        <cdr:cNvPr id="11" name="Прямая со стрелкой 10"/>
        <cdr:cNvCxnSpPr/>
      </cdr:nvCxnSpPr>
      <cdr:spPr bwMode="auto">
        <a:xfrm xmlns:a="http://schemas.openxmlformats.org/drawingml/2006/main" flipV="1">
          <a:off x="3467100" y="1295400"/>
          <a:ext cx="7239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0.25676</cdr:y>
    </cdr:from>
    <cdr:to>
      <cdr:x>0.42636</cdr:x>
      <cdr:y>0.33784</cdr:y>
    </cdr:to>
    <cdr:cxnSp macro="">
      <cdr:nvCxnSpPr>
        <cdr:cNvPr id="16" name="Прямая со стрелкой 15"/>
        <cdr:cNvCxnSpPr/>
      </cdr:nvCxnSpPr>
      <cdr:spPr bwMode="auto">
        <a:xfrm xmlns:a="http://schemas.openxmlformats.org/drawingml/2006/main" flipV="1">
          <a:off x="3467100" y="1447800"/>
          <a:ext cx="7239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0.27907</cdr:x>
      <cdr:y>0.25676</cdr:y>
    </cdr:from>
    <cdr:to>
      <cdr:x>0.35271</cdr:x>
      <cdr:y>0.29729</cdr:y>
    </cdr:to>
    <cdr:cxnSp macro="">
      <cdr:nvCxnSpPr>
        <cdr:cNvPr id="18" name="Прямая со стрелкой 17"/>
        <cdr:cNvCxnSpPr/>
      </cdr:nvCxnSpPr>
      <cdr:spPr bwMode="auto">
        <a:xfrm xmlns:a="http://schemas.openxmlformats.org/drawingml/2006/main" flipV="1">
          <a:off x="2743200" y="1447800"/>
          <a:ext cx="723900" cy="22855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0.44961</cdr:x>
      <cdr:y>0.25676</cdr:y>
    </cdr:from>
    <cdr:to>
      <cdr:x>0.54264</cdr:x>
      <cdr:y>0.32432</cdr:y>
    </cdr:to>
    <cdr:cxnSp macro="">
      <cdr:nvCxnSpPr>
        <cdr:cNvPr id="26" name="Прямая со стрелкой 25"/>
        <cdr:cNvCxnSpPr/>
      </cdr:nvCxnSpPr>
      <cdr:spPr bwMode="auto">
        <a:xfrm xmlns:a="http://schemas.openxmlformats.org/drawingml/2006/main" flipV="1">
          <a:off x="4419600" y="1447800"/>
          <a:ext cx="914400" cy="38097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0.63566</cdr:x>
      <cdr:y>0.22973</cdr:y>
    </cdr:from>
    <cdr:to>
      <cdr:x>0.72868</cdr:x>
      <cdr:y>0.29729</cdr:y>
    </cdr:to>
    <cdr:cxnSp macro="">
      <cdr:nvCxnSpPr>
        <cdr:cNvPr id="37" name="Прямая со стрелкой 36"/>
        <cdr:cNvCxnSpPr/>
      </cdr:nvCxnSpPr>
      <cdr:spPr bwMode="auto">
        <a:xfrm xmlns:a="http://schemas.openxmlformats.org/drawingml/2006/main" flipV="1">
          <a:off x="6248400" y="1295400"/>
          <a:ext cx="914400" cy="38095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0.6891</cdr:x>
      <cdr:y>0.27343</cdr:y>
    </cdr:from>
    <cdr:to>
      <cdr:x>0.77519</cdr:x>
      <cdr:y>0.44595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>
          <a:off x="6773694" y="1541834"/>
          <a:ext cx="846306" cy="97276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0.70543</cdr:x>
      <cdr:y>0.28378</cdr:y>
    </cdr:from>
    <cdr:to>
      <cdr:x>0.72868</cdr:x>
      <cdr:y>0.5</cdr:y>
    </cdr:to>
    <cdr:cxnSp macro="">
      <cdr:nvCxnSpPr>
        <cdr:cNvPr id="19" name="Прямая со стрелкой 18"/>
        <cdr:cNvCxnSpPr/>
      </cdr:nvCxnSpPr>
      <cdr:spPr bwMode="auto">
        <a:xfrm xmlns:a="http://schemas.openxmlformats.org/drawingml/2006/main">
          <a:off x="6934200" y="1600200"/>
          <a:ext cx="2286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0.68751</cdr:x>
      <cdr:y>0.24098</cdr:y>
    </cdr:from>
    <cdr:to>
      <cdr:x>0.75194</cdr:x>
      <cdr:y>0.5</cdr:y>
    </cdr:to>
    <cdr:cxnSp macro="">
      <cdr:nvCxnSpPr>
        <cdr:cNvPr id="22" name="Прямая со стрелкой 21"/>
        <cdr:cNvCxnSpPr>
          <a:stCxn xmlns:a="http://schemas.openxmlformats.org/drawingml/2006/main" id="56" idx="2"/>
        </cdr:cNvCxnSpPr>
      </cdr:nvCxnSpPr>
      <cdr:spPr bwMode="auto">
        <a:xfrm xmlns:a="http://schemas.openxmlformats.org/drawingml/2006/main">
          <a:off x="6758050" y="1358858"/>
          <a:ext cx="633350" cy="146054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0.34259</cdr:x>
      <cdr:y>0.07531</cdr:y>
    </cdr:from>
    <cdr:to>
      <cdr:x>0.53704</cdr:x>
      <cdr:y>0.16567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819400" y="381000"/>
          <a:ext cx="1600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0.36111</cdr:x>
      <cdr:y>0.04518</cdr:y>
    </cdr:from>
    <cdr:to>
      <cdr:x>0.50926</cdr:x>
      <cdr:y>0.16567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971791" y="228601"/>
          <a:ext cx="1219215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97,9 %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0.7037</cdr:x>
      <cdr:y>0.18073</cdr:y>
    </cdr:from>
    <cdr:to>
      <cdr:x>0.88889</cdr:x>
      <cdr:y>0.28616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5791170" y="914401"/>
          <a:ext cx="1524039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97,3%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0.56757</cdr:x>
      <cdr:y>0.05556</cdr:y>
    </cdr:from>
    <cdr:to>
      <cdr:x>0.96396</cdr:x>
      <cdr:y>0.22222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4800600" y="304800"/>
          <a:ext cx="3352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2016 – 12 951 тыс. руб.</a:t>
          </a:r>
        </a:p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2017 – 24 673 тыс. руб.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0.33109</cdr:x>
      <cdr:y>0.12336</cdr:y>
    </cdr:from>
    <cdr:to>
      <cdr:x>0.44261</cdr:x>
      <cdr:y>0.20101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20252926">
          <a:off x="3254530" y="752023"/>
          <a:ext cx="1096262" cy="4733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</a:rPr>
            <a:t>+</a:t>
          </a:r>
          <a:r>
            <a:rPr lang="ru-RU" sz="1800" b="1" dirty="0" smtClean="0">
              <a:solidFill>
                <a:srgbClr val="FF0000"/>
              </a:solidFill>
            </a:rPr>
            <a:t> 12,4 %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0.14221</cdr:y>
    </cdr:from>
    <cdr:to>
      <cdr:x>0.56589</cdr:x>
      <cdr:y>0.22329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866909"/>
          <a:ext cx="152362" cy="4942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0.35271</cdr:x>
      <cdr:y>0.05</cdr:y>
    </cdr:from>
    <cdr:to>
      <cdr:x>0.44186</cdr:x>
      <cdr:y>0.21217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3467100" y="304800"/>
          <a:ext cx="876300" cy="988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0.57716</cdr:x>
      <cdr:y>0.08883</cdr:y>
    </cdr:from>
    <cdr:to>
      <cdr:x>0.69344</cdr:x>
      <cdr:y>0.1648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439323">
          <a:off x="5673361" y="541481"/>
          <a:ext cx="1142999" cy="463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+ 3 %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0.32558</cdr:x>
      <cdr:y>0.175</cdr:y>
    </cdr:from>
    <cdr:to>
      <cdr:x>0.42598</cdr:x>
      <cdr:y>0.24912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 flipV="1">
          <a:off x="3200400" y="1066800"/>
          <a:ext cx="986857" cy="45185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0.65891</cdr:x>
      <cdr:y>0.1375</cdr:y>
    </cdr:from>
    <cdr:to>
      <cdr:x>0.68217</cdr:x>
      <cdr:y>0.3625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 flipH="1">
          <a:off x="6477000" y="838200"/>
          <a:ext cx="228600" cy="1371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0.56589</cdr:x>
      <cdr:y>0.1625</cdr:y>
    </cdr:from>
    <cdr:to>
      <cdr:x>0.68217</cdr:x>
      <cdr:y>0.225</cdr:y>
    </cdr:to>
    <cdr:cxnSp macro="">
      <cdr:nvCxnSpPr>
        <cdr:cNvPr id="13" name="Прямая со стрелкой 12"/>
        <cdr:cNvCxnSpPr/>
      </cdr:nvCxnSpPr>
      <cdr:spPr bwMode="auto">
        <a:xfrm xmlns:a="http://schemas.openxmlformats.org/drawingml/2006/main" flipV="1">
          <a:off x="5562600" y="990600"/>
          <a:ext cx="11430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0.47297</cdr:y>
    </cdr:from>
    <cdr:to>
      <cdr:x>0.6279</cdr:x>
      <cdr:y>0.56757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0" y="2667000"/>
          <a:ext cx="1066768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85,6 %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0.51351</cdr:y>
    </cdr:from>
    <cdr:to>
      <cdr:x>0.85271</cdr:x>
      <cdr:y>0.60811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01" y="2895600"/>
          <a:ext cx="1371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122,9 %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0.16216</cdr:y>
    </cdr:from>
    <cdr:to>
      <cdr:x>0.48062</cdr:x>
      <cdr:y>0.32432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600" y="91440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133,3 %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D2E36-B522-4345-9739-76D62B9F696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2146" name="Rectangle 7"/>
          <p:cNvSpPr txBox="1">
            <a:spLocks noGrp="1" noChangeArrowheads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862E29C-37F9-4B10-A3B7-2A7BE541DF35}" type="slidenum">
              <a:rPr lang="ru-RU" altLang="ru-RU" sz="1200">
                <a:latin typeface="Times New Roman" pitchFamily="18" charset="0"/>
              </a:rPr>
              <a:pPr algn="r"/>
              <a:t>13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pPr>
              <a:lnSpc>
                <a:spcPct val="8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10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B9B57-2E44-4C51-90BE-7A789952C6C3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79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Заметки 2"/>
          <p:cNvSpPr>
            <a:spLocks noGrp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endParaRPr lang="ru-RU" altLang="ru-RU"/>
          </a:p>
        </p:txBody>
      </p:sp>
      <p:sp>
        <p:nvSpPr>
          <p:cNvPr id="279556" name="Номер слайда 3"/>
          <p:cNvSpPr txBox="1">
            <a:spLocks noGrp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BAFF861-679E-4EFD-847C-6D2BAA540089}" type="slidenum">
              <a:rPr lang="ru-RU" altLang="ru-RU" sz="1200">
                <a:latin typeface="Times New Roman" pitchFamily="18" charset="0"/>
              </a:rPr>
              <a:pPr algn="r"/>
              <a:t>34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муниципального района 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за </a:t>
            </a:r>
            <a:r>
              <a:rPr lang="ru-RU" altLang="ru-RU" dirty="0" smtClean="0">
                <a:latin typeface="Times New Roman" pitchFamily="18" charset="0"/>
              </a:rPr>
              <a:t>2017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923856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006983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Динамика поступлений доходов,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7390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28349807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06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103,9 %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3200" dirty="0" smtClean="0"/>
              <a:t>Структура доходов поселений, %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50681725"/>
              </p:ext>
            </p:extLst>
          </p:nvPr>
        </p:nvGraphicFramePr>
        <p:xfrm>
          <a:off x="0" y="838200"/>
          <a:ext cx="9067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6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9A51-D4BA-43D7-AEB9-9F350A1F4A5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1122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6112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2FFC9D2-EF15-446E-A128-7EC5747A9436}" type="slidenum">
              <a:rPr lang="ru-RU" altLang="ru-RU" sz="1400">
                <a:latin typeface="Times New Roman" pitchFamily="18" charset="0"/>
              </a:rPr>
              <a:pPr algn="r"/>
              <a:t>13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61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4111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993300"/>
                </a:solidFill>
              </a:rPr>
              <a:t>Сравнение исполнения плана по налоговым и неналоговым доходам в разрезе МО за </a:t>
            </a:r>
            <a:r>
              <a:rPr lang="ru-RU" altLang="ru-RU" sz="2200" b="1" dirty="0" smtClean="0">
                <a:solidFill>
                  <a:srgbClr val="993300"/>
                </a:solidFill>
              </a:rPr>
              <a:t>2017 </a:t>
            </a:r>
            <a:r>
              <a:rPr lang="ru-RU" altLang="ru-RU" sz="2200" b="1" dirty="0">
                <a:solidFill>
                  <a:srgbClr val="993300"/>
                </a:solidFill>
              </a:rPr>
              <a:t>год, %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00275"/>
              </p:ext>
            </p:extLst>
          </p:nvPr>
        </p:nvGraphicFramePr>
        <p:xfrm>
          <a:off x="0" y="1009650"/>
          <a:ext cx="87122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91" name="Диаграмма" r:id="rId4" imgW="8715392" imgH="5486332" progId="MSGraph.Chart.8">
                  <p:embed followColorScheme="full"/>
                </p:oleObj>
              </mc:Choice>
              <mc:Fallback>
                <p:oleObj name="Диаграмма" r:id="rId4" imgW="8715392" imgH="548633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9650"/>
                        <a:ext cx="871220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5292725" y="2565400"/>
            <a:ext cx="11509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2017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125639"/>
              </p:ext>
            </p:extLst>
          </p:nvPr>
        </p:nvGraphicFramePr>
        <p:xfrm>
          <a:off x="152400" y="11430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94,7%</a:t>
            </a: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бюджета района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42243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84888" y="1143000"/>
            <a:ext cx="2663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социальной направленности – </a:t>
            </a:r>
            <a:r>
              <a:rPr lang="ru-RU" altLang="ru-RU" sz="1800" b="1" dirty="0" smtClean="0"/>
              <a:t>65,4%</a:t>
            </a:r>
            <a:endParaRPr lang="ru-RU" altLang="ru-RU" sz="1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образования»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1688866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9079115"/>
              </p:ext>
            </p:extLst>
          </p:nvPr>
        </p:nvGraphicFramePr>
        <p:xfrm>
          <a:off x="3505200" y="914400"/>
          <a:ext cx="5486399" cy="56888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83726"/>
                <a:gridCol w="888274"/>
                <a:gridCol w="914399"/>
              </a:tblGrid>
              <a:tr h="476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487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удовлетворенных качеством услуг в сфере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85 %</a:t>
                      </a:r>
                      <a:endParaRPr lang="ru-RU" dirty="0"/>
                    </a:p>
                  </a:txBody>
                  <a:tcPr/>
                </a:tc>
              </a:tr>
              <a:tr h="513877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дошкольным</a:t>
                      </a:r>
                      <a:r>
                        <a:rPr lang="ru-RU" baseline="0" dirty="0" smtClean="0"/>
                        <a:t> образованием детей от 3 до 7 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 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</a:t>
                      </a:r>
                      <a:r>
                        <a:rPr lang="ru-RU" baseline="0" dirty="0" smtClean="0"/>
                        <a:t> вес численности учителей в возрасте до 35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5,1 %</a:t>
                      </a:r>
                      <a:endParaRPr lang="ru-RU" dirty="0"/>
                    </a:p>
                  </a:txBody>
                  <a:tcPr/>
                </a:tc>
              </a:tr>
              <a:tr h="98631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обучающихся в соответствии с новым федеральным</a:t>
                      </a:r>
                      <a:r>
                        <a:rPr lang="ru-RU" baseline="0" dirty="0" smtClean="0"/>
                        <a:t> государственным образовательным стандартом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63,6</a:t>
                      </a:r>
                      <a:r>
                        <a:rPr lang="ru-RU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72,8%</a:t>
                      </a:r>
                      <a:endParaRPr lang="ru-RU" dirty="0"/>
                    </a:p>
                  </a:txBody>
                  <a:tcPr/>
                </a:tc>
              </a:tr>
              <a:tr h="48339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получающих услугу</a:t>
                      </a:r>
                    </a:p>
                    <a:p>
                      <a:r>
                        <a:rPr lang="ru-RU" dirty="0" smtClean="0"/>
                        <a:t>дополнительного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71,4%</a:t>
                      </a:r>
                      <a:endParaRPr lang="ru-RU" dirty="0"/>
                    </a:p>
                  </a:txBody>
                  <a:tcPr/>
                </a:tc>
              </a:tr>
              <a:tr h="102709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и молодежи, ставших победителями и призерами краевых, всероссийских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31,7 %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98,5%</a:t>
            </a:r>
          </a:p>
        </p:txBody>
      </p:sp>
    </p:spTree>
    <p:extLst>
      <p:ext uri="{BB962C8B-B14F-4D97-AF65-F5344CB8AC3E}">
        <p14:creationId xmlns:p14="http://schemas.microsoft.com/office/powerpoint/2010/main" val="1111905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FA1C-FA96-4C91-9790-4F53FC78715F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altLang="ru-RU" sz="3200"/>
              <a:t>Динамика роста (снижения) детей, посещающих образовательные учреждения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70549028"/>
              </p:ext>
            </p:extLst>
          </p:nvPr>
        </p:nvGraphicFramePr>
        <p:xfrm>
          <a:off x="508000" y="1455738"/>
          <a:ext cx="814070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7697788" y="4191000"/>
            <a:ext cx="7635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>
                <a:solidFill>
                  <a:srgbClr val="0066FF"/>
                </a:solidFill>
              </a:rPr>
              <a:t>- 206</a:t>
            </a:r>
            <a:endParaRPr lang="ru-RU" altLang="ru-RU" sz="2800" dirty="0">
              <a:solidFill>
                <a:srgbClr val="0066FF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543800" y="1219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/>
              <a:t>+ 7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культуры»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4608543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2768232"/>
              </p:ext>
            </p:extLst>
          </p:nvPr>
        </p:nvGraphicFramePr>
        <p:xfrm>
          <a:off x="3581400" y="914400"/>
          <a:ext cx="5486399" cy="582095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57600"/>
                <a:gridCol w="914400"/>
                <a:gridCol w="914399"/>
              </a:tblGrid>
              <a:tr h="4639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85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удовлетворенных качеством услуг в сфере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78,6%</a:t>
                      </a:r>
                      <a:endParaRPr lang="ru-RU" dirty="0"/>
                    </a:p>
                  </a:txBody>
                  <a:tcPr/>
                </a:tc>
              </a:tr>
              <a:tr h="399853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кол-ва участников культурно-досуговых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+ 7,1%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+ 6,3%</a:t>
                      </a:r>
                      <a:endParaRPr lang="ru-RU" dirty="0"/>
                    </a:p>
                  </a:txBody>
                  <a:tcPr/>
                </a:tc>
              </a:tr>
              <a:tr h="90762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охваченного</a:t>
                      </a:r>
                    </a:p>
                    <a:p>
                      <a:r>
                        <a:rPr lang="ru-RU" dirty="0" smtClean="0"/>
                        <a:t>услугами библиотечного обслуживания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53 %</a:t>
                      </a:r>
                      <a:endParaRPr lang="ru-RU" dirty="0"/>
                    </a:p>
                  </a:txBody>
                  <a:tcPr/>
                </a:tc>
              </a:tr>
              <a:tr h="69974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Посещаемость музейных учреждений (на 1 жителя в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0,8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</a:tr>
              <a:tr h="69974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социокультурных проектов, получивших </a:t>
                      </a:r>
                      <a:r>
                        <a:rPr lang="ru-RU" dirty="0" err="1" smtClean="0"/>
                        <a:t>грантовую</a:t>
                      </a:r>
                      <a:r>
                        <a:rPr lang="ru-RU" dirty="0" smtClean="0"/>
                        <a:t> поддержку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</a:tr>
              <a:tr h="999633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средней з/платы работников</a:t>
                      </a:r>
                      <a:r>
                        <a:rPr lang="ru-RU" baseline="0" dirty="0" smtClean="0"/>
                        <a:t> культуры к средней з/плате в Пермском крае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Arial"/>
              </a:rPr>
              <a:t>52,1 </a:t>
            </a:r>
            <a:r>
              <a:rPr lang="ru-RU" b="1" dirty="0">
                <a:latin typeface="Arial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936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«Семья и дети Вишеры»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0371541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0573916"/>
              </p:ext>
            </p:extLst>
          </p:nvPr>
        </p:nvGraphicFramePr>
        <p:xfrm>
          <a:off x="3857016" y="1295400"/>
          <a:ext cx="5134583" cy="49049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05784"/>
                <a:gridCol w="990600"/>
                <a:gridCol w="838199"/>
              </a:tblGrid>
              <a:tr h="4244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5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</a:tr>
              <a:tr h="2613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детей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162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семей в СОП, снятых с учета по</a:t>
                      </a:r>
                      <a:r>
                        <a:rPr lang="ru-RU" baseline="0" dirty="0" smtClean="0"/>
                        <a:t> итогам реабилитации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детей, охваченных</a:t>
                      </a:r>
                      <a:r>
                        <a:rPr lang="ru-RU" baseline="0" dirty="0" smtClean="0"/>
                        <a:t>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92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97,8%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в СОП, охваченных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73,4%</a:t>
                      </a:r>
                      <a:endParaRPr lang="ru-RU" dirty="0"/>
                    </a:p>
                  </a:txBody>
                  <a:tcPr/>
                </a:tc>
              </a:tr>
              <a:tr h="520465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несовершеннолетних, совершивших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849551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несовершеннолетних, повторно совершивших преступления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96,8 %</a:t>
            </a:r>
          </a:p>
        </p:txBody>
      </p:sp>
    </p:spTree>
    <p:extLst>
      <p:ext uri="{BB962C8B-B14F-4D97-AF65-F5344CB8AC3E}">
        <p14:creationId xmlns:p14="http://schemas.microsoft.com/office/powerpoint/2010/main" val="110949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Красновишерского муниципального района за 2017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418987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«Развитие физической культуры, спорта и туризма»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7654042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546001"/>
              </p:ext>
            </p:extLst>
          </p:nvPr>
        </p:nvGraphicFramePr>
        <p:xfrm>
          <a:off x="3733800" y="1371600"/>
          <a:ext cx="5257799" cy="5029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1014372"/>
                <a:gridCol w="858313"/>
              </a:tblGrid>
              <a:tr h="4520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систематически занимающаяся </a:t>
                      </a:r>
                      <a:r>
                        <a:rPr lang="ru-RU" dirty="0" err="1" smtClean="0"/>
                        <a:t>ФиС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33,4%</a:t>
                      </a:r>
                      <a:endParaRPr lang="ru-RU" dirty="0"/>
                    </a:p>
                  </a:txBody>
                  <a:tcPr/>
                </a:tc>
              </a:tr>
              <a:tr h="681708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паспортизированных туристских маршрутов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населения, принявшего участие в спортивных</a:t>
                      </a:r>
                      <a:r>
                        <a:rPr lang="ru-RU" baseline="0" dirty="0" smtClean="0"/>
                        <a:t> мероприятиях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5720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5502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призовых мест, завоеванных на краевых соревнованиях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участников, выполнивших знак отличия ГТО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1919268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/>
          <a:lstStyle/>
          <a:p>
            <a:r>
              <a:rPr lang="ru-RU" sz="3600" dirty="0" smtClean="0"/>
              <a:t>МП «Экономическое развитие»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5207426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30621"/>
              </p:ext>
            </p:extLst>
          </p:nvPr>
        </p:nvGraphicFramePr>
        <p:xfrm>
          <a:off x="3733800" y="1140593"/>
          <a:ext cx="5181600" cy="54606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08671"/>
                <a:gridCol w="1170039"/>
                <a:gridCol w="1002890"/>
              </a:tblGrid>
              <a:tr h="4215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823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СМП (на 1 тыс. жителей)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  <a:tr h="70823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созданных</a:t>
                      </a:r>
                      <a:r>
                        <a:rPr lang="ru-RU" baseline="0" dirty="0" smtClean="0"/>
                        <a:t> рабочих мест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менее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11407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оборудования, приобретенного по договорам лизинга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2 ед.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</a:t>
                      </a:r>
                    </a:p>
                    <a:p>
                      <a:pPr algn="r"/>
                      <a:r>
                        <a:rPr lang="ru-RU" dirty="0" smtClean="0"/>
                        <a:t>3</a:t>
                      </a:r>
                    </a:p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1032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новых КФХ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01176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ярмарок,</a:t>
                      </a:r>
                      <a:r>
                        <a:rPr lang="ru-RU" baseline="0" dirty="0" smtClean="0"/>
                        <a:t> реализующих с/х продукцию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  <a:tr h="101176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контрольных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21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99,9 %</a:t>
            </a:r>
          </a:p>
        </p:txBody>
      </p:sp>
    </p:spTree>
    <p:extLst>
      <p:ext uri="{BB962C8B-B14F-4D97-AF65-F5344CB8AC3E}">
        <p14:creationId xmlns:p14="http://schemas.microsoft.com/office/powerpoint/2010/main" val="2354836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«Обеспечение безопасности жизнедеятельности населения»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5944159"/>
              </p:ext>
            </p:extLst>
          </p:nvPr>
        </p:nvGraphicFramePr>
        <p:xfrm>
          <a:off x="228600" y="1600200"/>
          <a:ext cx="335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6832351"/>
              </p:ext>
            </p:extLst>
          </p:nvPr>
        </p:nvGraphicFramePr>
        <p:xfrm>
          <a:off x="3733800" y="1524000"/>
          <a:ext cx="5181600" cy="4495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24200"/>
                <a:gridCol w="1054510"/>
                <a:gridCol w="1002890"/>
              </a:tblGrid>
              <a:tr h="1196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погибших на пожарах (на 10 тыс.)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3,81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ДТП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123</a:t>
                      </a:r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преступности (на</a:t>
                      </a:r>
                      <a:r>
                        <a:rPr lang="ru-RU" baseline="0" dirty="0" smtClean="0"/>
                        <a:t> 10 тыс. населения)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183,7</a:t>
                      </a:r>
                      <a:endParaRPr lang="ru-RU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Обучено</a:t>
                      </a:r>
                      <a:r>
                        <a:rPr lang="ru-RU" baseline="0" dirty="0" smtClean="0"/>
                        <a:t> ответственных должностных лиц ГО и РСЧС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населения системой оповещения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99,1 %</a:t>
            </a:r>
          </a:p>
        </p:txBody>
      </p:sp>
    </p:spTree>
    <p:extLst>
      <p:ext uri="{BB962C8B-B14F-4D97-AF65-F5344CB8AC3E}">
        <p14:creationId xmlns:p14="http://schemas.microsoft.com/office/powerpoint/2010/main" val="3868604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600" dirty="0" smtClean="0"/>
              <a:t>МП «Развитие транспортной системы»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92203618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9510789"/>
              </p:ext>
            </p:extLst>
          </p:nvPr>
        </p:nvGraphicFramePr>
        <p:xfrm>
          <a:off x="3771089" y="990600"/>
          <a:ext cx="5257799" cy="51054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6524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4741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автодорог, соответствующих нормативным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66,5 %</a:t>
                      </a:r>
                      <a:endParaRPr lang="ru-RU" dirty="0"/>
                    </a:p>
                  </a:txBody>
                  <a:tcPr/>
                </a:tc>
              </a:tr>
              <a:tr h="739558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наличия техпаспортов на автодороги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32,3 %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33,1 %</a:t>
                      </a:r>
                      <a:endParaRPr lang="ru-RU" dirty="0"/>
                    </a:p>
                  </a:txBody>
                  <a:tcPr/>
                </a:tc>
              </a:tr>
              <a:tr h="133298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безопасных категорированных объектов транспортной инфраструктуры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28,6%</a:t>
                      </a:r>
                      <a:endParaRPr lang="ru-RU" dirty="0"/>
                    </a:p>
                  </a:txBody>
                  <a:tcPr/>
                </a:tc>
              </a:tr>
              <a:tr h="133298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получивших муниципальную услугу по перевозке</a:t>
                      </a:r>
                      <a:r>
                        <a:rPr lang="ru-RU" baseline="0" dirty="0" smtClean="0"/>
                        <a:t> пассажиров автотранспортом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97,8 %</a:t>
            </a:r>
          </a:p>
        </p:txBody>
      </p:sp>
    </p:spTree>
    <p:extLst>
      <p:ext uri="{BB962C8B-B14F-4D97-AF65-F5344CB8AC3E}">
        <p14:creationId xmlns:p14="http://schemas.microsoft.com/office/powerpoint/2010/main" val="1862915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/>
          <a:lstStyle/>
          <a:p>
            <a:r>
              <a:rPr lang="ru-RU" sz="2800" b="1" dirty="0" smtClean="0"/>
              <a:t>Анализ исполнения бюджета </a:t>
            </a:r>
            <a:br>
              <a:rPr lang="ru-RU" sz="2800" b="1" dirty="0" smtClean="0"/>
            </a:br>
            <a:r>
              <a:rPr lang="ru-RU" sz="2800" b="1" dirty="0" smtClean="0"/>
              <a:t>в части средств Дорожного фонда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214370"/>
              </p:ext>
            </p:extLst>
          </p:nvPr>
        </p:nvGraphicFramePr>
        <p:xfrm>
          <a:off x="457200" y="1447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592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800" b="1" dirty="0" smtClean="0"/>
              <a:t>Структура Дорожного фонда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158806"/>
              </p:ext>
            </p:extLst>
          </p:nvPr>
        </p:nvGraphicFramePr>
        <p:xfrm>
          <a:off x="457200" y="11430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469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«Управление имуществом и земельными ресурсами»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8601836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5401302"/>
              </p:ext>
            </p:extLst>
          </p:nvPr>
        </p:nvGraphicFramePr>
        <p:xfrm>
          <a:off x="3771089" y="1140593"/>
          <a:ext cx="5257799" cy="540023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5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объектов казны, прошедших </a:t>
                      </a:r>
                      <a:r>
                        <a:rPr lang="ru-RU" dirty="0" err="1" smtClean="0"/>
                        <a:t>госрегистрацию</a:t>
                      </a:r>
                      <a:r>
                        <a:rPr lang="ru-RU" dirty="0" smtClean="0"/>
                        <a:t> прав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недвижимого </a:t>
                      </a:r>
                      <a:r>
                        <a:rPr lang="ru-RU" baseline="0" dirty="0" err="1" smtClean="0"/>
                        <a:t>имущ-ва</a:t>
                      </a:r>
                      <a:r>
                        <a:rPr lang="ru-RU" baseline="0" dirty="0" smtClean="0"/>
                        <a:t>, находящегося в реестре муниципального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85 %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контрольных мероприятий в отношении земельных 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95% от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130%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площади ликвидированных несанкционированных свалок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1176676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проектов по экологическим акциям и природоохранным мероприятиям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57,6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4915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«Градостроительная деятельность»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4166449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9550800"/>
              </p:ext>
            </p:extLst>
          </p:nvPr>
        </p:nvGraphicFramePr>
        <p:xfrm>
          <a:off x="3771089" y="1140593"/>
          <a:ext cx="5257799" cy="530879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5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территориального</a:t>
                      </a:r>
                      <a:r>
                        <a:rPr lang="ru-RU" baseline="0" dirty="0" smtClean="0"/>
                        <a:t> планирования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градостроительного зонирования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95%</a:t>
                      </a:r>
                      <a:endParaRPr lang="ru-RU" dirty="0"/>
                    </a:p>
                  </a:txBody>
                  <a:tcPr/>
                </a:tc>
              </a:tr>
              <a:tr h="637213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условий для развития строительства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</a:tr>
              <a:tr h="117667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земель, вовлеченных в жилищное строительство</a:t>
                      </a:r>
                      <a:r>
                        <a:rPr lang="ru-RU" baseline="0" dirty="0" smtClean="0"/>
                        <a:t> на территории сельских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15,8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431406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«Развитие и гармонизация межнациональных отношений»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2944154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0964392"/>
              </p:ext>
            </p:extLst>
          </p:nvPr>
        </p:nvGraphicFramePr>
        <p:xfrm>
          <a:off x="3657602" y="1597794"/>
          <a:ext cx="5371287" cy="46506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7212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7912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положительно оценивающих состояние межнациональных отношений от числа опрошенных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78,2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толерантного отношения к представителям другой национальности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85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86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Публикации в газете, направленные на укрепление единства нации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100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336482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4359-6BFD-4D71-ACB5-117CBC0F88F8}" type="slidenum">
              <a:rPr lang="ru-RU" altLang="ru-RU">
                <a:solidFill>
                  <a:srgbClr val="000000"/>
                </a:solidFill>
              </a:rPr>
              <a:pPr/>
              <a:t>29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304800"/>
          </a:xfrm>
        </p:spPr>
        <p:txBody>
          <a:bodyPr/>
          <a:lstStyle/>
          <a:p>
            <a:r>
              <a:rPr lang="ru-RU" altLang="ru-RU" sz="2600" dirty="0" smtClean="0"/>
              <a:t>Динамика расходов в разрезе </a:t>
            </a:r>
            <a:r>
              <a:rPr lang="ru-RU" altLang="ru-RU" sz="2600" dirty="0"/>
              <a:t>муниципальных программ </a:t>
            </a:r>
          </a:p>
        </p:txBody>
      </p:sp>
      <p:graphicFrame>
        <p:nvGraphicFramePr>
          <p:cNvPr id="219263" name="Group 1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18572341"/>
              </p:ext>
            </p:extLst>
          </p:nvPr>
        </p:nvGraphicFramePr>
        <p:xfrm>
          <a:off x="76200" y="609600"/>
          <a:ext cx="8915400" cy="5992632"/>
        </p:xfrm>
        <a:graphic>
          <a:graphicData uri="http://schemas.openxmlformats.org/drawingml/2006/table">
            <a:tbl>
              <a:tblPr/>
              <a:tblGrid>
                <a:gridCol w="4724400"/>
                <a:gridCol w="1371600"/>
                <a:gridCol w="1371600"/>
                <a:gridCol w="1447800"/>
              </a:tblGrid>
              <a:tr h="472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Откл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</a:tr>
              <a:tr h="3656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образования»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365774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423890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+58116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культуры»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29 423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27 240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- 2 183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2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</a:t>
                      </a:r>
                      <a:r>
                        <a:rPr kumimoji="0" lang="ru-RU" alt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ФиС</a:t>
                      </a: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туризма»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2 035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1 797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- 238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«Семья и дети Вишеры»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26 408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25 733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- 675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безопасности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2 460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2 782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+ 322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Экономическое развитие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15 028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3 686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- 11342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4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транспортной системы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86 835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134239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+47404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5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имуществом и ЗР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1 731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2 621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+ 890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Гармонизация м/н отношений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Гр/строительная деятельность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+ 331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условий для оказания медицинской помощи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+ 325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04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муниципального района в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2016-2017 </a:t>
            </a:r>
            <a:r>
              <a:rPr lang="ru-RU" altLang="ru-RU" sz="2000" b="1" dirty="0">
                <a:solidFill>
                  <a:srgbClr val="993300"/>
                </a:solidFill>
              </a:rPr>
              <a:t>г.,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8625540"/>
              </p:ext>
            </p:extLst>
          </p:nvPr>
        </p:nvGraphicFramePr>
        <p:xfrm>
          <a:off x="4706938" y="1020763"/>
          <a:ext cx="4103687" cy="5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9600" y="1143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91842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838200"/>
            <a:ext cx="41910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990600"/>
            <a:ext cx="4191000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ru-RU" sz="3200" dirty="0" smtClean="0"/>
              <a:t>Текущий ремонт дороги </a:t>
            </a:r>
            <a:br>
              <a:rPr lang="ru-RU" sz="3200" dirty="0" smtClean="0"/>
            </a:br>
            <a:r>
              <a:rPr lang="ru-RU" sz="3200" dirty="0" smtClean="0"/>
              <a:t>«Красновишерск – </a:t>
            </a:r>
            <a:r>
              <a:rPr lang="ru-RU" sz="3200" dirty="0" err="1" smtClean="0"/>
              <a:t>Вая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3880571"/>
              </p:ext>
            </p:extLst>
          </p:nvPr>
        </p:nvGraphicFramePr>
        <p:xfrm>
          <a:off x="457200" y="1600201"/>
          <a:ext cx="4038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481345"/>
              </p:ext>
            </p:extLst>
          </p:nvPr>
        </p:nvGraphicFramePr>
        <p:xfrm>
          <a:off x="4648200" y="1600201"/>
          <a:ext cx="4038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30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457200" y="5715000"/>
            <a:ext cx="7620000" cy="914400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</a:rPr>
              <a:t>Ремонт автодороги по ул. Советская – 5 255 тыс. руб.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Ремонт автодороги по ул. Куйбышева – 3 896 тыс. руб.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3050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ru-RU" sz="3200" dirty="0" smtClean="0"/>
              <a:t>Строительство образовательных учреждений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739116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022793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8517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8A-DB03-44EC-A802-331052659387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/>
          <a:lstStyle/>
          <a:p>
            <a:r>
              <a:rPr lang="ru-RU" altLang="ru-RU" sz="3200" b="1" dirty="0"/>
              <a:t>Расходы на содержание ОМСУ, тыс. руб.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078311"/>
              </p:ext>
            </p:extLst>
          </p:nvPr>
        </p:nvGraphicFramePr>
        <p:xfrm>
          <a:off x="520700" y="1655763"/>
          <a:ext cx="8113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7467600" y="1600200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400" b="1" dirty="0" smtClean="0"/>
              <a:t>97,3</a:t>
            </a:r>
            <a:r>
              <a:rPr lang="ru-RU" altLang="ru-RU" b="1" dirty="0" smtClean="0"/>
              <a:t>%</a:t>
            </a:r>
            <a:endParaRPr lang="ru-RU" altLang="ru-RU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DC37-B44D-4701-9D3D-98EA7B39223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916"/>
            <a:ext cx="8229600" cy="10717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dirty="0" smtClean="0"/>
              <a:t>Динамика </a:t>
            </a:r>
            <a:r>
              <a:rPr lang="ru-RU" altLang="ru-RU" sz="3200" dirty="0"/>
              <a:t>заработной платы отдельных категорий работников, руб.</a:t>
            </a:r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54827418"/>
              </p:ext>
            </p:extLst>
          </p:nvPr>
        </p:nvGraphicFramePr>
        <p:xfrm>
          <a:off x="457200" y="914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8DF3-F500-4B14-9F29-7D69B10AC233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78530" name="Rectangle 19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7853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E5458DB-13A2-4C62-945E-33409F5FC41B}" type="slidenum">
              <a:rPr lang="ru-RU" altLang="ru-RU" sz="1400">
                <a:latin typeface="Times New Roman" pitchFamily="18" charset="0"/>
              </a:rPr>
              <a:pPr algn="r"/>
              <a:t>34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ru-RU" altLang="ru-RU" sz="3200"/>
              <a:t>Уровень дотационности бюджетов в разрезе МО</a:t>
            </a:r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93184830"/>
              </p:ext>
            </p:extLst>
          </p:nvPr>
        </p:nvGraphicFramePr>
        <p:xfrm>
          <a:off x="228600" y="1298575"/>
          <a:ext cx="8901113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34" name="Диаграмма" r:id="rId4" imgW="8648767" imgH="5105375" progId="MSGraph.Chart.8">
                  <p:embed followColorScheme="full"/>
                </p:oleObj>
              </mc:Choice>
              <mc:Fallback>
                <p:oleObj name="Диаграмма" r:id="rId4" imgW="8648767" imgH="51053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8575"/>
                        <a:ext cx="8901113" cy="511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200" dirty="0" smtClean="0"/>
              <a:t>Динамика оказания финансовой помощи поселениям в 2016-2017 гг.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9864"/>
              </p:ext>
            </p:extLst>
          </p:nvPr>
        </p:nvGraphicFramePr>
        <p:xfrm>
          <a:off x="381000" y="990600"/>
          <a:ext cx="8458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35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7555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305-D8BC-4174-89A9-E4C75054DA12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r>
              <a:rPr lang="ru-RU" altLang="ru-RU" sz="3200" dirty="0"/>
              <a:t>Сведения об остатках бюджетных средств на </a:t>
            </a:r>
            <a:r>
              <a:rPr lang="ru-RU" altLang="ru-RU" sz="3200" dirty="0" smtClean="0"/>
              <a:t>счете </a:t>
            </a:r>
            <a:r>
              <a:rPr lang="ru-RU" altLang="ru-RU" sz="3200" dirty="0"/>
              <a:t>бюджета района, тыс. руб.</a:t>
            </a:r>
          </a:p>
        </p:txBody>
      </p:sp>
      <p:graphicFrame>
        <p:nvGraphicFramePr>
          <p:cNvPr id="20279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82606890"/>
              </p:ext>
            </p:extLst>
          </p:nvPr>
        </p:nvGraphicFramePr>
        <p:xfrm>
          <a:off x="381000" y="1371600"/>
          <a:ext cx="8458200" cy="4571999"/>
        </p:xfrm>
        <a:graphic>
          <a:graphicData uri="http://schemas.openxmlformats.org/drawingml/2006/table">
            <a:tbl>
              <a:tblPr/>
              <a:tblGrid>
                <a:gridCol w="6553200"/>
                <a:gridCol w="1905000"/>
              </a:tblGrid>
              <a:tr h="1428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средств бюджета по состоянию на 01.01.2018 г.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28 612,1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5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6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краевого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4 428,5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районного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24 183,6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92424194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711 645,2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733 406,4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21 761,2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2017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343724"/>
              </p:ext>
            </p:extLst>
          </p:nvPr>
        </p:nvGraphicFramePr>
        <p:xfrm>
          <a:off x="152400" y="14478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97,4%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88381921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altLang="ru-RU" sz="3000" dirty="0"/>
              <a:t>Сравнительный анализ структуры налоговых и неналоговых доходов бюджета</a:t>
            </a:r>
          </a:p>
        </p:txBody>
      </p:sp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52985929"/>
              </p:ext>
            </p:extLst>
          </p:nvPr>
        </p:nvGraphicFramePr>
        <p:xfrm>
          <a:off x="4800600" y="1473201"/>
          <a:ext cx="3911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 bwMode="auto">
          <a:xfrm>
            <a:off x="304800" y="14478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47801"/>
            <a:ext cx="403859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</a:t>
            </a:r>
            <a:r>
              <a:rPr lang="ru-RU" sz="2800" b="1" dirty="0" smtClean="0"/>
              <a:t>налоговых</a:t>
            </a:r>
            <a:r>
              <a:rPr lang="ru-RU" sz="2800" dirty="0" smtClean="0"/>
              <a:t> доходов, т.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55679880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7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7500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3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Динамика поступлений доходов,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83662214"/>
              </p:ext>
            </p:extLst>
          </p:nvPr>
        </p:nvGraphicFramePr>
        <p:xfrm>
          <a:off x="609600" y="11430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87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685800"/>
          </a:xfrm>
        </p:spPr>
        <p:txBody>
          <a:bodyPr/>
          <a:lstStyle/>
          <a:p>
            <a:r>
              <a:rPr lang="ru-RU" sz="2800" dirty="0"/>
              <a:t>Динамика поступлений доходов, млн. руб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муниципальной собственности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44351588"/>
              </p:ext>
            </p:extLst>
          </p:nvPr>
        </p:nvGraphicFramePr>
        <p:xfrm>
          <a:off x="381000" y="3810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36373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39817</TotalTime>
  <Words>1338</Words>
  <Application>Microsoft Office PowerPoint</Application>
  <PresentationFormat>Экран (4:3)</PresentationFormat>
  <Paragraphs>464</Paragraphs>
  <Slides>37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Оформление по умолчанию</vt:lpstr>
      <vt:lpstr>Диаграмма</vt:lpstr>
      <vt:lpstr>Отчет об исполнении бюджета Красновишерского муниципального района  за 2017 год</vt:lpstr>
      <vt:lpstr>Доходы бюджета Красновишерского муниципального района за 2017 год  в разрезе видов доходов</vt:lpstr>
      <vt:lpstr>Структура основных видов доходов бюджета Красновишерского муниципального района в 2016-2017 г., %</vt:lpstr>
      <vt:lpstr>Исполнение плана по доходам бюджета за 2017 год</vt:lpstr>
      <vt:lpstr>Динамика поступления налоговых и неналоговых доходов, тыс. руб.</vt:lpstr>
      <vt:lpstr>Сравнительный анализ структуры налоговых и неналоговых доходов бюджета</vt:lpstr>
      <vt:lpstr>Динамика поступления налоговых доходов, т. руб.</vt:lpstr>
      <vt:lpstr>Динамика поступлений доходов, млн. руб.  Налог на доходы физических лиц</vt:lpstr>
      <vt:lpstr>Динамика поступлений доходов, млн. руб. Доходы от использования муниципальной собственности  </vt:lpstr>
      <vt:lpstr>Презентация PowerPoint</vt:lpstr>
      <vt:lpstr>Исполнение плана по основным источникам налоговых и неналоговых поступлений доходов</vt:lpstr>
      <vt:lpstr>Структура доходов поселений, %</vt:lpstr>
      <vt:lpstr>Сравнение исполнения плана по налоговым и неналоговым доходам в разрезе МО за 2017 год, %</vt:lpstr>
      <vt:lpstr>Исполнение плана по расходам бюджета за 2017 год</vt:lpstr>
      <vt:lpstr>Структура расходов бюджета района</vt:lpstr>
      <vt:lpstr>МП «Развитие образования»</vt:lpstr>
      <vt:lpstr>Динамика роста (снижения) детей, посещающих образовательные учреждения</vt:lpstr>
      <vt:lpstr>МП «Развитие культуры»</vt:lpstr>
      <vt:lpstr>МП «Семья и дети Вишеры»</vt:lpstr>
      <vt:lpstr>МП «Развитие физической культуры, спорта и туризма»</vt:lpstr>
      <vt:lpstr>МП «Экономическое развитие»</vt:lpstr>
      <vt:lpstr>МП «Обеспечение безопасности жизнедеятельности населения»</vt:lpstr>
      <vt:lpstr>МП «Развитие транспортной системы»</vt:lpstr>
      <vt:lpstr>Анализ исполнения бюджета  в части средств Дорожного фонда</vt:lpstr>
      <vt:lpstr>Структура Дорожного фонда</vt:lpstr>
      <vt:lpstr>МП «Управление имуществом и земельными ресурсами»</vt:lpstr>
      <vt:lpstr>МП «Градостроительная деятельность»</vt:lpstr>
      <vt:lpstr>МП «Развитие и гармонизация межнациональных отношений»</vt:lpstr>
      <vt:lpstr>Динамика расходов в разрезе муниципальных программ </vt:lpstr>
      <vt:lpstr>Текущий ремонт дороги  «Красновишерск – Вая»</vt:lpstr>
      <vt:lpstr>Строительство образовательных учреждений</vt:lpstr>
      <vt:lpstr>Расходы на содержание ОМСУ, тыс. руб.</vt:lpstr>
      <vt:lpstr>Динамика заработной платы отдельных категорий работников, руб.</vt:lpstr>
      <vt:lpstr>Уровень дотационности бюджетов в разрезе МО</vt:lpstr>
      <vt:lpstr>Динамика оказания финансовой помощи поселениям в 2016-2017 гг.</vt:lpstr>
      <vt:lpstr>Сведения об остатках бюджетных средств на счете бюджета района, тыс. руб.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1247</cp:revision>
  <cp:lastPrinted>2017-03-24T11:05:31Z</cp:lastPrinted>
  <dcterms:created xsi:type="dcterms:W3CDTF">1601-01-01T00:00:00Z</dcterms:created>
  <dcterms:modified xsi:type="dcterms:W3CDTF">2018-03-23T10:40:03Z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