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4.xml" ContentType="application/vnd.openxmlformats-officedocument.drawingml.chartshapes+xml"/>
  <Override PartName="/ppt/charts/chart16.xml" ContentType="application/vnd.openxmlformats-officedocument.drawingml.chart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ppt/drawings/drawing5.xml" ContentType="application/vnd.openxmlformats-officedocument.drawingml.chartshapes+xml"/>
  <Override PartName="/ppt/charts/chart18.xml" ContentType="application/vnd.openxmlformats-officedocument.drawingml.chart+xml"/>
  <Override PartName="/ppt/drawings/drawing6.xml" ContentType="application/vnd.openxmlformats-officedocument.drawingml.chartshapes+xml"/>
  <Override PartName="/ppt/charts/chart19.xml" ContentType="application/vnd.openxmlformats-officedocument.drawingml.chart+xml"/>
  <Override PartName="/ppt/drawings/drawing7.xml" ContentType="application/vnd.openxmlformats-officedocument.drawingml.chartshapes+xml"/>
  <Override PartName="/ppt/charts/chart20.xml" ContentType="application/vnd.openxmlformats-officedocument.drawingml.chart+xml"/>
  <Override PartName="/ppt/drawings/drawing8.xml" ContentType="application/vnd.openxmlformats-officedocument.drawingml.chartshapes+xml"/>
  <Override PartName="/ppt/charts/chart21.xml" ContentType="application/vnd.openxmlformats-officedocument.drawingml.chart+xml"/>
  <Override PartName="/ppt/drawings/drawing9.xml" ContentType="application/vnd.openxmlformats-officedocument.drawingml.chartshapes+xml"/>
  <Override PartName="/ppt/charts/chart22.xml" ContentType="application/vnd.openxmlformats-officedocument.drawingml.chart+xml"/>
  <Override PartName="/ppt/drawings/drawing10.xml" ContentType="application/vnd.openxmlformats-officedocument.drawingml.chartshapes+xml"/>
  <Override PartName="/ppt/charts/chart23.xml" ContentType="application/vnd.openxmlformats-officedocument.drawingml.chart+xml"/>
  <Override PartName="/ppt/drawings/drawing11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rawings/drawing12.xml" ContentType="application/vnd.openxmlformats-officedocument.drawingml.chartshapes+xml"/>
  <Override PartName="/ppt/charts/chart28.xml" ContentType="application/vnd.openxmlformats-officedocument.drawingml.chart+xml"/>
  <Override PartName="/ppt/drawings/drawing1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9.xml" ContentType="application/vnd.openxmlformats-officedocument.drawingml.chart+xml"/>
  <Override PartName="/ppt/drawings/drawing1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0.xml" ContentType="application/vnd.openxmlformats-officedocument.drawingml.chart+xml"/>
  <Override PartName="/ppt/drawings/drawing1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1.xml" ContentType="application/vnd.openxmlformats-officedocument.drawingml.chart+xml"/>
  <Override PartName="/ppt/drawings/drawing16.xml" ContentType="application/vnd.openxmlformats-officedocument.drawingml.chartshapes+xml"/>
  <Override PartName="/ppt/charts/chart32.xml" ContentType="application/vnd.openxmlformats-officedocument.drawingml.chart+xml"/>
  <Override PartName="/ppt/notesSlides/notesSlide8.xml" ContentType="application/vnd.openxmlformats-officedocument.presentationml.notesSlide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30" r:id="rId2"/>
    <p:sldId id="411" r:id="rId3"/>
    <p:sldId id="412" r:id="rId4"/>
    <p:sldId id="393" r:id="rId5"/>
    <p:sldId id="401" r:id="rId6"/>
    <p:sldId id="394" r:id="rId7"/>
    <p:sldId id="402" r:id="rId8"/>
    <p:sldId id="433" r:id="rId9"/>
    <p:sldId id="434" r:id="rId10"/>
    <p:sldId id="435" r:id="rId11"/>
    <p:sldId id="404" r:id="rId12"/>
    <p:sldId id="405" r:id="rId13"/>
    <p:sldId id="376" r:id="rId14"/>
    <p:sldId id="414" r:id="rId15"/>
    <p:sldId id="381" r:id="rId16"/>
    <p:sldId id="421" r:id="rId17"/>
    <p:sldId id="349" r:id="rId18"/>
    <p:sldId id="430" r:id="rId19"/>
    <p:sldId id="425" r:id="rId20"/>
    <p:sldId id="422" r:id="rId21"/>
    <p:sldId id="418" r:id="rId22"/>
    <p:sldId id="420" r:id="rId23"/>
    <p:sldId id="423" r:id="rId24"/>
    <p:sldId id="428" r:id="rId25"/>
    <p:sldId id="429" r:id="rId26"/>
    <p:sldId id="439" r:id="rId27"/>
    <p:sldId id="424" r:id="rId28"/>
    <p:sldId id="436" r:id="rId29"/>
    <p:sldId id="427" r:id="rId30"/>
    <p:sldId id="437" r:id="rId31"/>
    <p:sldId id="438" r:id="rId32"/>
    <p:sldId id="416" r:id="rId33"/>
    <p:sldId id="396" r:id="rId34"/>
    <p:sldId id="410" r:id="rId35"/>
    <p:sldId id="409" r:id="rId36"/>
    <p:sldId id="346" r:id="rId37"/>
    <p:sldId id="440" r:id="rId38"/>
    <p:sldId id="390" r:id="rId39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930D8C2-4F60-4461-B357-4C0740D31776}">
          <p14:sldIdLst>
            <p14:sldId id="330"/>
            <p14:sldId id="411"/>
            <p14:sldId id="412"/>
            <p14:sldId id="393"/>
            <p14:sldId id="401"/>
            <p14:sldId id="394"/>
            <p14:sldId id="402"/>
            <p14:sldId id="433"/>
            <p14:sldId id="434"/>
            <p14:sldId id="435"/>
            <p14:sldId id="404"/>
            <p14:sldId id="405"/>
            <p14:sldId id="376"/>
            <p14:sldId id="414"/>
            <p14:sldId id="381"/>
            <p14:sldId id="421"/>
            <p14:sldId id="349"/>
            <p14:sldId id="430"/>
            <p14:sldId id="425"/>
            <p14:sldId id="422"/>
            <p14:sldId id="418"/>
            <p14:sldId id="420"/>
            <p14:sldId id="423"/>
            <p14:sldId id="428"/>
            <p14:sldId id="429"/>
            <p14:sldId id="439"/>
            <p14:sldId id="424"/>
            <p14:sldId id="436"/>
            <p14:sldId id="427"/>
            <p14:sldId id="437"/>
            <p14:sldId id="438"/>
            <p14:sldId id="416"/>
            <p14:sldId id="396"/>
            <p14:sldId id="410"/>
            <p14:sldId id="409"/>
          </p14:sldIdLst>
        </p14:section>
        <p14:section name="Раздел без заголовка" id="{4CC239AA-934B-4808-BF51-63A651849128}">
          <p14:sldIdLst>
            <p14:sldId id="346"/>
            <p14:sldId id="440"/>
            <p14:sldId id="3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BA05B"/>
    <a:srgbClr val="FAF286"/>
    <a:srgbClr val="FCE3C8"/>
    <a:srgbClr val="CCFFCC"/>
    <a:srgbClr val="7289FA"/>
    <a:srgbClr val="F7C78D"/>
    <a:srgbClr val="FDF1E3"/>
    <a:srgbClr val="99FFCC"/>
    <a:srgbClr val="F9CC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83516" autoAdjust="0"/>
  </p:normalViewPr>
  <p:slideViewPr>
    <p:cSldViewPr>
      <p:cViewPr varScale="1">
        <p:scale>
          <a:sx n="97" d="100"/>
          <a:sy n="97" d="100"/>
        </p:scale>
        <p:origin x="-2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4.xlsx"/><Relationship Id="rId1" Type="http://schemas.openxmlformats.org/officeDocument/2006/relationships/image" Target="../media/image2.pn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114459</c:v>
                </c:pt>
                <c:pt idx="1">
                  <c:v>163211</c:v>
                </c:pt>
                <c:pt idx="2">
                  <c:v>292085</c:v>
                </c:pt>
                <c:pt idx="3">
                  <c:v>346616</c:v>
                </c:pt>
                <c:pt idx="4">
                  <c:v>41402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116183</c:v>
                </c:pt>
                <c:pt idx="1">
                  <c:v>163211</c:v>
                </c:pt>
                <c:pt idx="2">
                  <c:v>291020</c:v>
                </c:pt>
                <c:pt idx="3">
                  <c:v>319046</c:v>
                </c:pt>
                <c:pt idx="4">
                  <c:v>41311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144384"/>
        <c:axId val="94145920"/>
      </c:barChart>
      <c:catAx>
        <c:axId val="9414438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94145920"/>
        <c:crosses val="autoZero"/>
        <c:auto val="1"/>
        <c:lblAlgn val="ctr"/>
        <c:lblOffset val="100"/>
        <c:noMultiLvlLbl val="0"/>
      </c:catAx>
      <c:valAx>
        <c:axId val="94145920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144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района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8.1</c:v>
                </c:pt>
                <c:pt idx="1">
                  <c:v>10</c:v>
                </c:pt>
                <c:pt idx="2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45247104"/>
        <c:axId val="452611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100</c:v>
                </c:pt>
                <c:pt idx="1">
                  <c:v>123.45679012345681</c:v>
                </c:pt>
                <c:pt idx="2">
                  <c:v>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65664"/>
        <c:axId val="45263104"/>
      </c:lineChart>
      <c:catAx>
        <c:axId val="4524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5261184"/>
        <c:crosses val="autoZero"/>
        <c:auto val="1"/>
        <c:lblAlgn val="ctr"/>
        <c:lblOffset val="100"/>
        <c:noMultiLvlLbl val="0"/>
      </c:catAx>
      <c:valAx>
        <c:axId val="45261184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45247104"/>
        <c:crosses val="autoZero"/>
        <c:crossBetween val="between"/>
      </c:valAx>
      <c:valAx>
        <c:axId val="45263104"/>
        <c:scaling>
          <c:orientation val="minMax"/>
          <c:max val="13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45265664"/>
        <c:crosses val="max"/>
        <c:crossBetween val="between"/>
      </c:valAx>
      <c:catAx>
        <c:axId val="4526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52631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606E-3"/>
                  <c:y val="0.28603603603603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839793281654221E-3"/>
                  <c:y val="0.26351351351351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12162144427892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11261261261261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46195</c:v>
                </c:pt>
                <c:pt idx="1">
                  <c:v>29222</c:v>
                </c:pt>
                <c:pt idx="2">
                  <c:v>6072</c:v>
                </c:pt>
                <c:pt idx="3">
                  <c:v>9536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839793281653748E-3"/>
                  <c:y val="9.5214762006100587E-2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1328828828828828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46152</c:v>
                </c:pt>
                <c:pt idx="1">
                  <c:v>29912</c:v>
                </c:pt>
                <c:pt idx="2">
                  <c:v>6127</c:v>
                </c:pt>
                <c:pt idx="3">
                  <c:v>9599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047168"/>
        <c:axId val="45077632"/>
        <c:axId val="0"/>
      </c:bar3DChart>
      <c:catAx>
        <c:axId val="4504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5077632"/>
        <c:crosses val="autoZero"/>
        <c:auto val="1"/>
        <c:lblAlgn val="ctr"/>
        <c:lblOffset val="100"/>
        <c:noMultiLvlLbl val="0"/>
      </c:catAx>
      <c:valAx>
        <c:axId val="45077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0471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Красновишеское ГП</c:v>
                </c:pt>
                <c:pt idx="1">
                  <c:v>Вайское СП</c:v>
                </c:pt>
                <c:pt idx="2">
                  <c:v>В/горское СП</c:v>
                </c:pt>
                <c:pt idx="3">
                  <c:v>В-Язьвинское СП</c:v>
                </c:pt>
                <c:pt idx="4">
                  <c:v>У-Язьвинское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</c:v>
                </c:pt>
                <c:pt idx="1">
                  <c:v>21</c:v>
                </c:pt>
                <c:pt idx="2">
                  <c:v>19</c:v>
                </c:pt>
                <c:pt idx="3">
                  <c:v>30</c:v>
                </c:pt>
                <c:pt idx="4">
                  <c:v>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2"/>
              <c:layout>
                <c:manualLayout>
                  <c:x val="1.4005602240896359E-3"/>
                  <c:y val="-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022408963585435E-3"/>
                  <c:y val="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04481792717087E-2"/>
                  <c:y val="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Красновишеское ГП</c:v>
                </c:pt>
                <c:pt idx="1">
                  <c:v>Вайское СП</c:v>
                </c:pt>
                <c:pt idx="2">
                  <c:v>В/горское СП</c:v>
                </c:pt>
                <c:pt idx="3">
                  <c:v>В-Язьвинское СП</c:v>
                </c:pt>
                <c:pt idx="4">
                  <c:v>У-Язьвинское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52</c:v>
                </c:pt>
                <c:pt idx="1">
                  <c:v>79</c:v>
                </c:pt>
                <c:pt idx="2">
                  <c:v>81</c:v>
                </c:pt>
                <c:pt idx="3">
                  <c:v>70</c:v>
                </c:pt>
                <c:pt idx="4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771776"/>
        <c:axId val="45777664"/>
        <c:axId val="0"/>
      </c:bar3DChart>
      <c:catAx>
        <c:axId val="45771776"/>
        <c:scaling>
          <c:orientation val="minMax"/>
        </c:scaling>
        <c:delete val="0"/>
        <c:axPos val="b"/>
        <c:majorTickMark val="out"/>
        <c:minorTickMark val="none"/>
        <c:tickLblPos val="nextTo"/>
        <c:crossAx val="45777664"/>
        <c:crosses val="autoZero"/>
        <c:auto val="1"/>
        <c:lblAlgn val="ctr"/>
        <c:lblOffset val="100"/>
        <c:noMultiLvlLbl val="0"/>
      </c:catAx>
      <c:valAx>
        <c:axId val="45777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7717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848293</c:v>
                </c:pt>
                <c:pt idx="1">
                  <c:v>960158</c:v>
                </c:pt>
                <c:pt idx="2">
                  <c:v>537851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219520"/>
        <c:axId val="162309632"/>
      </c:barChart>
      <c:catAx>
        <c:axId val="162219520"/>
        <c:scaling>
          <c:orientation val="minMax"/>
        </c:scaling>
        <c:delete val="0"/>
        <c:axPos val="l"/>
        <c:majorTickMark val="out"/>
        <c:minorTickMark val="none"/>
        <c:tickLblPos val="nextTo"/>
        <c:crossAx val="162309632"/>
        <c:crosses val="autoZero"/>
        <c:auto val="1"/>
        <c:lblAlgn val="ctr"/>
        <c:lblOffset val="100"/>
        <c:noMultiLvlLbl val="0"/>
      </c:catAx>
      <c:valAx>
        <c:axId val="16230963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6221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02596060364533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19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0.3255421159118180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511812250400279"/>
                  <c:y val="-4.60131554745868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7577299211811061E-2"/>
                  <c:y val="-8.56181408914541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7194058927117739E-2"/>
                  <c:y val="4.360750790467098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946164140425398"/>
                  <c:y val="4.63939810638241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3899637578367656E-2"/>
                  <c:y val="0.170279838490711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2950324232234321E-2"/>
                  <c:y val="4.59092780254526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7.4355700695237795E-2"/>
                  <c:y val="-2.97143808080720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6802502648779603E-3"/>
                  <c:y val="4.33463253133402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Sheet1!$B$1:$I$1</c:f>
              <c:strCache>
                <c:ptCount val="8"/>
                <c:pt idx="0">
                  <c:v>Непрограммные</c:v>
                </c:pt>
                <c:pt idx="1">
                  <c:v>Развитие образования</c:v>
                </c:pt>
                <c:pt idx="2">
                  <c:v>Культура</c:v>
                </c:pt>
                <c:pt idx="3">
                  <c:v>Транспорт</c:v>
                </c:pt>
                <c:pt idx="4">
                  <c:v>Семья и дети</c:v>
                </c:pt>
                <c:pt idx="5">
                  <c:v>Обеспечение жильем</c:v>
                </c:pt>
                <c:pt idx="6">
                  <c:v>Развитие ФиС</c:v>
                </c:pt>
                <c:pt idx="7">
                  <c:v>Прочие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110808</c:v>
                </c:pt>
                <c:pt idx="1">
                  <c:v>528576</c:v>
                </c:pt>
                <c:pt idx="2">
                  <c:v>27136</c:v>
                </c:pt>
                <c:pt idx="3">
                  <c:v>120418</c:v>
                </c:pt>
                <c:pt idx="4">
                  <c:v>27535</c:v>
                </c:pt>
                <c:pt idx="5">
                  <c:v>12300</c:v>
                </c:pt>
                <c:pt idx="6">
                  <c:v>15847</c:v>
                </c:pt>
                <c:pt idx="7">
                  <c:v>5673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586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932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586932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528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576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528576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630720"/>
        <c:axId val="167632256"/>
        <c:axId val="0"/>
      </c:bar3DChart>
      <c:catAx>
        <c:axId val="167630720"/>
        <c:scaling>
          <c:orientation val="minMax"/>
        </c:scaling>
        <c:delete val="1"/>
        <c:axPos val="b"/>
        <c:majorTickMark val="out"/>
        <c:minorTickMark val="none"/>
        <c:tickLblPos val="nextTo"/>
        <c:crossAx val="167632256"/>
        <c:crosses val="autoZero"/>
        <c:auto val="1"/>
        <c:lblAlgn val="ctr"/>
        <c:lblOffset val="100"/>
        <c:noMultiLvlLbl val="0"/>
      </c:catAx>
      <c:valAx>
        <c:axId val="16763225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76307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0996843023328"/>
          <c:y val="4.906642709929715E-2"/>
          <c:w val="0.88745603751465418"/>
          <c:h val="0.71975806451612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Учащиеся</c:v>
                </c:pt>
              </c:strCache>
            </c:strRef>
          </c:tx>
          <c:spPr>
            <a:ln w="38201">
              <a:solidFill>
                <a:srgbClr val="FF0000"/>
              </a:solidFill>
              <a:prstDash val="solid"/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9219920123756607E-2"/>
                  <c:y val="-6.7436521181767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932238890943993E-2"/>
                  <c:y val="-7.1416306832613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17013440246272E-2"/>
                  <c:y val="-7.1368064635458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218663977656454E-2"/>
                  <c:y val="-6.0541318552435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611173077324719E-3"/>
                  <c:y val="-6.5226789211967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084823135012122E-2"/>
                  <c:y val="-6.3617992611824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2565</c:v>
                </c:pt>
                <c:pt idx="1">
                  <c:v>2500</c:v>
                </c:pt>
                <c:pt idx="2">
                  <c:v>2448</c:v>
                </c:pt>
                <c:pt idx="3">
                  <c:v>2440</c:v>
                </c:pt>
                <c:pt idx="4">
                  <c:v>2447</c:v>
                </c:pt>
                <c:pt idx="5">
                  <c:v>2406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Дошкольники</c:v>
                </c:pt>
              </c:strCache>
            </c:strRef>
          </c:tx>
          <c:spPr>
            <a:ln w="38201">
              <a:solidFill>
                <a:srgbClr val="0000FF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508158483653504E-2"/>
                  <c:y val="5.7684450395746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827901259056563E-2"/>
                  <c:y val="4.8095776943231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195676980691803E-2"/>
                  <c:y val="-5.637601621511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821821219305467E-2"/>
                  <c:y val="-5.6978914548433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926947314113039E-3"/>
                  <c:y val="-1.7761454314854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635819618013296E-2"/>
                  <c:y val="-6.1331691421772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1282</c:v>
                </c:pt>
                <c:pt idx="1">
                  <c:v>1326</c:v>
                </c:pt>
                <c:pt idx="2">
                  <c:v>1303</c:v>
                </c:pt>
                <c:pt idx="3">
                  <c:v>1270</c:v>
                </c:pt>
                <c:pt idx="4">
                  <c:v>1064</c:v>
                </c:pt>
                <c:pt idx="5">
                  <c:v>1069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820672"/>
        <c:axId val="167867520"/>
      </c:lineChart>
      <c:catAx>
        <c:axId val="16782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7867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7867520"/>
        <c:scaling>
          <c:orientation val="minMax"/>
        </c:scaling>
        <c:delete val="0"/>
        <c:axPos val="l"/>
        <c:majorGridlines>
          <c:spPr>
            <a:ln w="318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7820672"/>
        <c:crosses val="autoZero"/>
        <c:crossBetween val="between"/>
      </c:valAx>
      <c:spPr>
        <a:noFill/>
        <a:ln w="1273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652989449003516"/>
          <c:y val="0.92741935483870963"/>
          <c:w val="0.45955451348182885"/>
          <c:h val="7.2580645161290328E-2"/>
        </c:manualLayout>
      </c:layout>
      <c:overlay val="0"/>
      <c:spPr>
        <a:noFill/>
        <a:ln w="25467">
          <a:noFill/>
        </a:ln>
      </c:spPr>
      <c:txPr>
        <a:bodyPr/>
        <a:lstStyle/>
        <a:p>
          <a:pPr>
            <a:defRPr sz="165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62106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4.4548337707786528E-3"/>
                  <c:y val="0.24131880883692597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912960"/>
        <c:axId val="167914496"/>
        <c:axId val="0"/>
      </c:bar3DChart>
      <c:catAx>
        <c:axId val="167912960"/>
        <c:scaling>
          <c:orientation val="minMax"/>
        </c:scaling>
        <c:delete val="1"/>
        <c:axPos val="b"/>
        <c:majorTickMark val="out"/>
        <c:minorTickMark val="none"/>
        <c:tickLblPos val="nextTo"/>
        <c:crossAx val="167914496"/>
        <c:crosses val="autoZero"/>
        <c:auto val="1"/>
        <c:lblAlgn val="ctr"/>
        <c:lblOffset val="100"/>
        <c:noMultiLvlLbl val="0"/>
      </c:catAx>
      <c:valAx>
        <c:axId val="16791449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79129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29860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27535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248832"/>
        <c:axId val="168250368"/>
        <c:axId val="0"/>
      </c:bar3DChart>
      <c:catAx>
        <c:axId val="168248832"/>
        <c:scaling>
          <c:orientation val="minMax"/>
        </c:scaling>
        <c:delete val="1"/>
        <c:axPos val="b"/>
        <c:majorTickMark val="out"/>
        <c:minorTickMark val="none"/>
        <c:tickLblPos val="nextTo"/>
        <c:crossAx val="168250368"/>
        <c:crosses val="autoZero"/>
        <c:auto val="1"/>
        <c:lblAlgn val="ctr"/>
        <c:lblOffset val="100"/>
        <c:noMultiLvlLbl val="0"/>
      </c:catAx>
      <c:valAx>
        <c:axId val="16825036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82488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15908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309120"/>
        <c:axId val="168310656"/>
        <c:axId val="0"/>
      </c:bar3DChart>
      <c:catAx>
        <c:axId val="168309120"/>
        <c:scaling>
          <c:orientation val="minMax"/>
        </c:scaling>
        <c:delete val="1"/>
        <c:axPos val="b"/>
        <c:majorTickMark val="out"/>
        <c:minorTickMark val="none"/>
        <c:tickLblPos val="nextTo"/>
        <c:crossAx val="168310656"/>
        <c:crosses val="autoZero"/>
        <c:auto val="1"/>
        <c:lblAlgn val="ctr"/>
        <c:lblOffset val="100"/>
        <c:noMultiLvlLbl val="0"/>
      </c:catAx>
      <c:valAx>
        <c:axId val="16831065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83091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926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469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91304347826195E-2"/>
                  <c:y val="-2.011494252873563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957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533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106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926469</c:v>
                </c:pt>
                <c:pt idx="1">
                  <c:v>957773</c:v>
                </c:pt>
                <c:pt idx="2">
                  <c:v>533106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730496"/>
        <c:axId val="94732288"/>
      </c:barChart>
      <c:catAx>
        <c:axId val="94730496"/>
        <c:scaling>
          <c:orientation val="minMax"/>
        </c:scaling>
        <c:delete val="0"/>
        <c:axPos val="l"/>
        <c:majorTickMark val="out"/>
        <c:minorTickMark val="none"/>
        <c:tickLblPos val="nextTo"/>
        <c:crossAx val="94732288"/>
        <c:crosses val="autoZero"/>
        <c:auto val="1"/>
        <c:lblAlgn val="ctr"/>
        <c:lblOffset val="100"/>
        <c:noMultiLvlLbl val="0"/>
      </c:catAx>
      <c:valAx>
        <c:axId val="947322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730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10144927536225E-2"/>
          <c:y val="1.9642228626261415E-2"/>
          <c:w val="0.92028985507246375"/>
          <c:h val="0.848729872515528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414208"/>
        <c:axId val="168424192"/>
        <c:axId val="0"/>
      </c:bar3DChart>
      <c:catAx>
        <c:axId val="168414208"/>
        <c:scaling>
          <c:orientation val="minMax"/>
        </c:scaling>
        <c:delete val="1"/>
        <c:axPos val="b"/>
        <c:majorTickMark val="out"/>
        <c:minorTickMark val="none"/>
        <c:tickLblPos val="nextTo"/>
        <c:crossAx val="168424192"/>
        <c:crosses val="autoZero"/>
        <c:auto val="1"/>
        <c:lblAlgn val="ctr"/>
        <c:lblOffset val="100"/>
        <c:noMultiLvlLbl val="0"/>
      </c:catAx>
      <c:valAx>
        <c:axId val="16842419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84142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CFF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374336"/>
        <c:axId val="185139200"/>
        <c:axId val="0"/>
      </c:bar3DChart>
      <c:catAx>
        <c:axId val="51374336"/>
        <c:scaling>
          <c:orientation val="minMax"/>
        </c:scaling>
        <c:delete val="1"/>
        <c:axPos val="b"/>
        <c:majorTickMark val="out"/>
        <c:minorTickMark val="none"/>
        <c:tickLblPos val="nextTo"/>
        <c:crossAx val="185139200"/>
        <c:crosses val="autoZero"/>
        <c:auto val="1"/>
        <c:lblAlgn val="ctr"/>
        <c:lblOffset val="100"/>
        <c:noMultiLvlLbl val="0"/>
      </c:catAx>
      <c:valAx>
        <c:axId val="18513920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13743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129688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120418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080896"/>
        <c:axId val="210082432"/>
        <c:axId val="0"/>
      </c:bar3DChart>
      <c:catAx>
        <c:axId val="210080896"/>
        <c:scaling>
          <c:orientation val="minMax"/>
        </c:scaling>
        <c:delete val="1"/>
        <c:axPos val="b"/>
        <c:majorTickMark val="out"/>
        <c:minorTickMark val="none"/>
        <c:tickLblPos val="nextTo"/>
        <c:crossAx val="210082432"/>
        <c:crosses val="autoZero"/>
        <c:auto val="1"/>
        <c:lblAlgn val="ctr"/>
        <c:lblOffset val="100"/>
        <c:noMultiLvlLbl val="0"/>
      </c:catAx>
      <c:valAx>
        <c:axId val="21008243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10080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3.0864197530864196E-3"/>
                  <c:y val="0.3872325072034393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3.7617779155201952E-2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84418</c:v>
                </c:pt>
                <c:pt idx="1">
                  <c:v>18823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4614280493413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-2.7424598709363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75394</c:v>
                </c:pt>
                <c:pt idx="1">
                  <c:v>18577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246080"/>
        <c:axId val="185247616"/>
        <c:axId val="0"/>
      </c:bar3DChart>
      <c:catAx>
        <c:axId val="1852460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/>
            </a:pPr>
            <a:endParaRPr lang="ru-RU"/>
          </a:p>
        </c:txPr>
        <c:crossAx val="185247616"/>
        <c:crosses val="autoZero"/>
        <c:auto val="1"/>
        <c:lblAlgn val="ctr"/>
        <c:lblOffset val="100"/>
        <c:noMultiLvlLbl val="0"/>
      </c:catAx>
      <c:valAx>
        <c:axId val="185247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52460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561728395061734E-2"/>
          <c:y val="9.8978272690253985E-2"/>
          <c:w val="0.84104938271604934"/>
          <c:h val="0.81326758526306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33CCCC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25"/>
          <c:dPt>
            <c:idx val="1"/>
            <c:bubble3D val="0"/>
            <c:spPr>
              <a:solidFill>
                <a:srgbClr val="FBA05B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3.0864197530863064E-3"/>
                  <c:y val="-0.101880009931191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720897735005346"/>
                  <c:y val="3.74534657044257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6174176144648587E-2"/>
                  <c:y val="-4.884815918280485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1475515213376106"/>
                  <c:y val="-4.79357310065971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4058398950131234E-2"/>
                  <c:y val="6.29152312992126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Содержание</c:v>
                </c:pt>
                <c:pt idx="1">
                  <c:v>Ремонт городских дорог</c:v>
                </c:pt>
                <c:pt idx="2">
                  <c:v>Ремонт Вайской дороги</c:v>
                </c:pt>
                <c:pt idx="3">
                  <c:v>Переправы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16328</c:v>
                </c:pt>
                <c:pt idx="1">
                  <c:v>25526</c:v>
                </c:pt>
                <c:pt idx="2">
                  <c:v>51446</c:v>
                </c:pt>
                <c:pt idx="3">
                  <c:v>580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Красновишерск</a:t>
            </a:r>
            <a:r>
              <a:rPr lang="ru-RU" baseline="0" dirty="0" smtClean="0"/>
              <a:t> - </a:t>
            </a:r>
            <a:r>
              <a:rPr lang="ru-RU" baseline="0" dirty="0" err="1" smtClean="0"/>
              <a:t>Вая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2893081761006293E-3"/>
                  <c:y val="0.395650605186122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893081761006293E-3"/>
                  <c:y val="0.354125038947538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24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60470</c:v>
                </c:pt>
                <c:pt idx="1">
                  <c:v>51446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946112"/>
        <c:axId val="209947648"/>
        <c:axId val="0"/>
      </c:bar3DChart>
      <c:catAx>
        <c:axId val="209946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9947648"/>
        <c:crosses val="autoZero"/>
        <c:auto val="1"/>
        <c:lblAlgn val="ctr"/>
        <c:lblOffset val="100"/>
        <c:noMultiLvlLbl val="0"/>
      </c:catAx>
      <c:valAx>
        <c:axId val="20994764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09946112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rgbClr val="33CCCC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г. Красновишерск</a:t>
            </a:r>
            <a:endParaRPr lang="ru-RU" dirty="0"/>
          </a:p>
        </c:rich>
      </c:tx>
      <c:layout>
        <c:manualLayout>
          <c:xMode val="edge"/>
          <c:yMode val="edge"/>
          <c:x val="0.19175308275144853"/>
          <c:y val="1.666666666666666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2893081761006293E-3"/>
                  <c:y val="0.3563661479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0.333917886646444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25526</c:v>
                </c:pt>
                <c:pt idx="1">
                  <c:v>25526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976704"/>
        <c:axId val="209851520"/>
        <c:axId val="0"/>
      </c:bar3DChart>
      <c:catAx>
        <c:axId val="209976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9851520"/>
        <c:crosses val="autoZero"/>
        <c:auto val="1"/>
        <c:lblAlgn val="ctr"/>
        <c:lblOffset val="100"/>
        <c:noMultiLvlLbl val="0"/>
      </c:catAx>
      <c:valAx>
        <c:axId val="20985152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09976704"/>
        <c:crosses val="autoZero"/>
        <c:crossBetween val="between"/>
      </c:valAx>
    </c:plotArea>
    <c:plotVisOnly val="1"/>
    <c:dispBlanksAs val="gap"/>
    <c:showDLblsOverMax val="0"/>
  </c:chart>
  <c:spPr>
    <a:noFill/>
    <a:ln w="38100">
      <a:solidFill>
        <a:srgbClr val="33CCCC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926452128266575E-2"/>
                  <c:y val="0.30585733909004559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896192"/>
        <c:axId val="209897728"/>
        <c:axId val="0"/>
      </c:bar3DChart>
      <c:catAx>
        <c:axId val="209896192"/>
        <c:scaling>
          <c:orientation val="minMax"/>
        </c:scaling>
        <c:delete val="1"/>
        <c:axPos val="b"/>
        <c:majorTickMark val="out"/>
        <c:minorTickMark val="none"/>
        <c:tickLblPos val="nextTo"/>
        <c:crossAx val="209897728"/>
        <c:crosses val="autoZero"/>
        <c:auto val="1"/>
        <c:lblAlgn val="ctr"/>
        <c:lblOffset val="100"/>
        <c:noMultiLvlLbl val="0"/>
      </c:catAx>
      <c:valAx>
        <c:axId val="2098977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098961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102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0158336186237588E-2"/>
                  <c:y val="-6.7345004808921333E-2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525568"/>
        <c:axId val="210539648"/>
        <c:axId val="0"/>
      </c:bar3DChart>
      <c:catAx>
        <c:axId val="210525568"/>
        <c:scaling>
          <c:orientation val="minMax"/>
        </c:scaling>
        <c:delete val="1"/>
        <c:axPos val="b"/>
        <c:majorTickMark val="out"/>
        <c:minorTickMark val="none"/>
        <c:tickLblPos val="nextTo"/>
        <c:crossAx val="210539648"/>
        <c:crosses val="autoZero"/>
        <c:auto val="1"/>
        <c:lblAlgn val="ctr"/>
        <c:lblOffset val="100"/>
        <c:noMultiLvlLbl val="0"/>
      </c:catAx>
      <c:valAx>
        <c:axId val="21053964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105255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4358667123131347E-3"/>
                  <c:y val="0.39845641689956374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151680"/>
        <c:axId val="210165760"/>
        <c:axId val="0"/>
      </c:bar3DChart>
      <c:catAx>
        <c:axId val="210151680"/>
        <c:scaling>
          <c:orientation val="minMax"/>
        </c:scaling>
        <c:delete val="1"/>
        <c:axPos val="b"/>
        <c:majorTickMark val="out"/>
        <c:minorTickMark val="none"/>
        <c:tickLblPos val="nextTo"/>
        <c:crossAx val="210165760"/>
        <c:crosses val="autoZero"/>
        <c:auto val="1"/>
        <c:lblAlgn val="ctr"/>
        <c:lblOffset val="100"/>
        <c:noMultiLvlLbl val="0"/>
      </c:catAx>
      <c:valAx>
        <c:axId val="21016576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101516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5634743875278396"/>
          <c:y val="2.0522388059701493E-2"/>
        </c:manualLayout>
      </c:layout>
      <c:overlay val="0"/>
      <c:spPr>
        <a:noFill/>
        <a:ln w="24432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15144766146995E-3"/>
          <c:y val="0.3675373134328358"/>
          <c:w val="0.99109131403118045"/>
          <c:h val="0.3302238805970149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21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CCFF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66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99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9900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086585794676836E-2"/>
                  <c:y val="-0.11516214334679158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9750010157496159E-2"/>
                  <c:y val="0.13808188553237746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2780616552870622E-2"/>
                  <c:y val="-3.5740848579593101E-2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24432">
                <a:noFill/>
              </a:ln>
            </c:spPr>
            <c:txPr>
              <a:bodyPr/>
              <a:lstStyle/>
              <a:p>
                <a:pPr>
                  <a:defRPr sz="173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Налоговые и неналоговые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116183</c:v>
                </c:pt>
                <c:pt idx="1">
                  <c:v>291020</c:v>
                </c:pt>
                <c:pt idx="2">
                  <c:v>319046</c:v>
                </c:pt>
                <c:pt idx="3">
                  <c:v>163211</c:v>
                </c:pt>
                <c:pt idx="4" formatCode="General">
                  <c:v>37009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4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4358667123131347E-3"/>
                  <c:y val="0.39845641689956374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385152"/>
        <c:axId val="210395136"/>
        <c:axId val="0"/>
      </c:bar3DChart>
      <c:catAx>
        <c:axId val="210385152"/>
        <c:scaling>
          <c:orientation val="minMax"/>
        </c:scaling>
        <c:delete val="1"/>
        <c:axPos val="b"/>
        <c:majorTickMark val="out"/>
        <c:minorTickMark val="none"/>
        <c:tickLblPos val="nextTo"/>
        <c:crossAx val="210395136"/>
        <c:crosses val="autoZero"/>
        <c:auto val="1"/>
        <c:lblAlgn val="ctr"/>
        <c:lblOffset val="100"/>
        <c:noMultiLvlLbl val="0"/>
      </c:catAx>
      <c:valAx>
        <c:axId val="21039513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103851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12537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4358667123131347E-3"/>
                  <c:y val="0.39845641689956374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327808"/>
        <c:axId val="210345984"/>
        <c:axId val="0"/>
      </c:bar3DChart>
      <c:catAx>
        <c:axId val="210327808"/>
        <c:scaling>
          <c:orientation val="minMax"/>
        </c:scaling>
        <c:delete val="1"/>
        <c:axPos val="b"/>
        <c:majorTickMark val="out"/>
        <c:minorTickMark val="none"/>
        <c:tickLblPos val="nextTo"/>
        <c:crossAx val="210345984"/>
        <c:crosses val="autoZero"/>
        <c:auto val="1"/>
        <c:lblAlgn val="ctr"/>
        <c:lblOffset val="100"/>
        <c:noMultiLvlLbl val="0"/>
      </c:catAx>
      <c:valAx>
        <c:axId val="21034598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103278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17E-2"/>
          <c:y val="2.7397260273972601E-2"/>
          <c:w val="0.96604938271604934"/>
          <c:h val="0.815131952683996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5432098765432098E-3"/>
                  <c:y val="0.3423359846291275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3226937560028661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866E-3"/>
                  <c:y val="0.30866359269839366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20764641690619212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24739</c:v>
                </c:pt>
                <c:pt idx="1">
                  <c:v>23771</c:v>
                </c:pt>
                <c:pt idx="2">
                  <c:v>26005</c:v>
                </c:pt>
                <c:pt idx="3">
                  <c:v>17654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33391788664644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964E-3"/>
                  <c:y val="0.294703170327393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0.29463342939392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78E-2"/>
                  <c:y val="0.20484038424529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24601</c:v>
                </c:pt>
                <c:pt idx="1">
                  <c:v>24097</c:v>
                </c:pt>
                <c:pt idx="2">
                  <c:v>27200</c:v>
                </c:pt>
                <c:pt idx="3">
                  <c:v>19682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957440"/>
        <c:axId val="210958976"/>
        <c:axId val="0"/>
      </c:bar3DChart>
      <c:catAx>
        <c:axId val="21095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10958976"/>
        <c:crosses val="autoZero"/>
        <c:auto val="1"/>
        <c:lblAlgn val="ctr"/>
        <c:lblOffset val="100"/>
        <c:noMultiLvlLbl val="0"/>
      </c:catAx>
      <c:valAx>
        <c:axId val="210958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9574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795488401787617E-2"/>
          <c:y val="5.5555555555555552E-2"/>
          <c:w val="0.92679498396033833"/>
          <c:h val="0.620032079323417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8018018018018018E-2"/>
                  <c:y val="-1.492537313432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516516516516516E-2"/>
                  <c:y val="-1.492537313432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510510510510511E-2"/>
                  <c:y val="-2.4875621890547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510510510510511E-2"/>
                  <c:y val="-2.736318407960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011893783547436E-2"/>
                  <c:y val="-2.0833431268852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Вайское</c:v>
                </c:pt>
                <c:pt idx="2">
                  <c:v>В/горское</c:v>
                </c:pt>
                <c:pt idx="3">
                  <c:v>В-Язьвинское</c:v>
                </c:pt>
                <c:pt idx="4">
                  <c:v>У-Язьвинское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3659</c:v>
                </c:pt>
                <c:pt idx="1">
                  <c:v>11288</c:v>
                </c:pt>
                <c:pt idx="2">
                  <c:v>3140</c:v>
                </c:pt>
                <c:pt idx="3">
                  <c:v>7726</c:v>
                </c:pt>
                <c:pt idx="4">
                  <c:v>6272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4905728"/>
        <c:axId val="184907264"/>
        <c:axId val="0"/>
      </c:bar3DChart>
      <c:catAx>
        <c:axId val="18490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84907264"/>
        <c:crosses val="autoZero"/>
        <c:auto val="1"/>
        <c:lblAlgn val="ctr"/>
        <c:lblOffset val="100"/>
        <c:noMultiLvlLbl val="0"/>
      </c:catAx>
      <c:valAx>
        <c:axId val="184907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4905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8518518518518517E-2"/>
          <c:y val="2.8571428571428571E-2"/>
          <c:w val="0.85781010012637304"/>
          <c:h val="0.88318260217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3.0864197530864196E-3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711.6</c:v>
                </c:pt>
                <c:pt idx="1">
                  <c:v>733.4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1.5432098765432098E-2"/>
                  <c:y val="-4.5238095238095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926.5</c:v>
                </c:pt>
                <c:pt idx="1">
                  <c:v>848.3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5778432"/>
        <c:axId val="85795968"/>
        <c:axId val="0"/>
      </c:bar3DChart>
      <c:catAx>
        <c:axId val="8577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795968"/>
        <c:crosses val="autoZero"/>
        <c:auto val="1"/>
        <c:lblAlgn val="ctr"/>
        <c:lblOffset val="100"/>
        <c:noMultiLvlLbl val="0"/>
      </c:catAx>
      <c:valAx>
        <c:axId val="85795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5778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046442111402742"/>
          <c:y val="0.94269272590926134"/>
          <c:w val="0.27799236900942936"/>
          <c:h val="5.730727409073865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blipFill>
          <a:blip xmlns:r="http://schemas.openxmlformats.org/officeDocument/2006/relationships" r:embed="rId1"/>
          <a:stretch>
            <a:fillRect/>
          </a:stretch>
        </a:blipFill>
        <a:ln w="25400">
          <a:solidFill>
            <a:schemeClr val="accent1"/>
          </a:solidFill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1.2919896640826874E-3"/>
                  <c:y val="0.351351351351351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9.4744814199218552E-17"/>
                  <c:y val="0.360360360360360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92109</c:v>
                </c:pt>
                <c:pt idx="1">
                  <c:v>97795</c:v>
                </c:pt>
                <c:pt idx="2">
                  <c:v>101063</c:v>
                </c:pt>
                <c:pt idx="3">
                  <c:v>104605</c:v>
                </c:pt>
                <c:pt idx="4">
                  <c:v>116183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188736"/>
        <c:axId val="43390080"/>
        <c:axId val="0"/>
      </c:bar3DChart>
      <c:catAx>
        <c:axId val="4118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3390080"/>
        <c:crosses val="autoZero"/>
        <c:auto val="1"/>
        <c:lblAlgn val="ctr"/>
        <c:lblOffset val="100"/>
        <c:noMultiLvlLbl val="0"/>
      </c:catAx>
      <c:valAx>
        <c:axId val="4339008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1188736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4168564920273348"/>
          <c:y val="2.0080321285140562E-2"/>
        </c:manualLayout>
      </c:layout>
      <c:overlay val="0"/>
      <c:spPr>
        <a:noFill/>
        <a:ln w="22628">
          <a:noFill/>
        </a:ln>
      </c:spPr>
    </c:title>
    <c:autoTitleDeleted val="0"/>
    <c:view3D>
      <c:rotX val="15"/>
      <c:rotY val="3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615034168564919E-2"/>
          <c:y val="0.33333333333333331"/>
          <c:w val="0.82460136674259676"/>
          <c:h val="0.2891566265060240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1314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3366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08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9CC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487984456488393E-2"/>
                  <c:y val="-3.03211769581433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0.118721508495648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8169291338582678E-2"/>
                  <c:y val="0.153576668048072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1104790878412932"/>
                  <c:y val="1.90412349772067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7527354535228552E-3"/>
                  <c:y val="-0.148380646498135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numFmt formatCode="0.0%" sourceLinked="0"/>
              <c:spPr>
                <a:noFill/>
                <a:ln w="22628">
                  <a:noFill/>
                </a:ln>
              </c:spPr>
              <c:txPr>
                <a:bodyPr/>
                <a:lstStyle/>
                <a:p>
                  <a:pPr>
                    <a:defRPr sz="1114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2628">
                <a:noFill/>
              </a:ln>
            </c:spPr>
            <c:txPr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имущества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46152</c:v>
                </c:pt>
                <c:pt idx="1">
                  <c:v>6127</c:v>
                </c:pt>
                <c:pt idx="2">
                  <c:v>9599</c:v>
                </c:pt>
                <c:pt idx="3">
                  <c:v>29912</c:v>
                </c:pt>
                <c:pt idx="4">
                  <c:v>24393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262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olidFill>
              <a:srgbClr val="99FF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68815</c:v>
                </c:pt>
                <c:pt idx="1">
                  <c:v>70379</c:v>
                </c:pt>
                <c:pt idx="2">
                  <c:v>71025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275584"/>
        <c:axId val="42277120"/>
        <c:axId val="0"/>
      </c:bar3DChart>
      <c:catAx>
        <c:axId val="4227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2277120"/>
        <c:crosses val="autoZero"/>
        <c:auto val="1"/>
        <c:lblAlgn val="ctr"/>
        <c:lblOffset val="100"/>
        <c:noMultiLvlLbl val="0"/>
      </c:catAx>
      <c:valAx>
        <c:axId val="4227712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227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09094002138622E-2"/>
          <c:y val="0.13776374307378245"/>
          <c:w val="0.91819954797317005"/>
          <c:h val="0.686272000926354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42.3</c:v>
                </c:pt>
                <c:pt idx="1">
                  <c:v>45</c:v>
                </c:pt>
                <c:pt idx="2">
                  <c:v>46.2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92128"/>
        <c:axId val="4259366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 formatCode="General">
                  <c:v>100</c:v>
                </c:pt>
                <c:pt idx="1">
                  <c:v>106.38297872340425</c:v>
                </c:pt>
                <c:pt idx="2">
                  <c:v>102.66666666666669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137664"/>
        <c:axId val="43136128"/>
      </c:lineChart>
      <c:catAx>
        <c:axId val="4259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42593664"/>
        <c:crosses val="autoZero"/>
        <c:auto val="1"/>
        <c:lblAlgn val="ctr"/>
        <c:lblOffset val="100"/>
        <c:noMultiLvlLbl val="0"/>
      </c:catAx>
      <c:valAx>
        <c:axId val="42593664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42592128"/>
        <c:crosses val="autoZero"/>
        <c:crossBetween val="between"/>
      </c:valAx>
      <c:valAx>
        <c:axId val="43136128"/>
        <c:scaling>
          <c:orientation val="minMax"/>
          <c:max val="1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43137664"/>
        <c:crosses val="max"/>
        <c:crossBetween val="between"/>
      </c:valAx>
      <c:catAx>
        <c:axId val="43137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3612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19834127215579531"/>
          <c:w val="0.91819954797317005"/>
          <c:h val="0.66686076277502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27.5</c:v>
                </c:pt>
                <c:pt idx="1">
                  <c:v>29.4</c:v>
                </c:pt>
                <c:pt idx="2">
                  <c:v>29.9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198720"/>
        <c:axId val="432087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 formatCode="General">
                  <c:v>100</c:v>
                </c:pt>
                <c:pt idx="1">
                  <c:v>106.90909090909091</c:v>
                </c:pt>
                <c:pt idx="2">
                  <c:v>101.70068027210884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11776"/>
        <c:axId val="43210240"/>
      </c:lineChart>
      <c:catAx>
        <c:axId val="4319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43208704"/>
        <c:crosses val="autoZero"/>
        <c:auto val="1"/>
        <c:lblAlgn val="ctr"/>
        <c:lblOffset val="100"/>
        <c:noMultiLvlLbl val="0"/>
      </c:catAx>
      <c:valAx>
        <c:axId val="43208704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43198720"/>
        <c:crosses val="autoZero"/>
        <c:crossBetween val="between"/>
      </c:valAx>
      <c:valAx>
        <c:axId val="43210240"/>
        <c:scaling>
          <c:orientation val="minMax"/>
          <c:max val="1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43211776"/>
        <c:crosses val="max"/>
        <c:crossBetween val="between"/>
      </c:valAx>
      <c:catAx>
        <c:axId val="43211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21024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района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8.1999999999999993</c:v>
                </c:pt>
                <c:pt idx="1">
                  <c:v>6.9</c:v>
                </c:pt>
                <c:pt idx="2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43281024"/>
        <c:axId val="4330329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100</c:v>
                </c:pt>
                <c:pt idx="1">
                  <c:v>84.146341463414643</c:v>
                </c:pt>
                <c:pt idx="2">
                  <c:v>89.85507246376811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306368"/>
        <c:axId val="43304832"/>
      </c:lineChart>
      <c:catAx>
        <c:axId val="4328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303296"/>
        <c:crosses val="autoZero"/>
        <c:auto val="1"/>
        <c:lblAlgn val="ctr"/>
        <c:lblOffset val="100"/>
        <c:noMultiLvlLbl val="0"/>
      </c:catAx>
      <c:valAx>
        <c:axId val="43303296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43281024"/>
        <c:crosses val="autoZero"/>
        <c:crossBetween val="between"/>
      </c:valAx>
      <c:valAx>
        <c:axId val="43304832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43306368"/>
        <c:crosses val="max"/>
        <c:crossBetween val="between"/>
      </c:valAx>
      <c:catAx>
        <c:axId val="43306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33048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0.22841</cdr:x>
      <cdr:y>0.14077</cdr:y>
    </cdr:from>
    <cdr:to>
      <cdr:x>0.37906</cdr:x>
      <cdr:y>0.24901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 rot="20208798">
          <a:off x="2245208" y="793801"/>
          <a:ext cx="1480913" cy="6103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+ 6,2 %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0.51521</cdr:x>
      <cdr:y>0.13141</cdr:y>
    </cdr:from>
    <cdr:to>
      <cdr:x>0.73344</cdr:x>
      <cdr:y>0.2226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 rot="20346478">
          <a:off x="5064368" y="741010"/>
          <a:ext cx="2145203" cy="5141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+ 3,5%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0.33721</cdr:x>
      <cdr:y>0.12162</cdr:y>
    </cdr:from>
    <cdr:to>
      <cdr:x>0.469</cdr:x>
      <cdr:y>0.2027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3314665" y="685803"/>
          <a:ext cx="1295469" cy="457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0.37168</cdr:x>
      <cdr:y>0.1317</cdr:y>
    </cdr:from>
    <cdr:to>
      <cdr:x>0.54761</cdr:x>
      <cdr:y>0.22413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 rot="20320550">
          <a:off x="3653551" y="742647"/>
          <a:ext cx="1729372" cy="5211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+ 3,3 % 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0.42636</cdr:x>
      <cdr:y>0.22973</cdr:y>
    </cdr:from>
    <cdr:to>
      <cdr:x>0.44574</cdr:x>
      <cdr:y>0.44595</cdr:y>
    </cdr:to>
    <cdr:cxnSp macro="">
      <cdr:nvCxnSpPr>
        <cdr:cNvPr id="6" name="Прямая со стрелкой 5"/>
        <cdr:cNvCxnSpPr/>
      </cdr:nvCxnSpPr>
      <cdr:spPr bwMode="auto">
        <a:xfrm xmlns:a="http://schemas.openxmlformats.org/drawingml/2006/main">
          <a:off x="4191000" y="1295400"/>
          <a:ext cx="1905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0.27027</cdr:y>
    </cdr:from>
    <cdr:to>
      <cdr:x>0.44574</cdr:x>
      <cdr:y>0.43243</cdr:y>
    </cdr:to>
    <cdr:cxnSp macro="">
      <cdr:nvCxnSpPr>
        <cdr:cNvPr id="9" name="Прямая со стрелкой 8"/>
        <cdr:cNvCxnSpPr/>
      </cdr:nvCxnSpPr>
      <cdr:spPr bwMode="auto">
        <a:xfrm xmlns:a="http://schemas.openxmlformats.org/drawingml/2006/main">
          <a:off x="3467100" y="15240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0.22973</cdr:y>
    </cdr:from>
    <cdr:to>
      <cdr:x>0.42636</cdr:x>
      <cdr:y>0.2973</cdr:y>
    </cdr:to>
    <cdr:cxnSp macro="">
      <cdr:nvCxnSpPr>
        <cdr:cNvPr id="11" name="Прямая со стрелкой 10"/>
        <cdr:cNvCxnSpPr/>
      </cdr:nvCxnSpPr>
      <cdr:spPr bwMode="auto">
        <a:xfrm xmlns:a="http://schemas.openxmlformats.org/drawingml/2006/main" flipV="1">
          <a:off x="3467100" y="1295400"/>
          <a:ext cx="7239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0.25676</cdr:y>
    </cdr:from>
    <cdr:to>
      <cdr:x>0.42636</cdr:x>
      <cdr:y>0.33784</cdr:y>
    </cdr:to>
    <cdr:cxnSp macro="">
      <cdr:nvCxnSpPr>
        <cdr:cNvPr id="16" name="Прямая со стрелкой 15"/>
        <cdr:cNvCxnSpPr/>
      </cdr:nvCxnSpPr>
      <cdr:spPr bwMode="auto">
        <a:xfrm xmlns:a="http://schemas.openxmlformats.org/drawingml/2006/main" flipV="1">
          <a:off x="3467100" y="1447800"/>
          <a:ext cx="723900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0.24031</cdr:x>
      <cdr:y>0.24324</cdr:y>
    </cdr:from>
    <cdr:to>
      <cdr:x>0.31395</cdr:x>
      <cdr:y>0.28377</cdr:y>
    </cdr:to>
    <cdr:cxnSp macro="">
      <cdr:nvCxnSpPr>
        <cdr:cNvPr id="18" name="Прямая со стрелкой 17"/>
        <cdr:cNvCxnSpPr/>
      </cdr:nvCxnSpPr>
      <cdr:spPr bwMode="auto">
        <a:xfrm xmlns:a="http://schemas.openxmlformats.org/drawingml/2006/main" flipV="1">
          <a:off x="2362200" y="1371600"/>
          <a:ext cx="723867" cy="228541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0.36434</cdr:x>
      <cdr:y>0.23212</cdr:y>
    </cdr:from>
    <cdr:to>
      <cdr:x>0.45737</cdr:x>
      <cdr:y>0.29968</cdr:y>
    </cdr:to>
    <cdr:cxnSp macro="">
      <cdr:nvCxnSpPr>
        <cdr:cNvPr id="26" name="Прямая со стрелкой 25"/>
        <cdr:cNvCxnSpPr/>
      </cdr:nvCxnSpPr>
      <cdr:spPr bwMode="auto">
        <a:xfrm xmlns:a="http://schemas.openxmlformats.org/drawingml/2006/main" flipV="1">
          <a:off x="3581400" y="1308904"/>
          <a:ext cx="914467" cy="38095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0.51938</cdr:x>
      <cdr:y>0.22973</cdr:y>
    </cdr:from>
    <cdr:to>
      <cdr:x>0.6124</cdr:x>
      <cdr:y>0.29729</cdr:y>
    </cdr:to>
    <cdr:cxnSp macro="">
      <cdr:nvCxnSpPr>
        <cdr:cNvPr id="37" name="Прямая со стрелкой 36"/>
        <cdr:cNvCxnSpPr/>
      </cdr:nvCxnSpPr>
      <cdr:spPr bwMode="auto">
        <a:xfrm xmlns:a="http://schemas.openxmlformats.org/drawingml/2006/main" flipV="1">
          <a:off x="5105400" y="1295400"/>
          <a:ext cx="914368" cy="38095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0.6891</cdr:x>
      <cdr:y>0.27343</cdr:y>
    </cdr:from>
    <cdr:to>
      <cdr:x>0.77519</cdr:x>
      <cdr:y>0.44595</cdr:y>
    </cdr:to>
    <cdr:cxnSp macro="">
      <cdr:nvCxnSpPr>
        <cdr:cNvPr id="10" name="Прямая со стрелкой 9"/>
        <cdr:cNvCxnSpPr/>
      </cdr:nvCxnSpPr>
      <cdr:spPr bwMode="auto">
        <a:xfrm xmlns:a="http://schemas.openxmlformats.org/drawingml/2006/main">
          <a:off x="6773694" y="1541834"/>
          <a:ext cx="846306" cy="97276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0.70543</cdr:x>
      <cdr:y>0.28378</cdr:y>
    </cdr:from>
    <cdr:to>
      <cdr:x>0.72868</cdr:x>
      <cdr:y>0.5</cdr:y>
    </cdr:to>
    <cdr:cxnSp macro="">
      <cdr:nvCxnSpPr>
        <cdr:cNvPr id="19" name="Прямая со стрелкой 18"/>
        <cdr:cNvCxnSpPr/>
      </cdr:nvCxnSpPr>
      <cdr:spPr bwMode="auto">
        <a:xfrm xmlns:a="http://schemas.openxmlformats.org/drawingml/2006/main">
          <a:off x="6934200" y="1600200"/>
          <a:ext cx="2286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0.63365</cdr:x>
      <cdr:y>0.2196</cdr:y>
    </cdr:from>
    <cdr:to>
      <cdr:x>0.75194</cdr:x>
      <cdr:y>0.5</cdr:y>
    </cdr:to>
    <cdr:cxnSp macro="">
      <cdr:nvCxnSpPr>
        <cdr:cNvPr id="22" name="Прямая со стрелкой 21"/>
        <cdr:cNvCxnSpPr>
          <a:stCxn xmlns:a="http://schemas.openxmlformats.org/drawingml/2006/main" id="56" idx="2"/>
        </cdr:cNvCxnSpPr>
      </cdr:nvCxnSpPr>
      <cdr:spPr bwMode="auto">
        <a:xfrm xmlns:a="http://schemas.openxmlformats.org/drawingml/2006/main">
          <a:off x="6228647" y="1238269"/>
          <a:ext cx="1162773" cy="1581131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0.79845</cdr:x>
      <cdr:y>0.39189</cdr:y>
    </cdr:to>
    <cdr:cxnSp macro="">
      <cdr:nvCxnSpPr>
        <cdr:cNvPr id="17" name="Прямая со стрелкой 16"/>
        <cdr:cNvCxnSpPr/>
      </cdr:nvCxnSpPr>
      <cdr:spPr bwMode="auto">
        <a:xfrm xmlns:a="http://schemas.openxmlformats.org/drawingml/2006/main">
          <a:off x="6629400" y="1828800"/>
          <a:ext cx="12192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0.73643</cdr:x>
      <cdr:y>0.2027</cdr:y>
    </cdr:from>
    <cdr:to>
      <cdr:x>0.77519</cdr:x>
      <cdr:y>0.41892</cdr:y>
    </cdr:to>
    <cdr:cxnSp macro="">
      <cdr:nvCxnSpPr>
        <cdr:cNvPr id="21" name="Прямая со стрелкой 20"/>
        <cdr:cNvCxnSpPr/>
      </cdr:nvCxnSpPr>
      <cdr:spPr bwMode="auto">
        <a:xfrm xmlns:a="http://schemas.openxmlformats.org/drawingml/2006/main">
          <a:off x="7239000" y="1143000"/>
          <a:ext cx="3810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0.72868</cdr:x>
      <cdr:y>0.24324</cdr:y>
    </cdr:from>
    <cdr:to>
      <cdr:x>0.76744</cdr:x>
      <cdr:y>0.43243</cdr:y>
    </cdr:to>
    <cdr:cxnSp macro="">
      <cdr:nvCxnSpPr>
        <cdr:cNvPr id="28" name="Прямая со стрелкой 27"/>
        <cdr:cNvCxnSpPr/>
      </cdr:nvCxnSpPr>
      <cdr:spPr bwMode="auto">
        <a:xfrm xmlns:a="http://schemas.openxmlformats.org/drawingml/2006/main">
          <a:off x="7162800" y="1371600"/>
          <a:ext cx="381000" cy="1066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0.21622</cdr:y>
    </cdr:from>
    <cdr:to>
      <cdr:x>0.74419</cdr:x>
      <cdr:y>0.32432</cdr:y>
    </cdr:to>
    <cdr:cxnSp macro="">
      <cdr:nvCxnSpPr>
        <cdr:cNvPr id="34" name="Прямая со стрелкой 33"/>
        <cdr:cNvCxnSpPr/>
      </cdr:nvCxnSpPr>
      <cdr:spPr bwMode="auto">
        <a:xfrm xmlns:a="http://schemas.openxmlformats.org/drawingml/2006/main" flipV="1">
          <a:off x="6629400" y="1219200"/>
          <a:ext cx="685800" cy="609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0.76744</cdr:x>
      <cdr:y>0.48649</cdr:y>
    </cdr:to>
    <cdr:cxnSp macro="">
      <cdr:nvCxnSpPr>
        <cdr:cNvPr id="36" name="Прямая со стрелкой 35"/>
        <cdr:cNvCxnSpPr/>
      </cdr:nvCxnSpPr>
      <cdr:spPr bwMode="auto">
        <a:xfrm xmlns:a="http://schemas.openxmlformats.org/drawingml/2006/main">
          <a:off x="66294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0.67442</cdr:x>
      <cdr:y>0.32432</cdr:y>
    </cdr:to>
    <cdr:cxnSp macro="">
      <cdr:nvCxnSpPr>
        <cdr:cNvPr id="39" name="Прямая со стрелкой 38"/>
        <cdr:cNvCxnSpPr/>
      </cdr:nvCxnSpPr>
      <cdr:spPr bwMode="auto">
        <a:xfrm xmlns:a="http://schemas.openxmlformats.org/drawingml/2006/main">
          <a:off x="6629400" y="18288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0.27027</cdr:y>
    </cdr:from>
    <cdr:to>
      <cdr:x>0.71318</cdr:x>
      <cdr:y>0.31081</cdr:y>
    </cdr:to>
    <cdr:cxnSp macro="">
      <cdr:nvCxnSpPr>
        <cdr:cNvPr id="41" name="Прямая со стрелкой 40"/>
        <cdr:cNvCxnSpPr/>
      </cdr:nvCxnSpPr>
      <cdr:spPr bwMode="auto">
        <a:xfrm xmlns:a="http://schemas.openxmlformats.org/drawingml/2006/main" flipV="1">
          <a:off x="6705600" y="1524000"/>
          <a:ext cx="3048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0.68992</cdr:x>
      <cdr:y>0.31081</cdr:y>
    </cdr:from>
    <cdr:to>
      <cdr:x>0.78295</cdr:x>
      <cdr:y>0.47297</cdr:y>
    </cdr:to>
    <cdr:cxnSp macro="">
      <cdr:nvCxnSpPr>
        <cdr:cNvPr id="43" name="Прямая со стрелкой 42"/>
        <cdr:cNvCxnSpPr/>
      </cdr:nvCxnSpPr>
      <cdr:spPr bwMode="auto">
        <a:xfrm xmlns:a="http://schemas.openxmlformats.org/drawingml/2006/main">
          <a:off x="67818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0.68992</cdr:x>
      <cdr:y>0.32432</cdr:y>
    </cdr:from>
    <cdr:to>
      <cdr:x>0.78295</cdr:x>
      <cdr:y>0.48649</cdr:y>
    </cdr:to>
    <cdr:cxnSp macro="">
      <cdr:nvCxnSpPr>
        <cdr:cNvPr id="45" name="Прямая со стрелкой 44"/>
        <cdr:cNvCxnSpPr/>
      </cdr:nvCxnSpPr>
      <cdr:spPr bwMode="auto">
        <a:xfrm xmlns:a="http://schemas.openxmlformats.org/drawingml/2006/main">
          <a:off x="67818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0.31081</cdr:y>
    </cdr:from>
    <cdr:to>
      <cdr:x>0.77519</cdr:x>
      <cdr:y>0.47297</cdr:y>
    </cdr:to>
    <cdr:cxnSp macro="">
      <cdr:nvCxnSpPr>
        <cdr:cNvPr id="47" name="Прямая со стрелкой 46"/>
        <cdr:cNvCxnSpPr/>
      </cdr:nvCxnSpPr>
      <cdr:spPr bwMode="auto">
        <a:xfrm xmlns:a="http://schemas.openxmlformats.org/drawingml/2006/main">
          <a:off x="67056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0.75969</cdr:x>
      <cdr:y>0.25676</cdr:y>
    </cdr:from>
    <cdr:to>
      <cdr:x>0.78295</cdr:x>
      <cdr:y>0.47297</cdr:y>
    </cdr:to>
    <cdr:cxnSp macro="">
      <cdr:nvCxnSpPr>
        <cdr:cNvPr id="73" name="Прямая со стрелкой 72"/>
        <cdr:cNvCxnSpPr/>
      </cdr:nvCxnSpPr>
      <cdr:spPr bwMode="auto">
        <a:xfrm xmlns:a="http://schemas.openxmlformats.org/drawingml/2006/main" flipH="1" flipV="1">
          <a:off x="7467600" y="1447800"/>
          <a:ext cx="2286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0.32432</cdr:y>
    </cdr:from>
    <cdr:to>
      <cdr:x>0.78295</cdr:x>
      <cdr:y>0.47297</cdr:y>
    </cdr:to>
    <cdr:cxnSp macro="">
      <cdr:nvCxnSpPr>
        <cdr:cNvPr id="75" name="Прямая со стрелкой 74"/>
        <cdr:cNvCxnSpPr/>
      </cdr:nvCxnSpPr>
      <cdr:spPr bwMode="auto">
        <a:xfrm xmlns:a="http://schemas.openxmlformats.org/drawingml/2006/main" flipH="1" flipV="1">
          <a:off x="6705600" y="1828800"/>
          <a:ext cx="990600" cy="838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0.68217</cdr:x>
      <cdr:y>0.32432</cdr:y>
    </cdr:to>
    <cdr:cxnSp macro="">
      <cdr:nvCxnSpPr>
        <cdr:cNvPr id="77" name="Прямая со стрелкой 76"/>
        <cdr:cNvCxnSpPr/>
      </cdr:nvCxnSpPr>
      <cdr:spPr bwMode="auto">
        <a:xfrm xmlns:a="http://schemas.openxmlformats.org/drawingml/2006/main">
          <a:off x="6629400" y="1828800"/>
          <a:ext cx="7620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603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0.25676</cdr:y>
    </cdr:from>
    <cdr:to>
      <cdr:x>0.74419</cdr:x>
      <cdr:y>0.32432</cdr:y>
    </cdr:to>
    <cdr:cxnSp macro="">
      <cdr:nvCxnSpPr>
        <cdr:cNvPr id="79" name="Прямая со стрелкой 78"/>
        <cdr:cNvCxnSpPr/>
      </cdr:nvCxnSpPr>
      <cdr:spPr bwMode="auto">
        <a:xfrm xmlns:a="http://schemas.openxmlformats.org/drawingml/2006/main" flipV="1">
          <a:off x="6629400" y="1447800"/>
          <a:ext cx="6858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0.31081</cdr:y>
    </cdr:from>
    <cdr:to>
      <cdr:x>0.68992</cdr:x>
      <cdr:y>0.32432</cdr:y>
    </cdr:to>
    <cdr:cxnSp macro="">
      <cdr:nvCxnSpPr>
        <cdr:cNvPr id="81" name="Прямая со стрелкой 80"/>
        <cdr:cNvCxnSpPr/>
      </cdr:nvCxnSpPr>
      <cdr:spPr bwMode="auto">
        <a:xfrm xmlns:a="http://schemas.openxmlformats.org/drawingml/2006/main" flipV="1">
          <a:off x="6629400" y="1752600"/>
          <a:ext cx="152400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0.69767</cdr:x>
      <cdr:y>0.22973</cdr:y>
    </cdr:from>
    <cdr:to>
      <cdr:x>0.76744</cdr:x>
      <cdr:y>0.31081</cdr:y>
    </cdr:to>
    <cdr:cxnSp macro="">
      <cdr:nvCxnSpPr>
        <cdr:cNvPr id="83" name="Прямая со стрелкой 82"/>
        <cdr:cNvCxnSpPr/>
      </cdr:nvCxnSpPr>
      <cdr:spPr bwMode="auto">
        <a:xfrm xmlns:a="http://schemas.openxmlformats.org/drawingml/2006/main" flipV="1">
          <a:off x="6858000" y="1295400"/>
          <a:ext cx="685800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0.76744</cdr:x>
      <cdr:y>0.48649</cdr:y>
    </cdr:to>
    <cdr:cxnSp macro="">
      <cdr:nvCxnSpPr>
        <cdr:cNvPr id="85" name="Прямая со стрелкой 84"/>
        <cdr:cNvCxnSpPr/>
      </cdr:nvCxnSpPr>
      <cdr:spPr bwMode="auto">
        <a:xfrm xmlns:a="http://schemas.openxmlformats.org/drawingml/2006/main">
          <a:off x="66294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0.33784</cdr:y>
    </cdr:from>
    <cdr:to>
      <cdr:x>0.76744</cdr:x>
      <cdr:y>0.5</cdr:y>
    </cdr:to>
    <cdr:cxnSp macro="">
      <cdr:nvCxnSpPr>
        <cdr:cNvPr id="89" name="Прямая со стрелкой 88"/>
        <cdr:cNvCxnSpPr/>
      </cdr:nvCxnSpPr>
      <cdr:spPr bwMode="auto">
        <a:xfrm xmlns:a="http://schemas.openxmlformats.org/drawingml/2006/main">
          <a:off x="6629400" y="19050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0.66667</cdr:x>
      <cdr:y>0.32432</cdr:y>
    </cdr:from>
    <cdr:to>
      <cdr:x>0.66667</cdr:x>
      <cdr:y>0.32432</cdr:y>
    </cdr:to>
    <cdr:cxnSp macro="">
      <cdr:nvCxnSpPr>
        <cdr:cNvPr id="95" name="Прямая со стрелкой 94"/>
        <cdr:cNvCxnSpPr/>
      </cdr:nvCxnSpPr>
      <cdr:spPr bwMode="auto">
        <a:xfrm xmlns:a="http://schemas.openxmlformats.org/drawingml/2006/main">
          <a:off x="6553200" y="18288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0.66667</cdr:x>
      <cdr:y>0.32432</cdr:y>
    </cdr:from>
    <cdr:to>
      <cdr:x>0.67442</cdr:x>
      <cdr:y>0.33784</cdr:y>
    </cdr:to>
    <cdr:cxnSp macro="">
      <cdr:nvCxnSpPr>
        <cdr:cNvPr id="97" name="Прямая со стрелкой 96"/>
        <cdr:cNvCxnSpPr/>
      </cdr:nvCxnSpPr>
      <cdr:spPr bwMode="auto">
        <a:xfrm xmlns:a="http://schemas.openxmlformats.org/drawingml/2006/main">
          <a:off x="6553200" y="1828800"/>
          <a:ext cx="76200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0.22973</cdr:y>
    </cdr:from>
    <cdr:to>
      <cdr:x>0.70543</cdr:x>
      <cdr:y>0.32432</cdr:y>
    </cdr:to>
    <cdr:cxnSp macro="">
      <cdr:nvCxnSpPr>
        <cdr:cNvPr id="101" name="Прямая со стрелкой 100"/>
        <cdr:cNvCxnSpPr/>
      </cdr:nvCxnSpPr>
      <cdr:spPr bwMode="auto">
        <a:xfrm xmlns:a="http://schemas.openxmlformats.org/drawingml/2006/main" flipV="1">
          <a:off x="6629400" y="1295400"/>
          <a:ext cx="304800" cy="533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0.28378</cdr:y>
    </cdr:from>
    <cdr:to>
      <cdr:x>0.72868</cdr:x>
      <cdr:y>0.33784</cdr:y>
    </cdr:to>
    <cdr:cxnSp macro="">
      <cdr:nvCxnSpPr>
        <cdr:cNvPr id="103" name="Прямая со стрелкой 102"/>
        <cdr:cNvCxnSpPr/>
      </cdr:nvCxnSpPr>
      <cdr:spPr bwMode="auto">
        <a:xfrm xmlns:a="http://schemas.openxmlformats.org/drawingml/2006/main" flipV="1">
          <a:off x="6629400" y="1600200"/>
          <a:ext cx="5334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0.73643</cdr:x>
      <cdr:y>0.25676</cdr:y>
    </cdr:from>
    <cdr:to>
      <cdr:x>0.75969</cdr:x>
      <cdr:y>0.28378</cdr:y>
    </cdr:to>
    <cdr:cxnSp macro="">
      <cdr:nvCxnSpPr>
        <cdr:cNvPr id="105" name="Прямая со стрелкой 104"/>
        <cdr:cNvCxnSpPr/>
      </cdr:nvCxnSpPr>
      <cdr:spPr bwMode="auto">
        <a:xfrm xmlns:a="http://schemas.openxmlformats.org/drawingml/2006/main" flipV="1">
          <a:off x="7239000" y="1447800"/>
          <a:ext cx="228600" cy="152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0.65891</cdr:x>
      <cdr:y>0.28378</cdr:y>
    </cdr:from>
    <cdr:to>
      <cdr:x>0.73643</cdr:x>
      <cdr:y>0.32432</cdr:y>
    </cdr:to>
    <cdr:cxnSp macro="">
      <cdr:nvCxnSpPr>
        <cdr:cNvPr id="107" name="Прямая со стрелкой 106"/>
        <cdr:cNvCxnSpPr/>
      </cdr:nvCxnSpPr>
      <cdr:spPr bwMode="auto">
        <a:xfrm xmlns:a="http://schemas.openxmlformats.org/drawingml/2006/main" flipH="1">
          <a:off x="6477000" y="1600200"/>
          <a:ext cx="7620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0.73643</cdr:x>
      <cdr:y>0.21622</cdr:y>
    </cdr:from>
    <cdr:to>
      <cdr:x>0.75969</cdr:x>
      <cdr:y>0.28378</cdr:y>
    </cdr:to>
    <cdr:cxnSp macro="">
      <cdr:nvCxnSpPr>
        <cdr:cNvPr id="109" name="Прямая со стрелкой 108"/>
        <cdr:cNvCxnSpPr/>
      </cdr:nvCxnSpPr>
      <cdr:spPr bwMode="auto">
        <a:xfrm xmlns:a="http://schemas.openxmlformats.org/drawingml/2006/main" flipV="1">
          <a:off x="7239000" y="1219200"/>
          <a:ext cx="2286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0.17568</cdr:y>
    </cdr:from>
    <cdr:to>
      <cdr:x>0.76744</cdr:x>
      <cdr:y>0.27027</cdr:y>
    </cdr:to>
    <cdr:cxnSp macro="">
      <cdr:nvCxnSpPr>
        <cdr:cNvPr id="111" name="Прямая со стрелкой 110"/>
        <cdr:cNvCxnSpPr/>
      </cdr:nvCxnSpPr>
      <cdr:spPr bwMode="auto">
        <a:xfrm xmlns:a="http://schemas.openxmlformats.org/drawingml/2006/main" flipV="1">
          <a:off x="6629400" y="990600"/>
          <a:ext cx="914400" cy="533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0.31081</cdr:y>
    </cdr:from>
    <cdr:to>
      <cdr:x>0.77519</cdr:x>
      <cdr:y>0.47297</cdr:y>
    </cdr:to>
    <cdr:cxnSp macro="">
      <cdr:nvCxnSpPr>
        <cdr:cNvPr id="115" name="Прямая со стрелкой 114"/>
        <cdr:cNvCxnSpPr/>
      </cdr:nvCxnSpPr>
      <cdr:spPr bwMode="auto">
        <a:xfrm xmlns:a="http://schemas.openxmlformats.org/drawingml/2006/main">
          <a:off x="67056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0.25676</cdr:y>
    </cdr:from>
    <cdr:to>
      <cdr:x>0.74419</cdr:x>
      <cdr:y>0.31081</cdr:y>
    </cdr:to>
    <cdr:cxnSp macro="">
      <cdr:nvCxnSpPr>
        <cdr:cNvPr id="117" name="Прямая со стрелкой 116"/>
        <cdr:cNvCxnSpPr/>
      </cdr:nvCxnSpPr>
      <cdr:spPr bwMode="auto">
        <a:xfrm xmlns:a="http://schemas.openxmlformats.org/drawingml/2006/main" flipV="1">
          <a:off x="6705600" y="1447800"/>
          <a:ext cx="6096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0.31081</cdr:y>
    </cdr:from>
    <cdr:to>
      <cdr:x>0.77519</cdr:x>
      <cdr:y>0.47297</cdr:y>
    </cdr:to>
    <cdr:cxnSp macro="">
      <cdr:nvCxnSpPr>
        <cdr:cNvPr id="119" name="Прямая со стрелкой 118"/>
        <cdr:cNvCxnSpPr/>
      </cdr:nvCxnSpPr>
      <cdr:spPr bwMode="auto">
        <a:xfrm xmlns:a="http://schemas.openxmlformats.org/drawingml/2006/main">
          <a:off x="67056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0.75194</cdr:x>
      <cdr:y>0.22973</cdr:y>
    </cdr:from>
    <cdr:to>
      <cdr:x>0.77519</cdr:x>
      <cdr:y>0.47297</cdr:y>
    </cdr:to>
    <cdr:cxnSp macro="">
      <cdr:nvCxnSpPr>
        <cdr:cNvPr id="121" name="Прямая со стрелкой 120"/>
        <cdr:cNvCxnSpPr/>
      </cdr:nvCxnSpPr>
      <cdr:spPr bwMode="auto">
        <a:xfrm xmlns:a="http://schemas.openxmlformats.org/drawingml/2006/main" flipH="1" flipV="1">
          <a:off x="7391400" y="1295400"/>
          <a:ext cx="228600" cy="1371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0.76744</cdr:x>
      <cdr:y>0.48649</cdr:y>
    </cdr:to>
    <cdr:cxnSp macro="">
      <cdr:nvCxnSpPr>
        <cdr:cNvPr id="125" name="Прямая со стрелкой 124"/>
        <cdr:cNvCxnSpPr/>
      </cdr:nvCxnSpPr>
      <cdr:spPr bwMode="auto">
        <a:xfrm xmlns:a="http://schemas.openxmlformats.org/drawingml/2006/main">
          <a:off x="66294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0.67864</cdr:x>
      <cdr:y>0.11356</cdr:y>
    </cdr:from>
    <cdr:to>
      <cdr:x>0.7921</cdr:x>
      <cdr:y>0.19272</cdr:y>
    </cdr:to>
    <cdr:sp macro="" textlink="">
      <cdr:nvSpPr>
        <cdr:cNvPr id="132" name="Прямоугольник 131"/>
        <cdr:cNvSpPr/>
      </cdr:nvSpPr>
      <cdr:spPr bwMode="auto">
        <a:xfrm xmlns:a="http://schemas.openxmlformats.org/drawingml/2006/main" rot="19948476">
          <a:off x="6670847" y="640332"/>
          <a:ext cx="1115338" cy="446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0.71318</cdr:x>
      <cdr:y>0.09459</cdr:y>
    </cdr:from>
    <cdr:to>
      <cdr:x>0.8062</cdr:x>
      <cdr:y>0.2973</cdr:y>
    </cdr:to>
    <cdr:sp macro="" textlink="">
      <cdr:nvSpPr>
        <cdr:cNvPr id="133" name="Прямоугольник 132"/>
        <cdr:cNvSpPr/>
      </cdr:nvSpPr>
      <cdr:spPr bwMode="auto">
        <a:xfrm xmlns:a="http://schemas.openxmlformats.org/drawingml/2006/main">
          <a:off x="7010400" y="533400"/>
          <a:ext cx="914400" cy="1143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0.66881</cdr:x>
      <cdr:y>0.12777</cdr:y>
    </cdr:from>
    <cdr:to>
      <cdr:x>0.78283</cdr:x>
      <cdr:y>0.21827</cdr:y>
    </cdr:to>
    <cdr:sp macro="" textlink="">
      <cdr:nvSpPr>
        <cdr:cNvPr id="134" name="Прямоугольник 133"/>
        <cdr:cNvSpPr/>
      </cdr:nvSpPr>
      <cdr:spPr bwMode="auto">
        <a:xfrm xmlns:a="http://schemas.openxmlformats.org/drawingml/2006/main" rot="20204049">
          <a:off x="6574283" y="720487"/>
          <a:ext cx="1120740" cy="5103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+ 11,1 %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0.34259</cdr:x>
      <cdr:y>0.07531</cdr:y>
    </cdr:from>
    <cdr:to>
      <cdr:x>0.53704</cdr:x>
      <cdr:y>0.16567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819400" y="381000"/>
          <a:ext cx="1600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0.36111</cdr:x>
      <cdr:y>0.04518</cdr:y>
    </cdr:from>
    <cdr:to>
      <cdr:x>0.50926</cdr:x>
      <cdr:y>0.16567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971791" y="228601"/>
          <a:ext cx="1219215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89,3 %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0.7037</cdr:x>
      <cdr:y>0.18073</cdr:y>
    </cdr:from>
    <cdr:to>
      <cdr:x>0.88889</cdr:x>
      <cdr:y>0.28616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5791170" y="914401"/>
          <a:ext cx="1524039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98,7%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0.33109</cdr:x>
      <cdr:y>0.12336</cdr:y>
    </cdr:from>
    <cdr:to>
      <cdr:x>0.44261</cdr:x>
      <cdr:y>0.20101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 rot="20252926">
          <a:off x="3254530" y="752023"/>
          <a:ext cx="1096262" cy="4733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</a:rPr>
            <a:t>+</a:t>
          </a:r>
          <a:r>
            <a:rPr lang="ru-RU" sz="1800" b="1" dirty="0" smtClean="0">
              <a:solidFill>
                <a:srgbClr val="FF0000"/>
              </a:solidFill>
            </a:rPr>
            <a:t> 2,3 %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0.14221</cdr:y>
    </cdr:from>
    <cdr:to>
      <cdr:x>0.56589</cdr:x>
      <cdr:y>0.22329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866909"/>
          <a:ext cx="152362" cy="4942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0.35271</cdr:x>
      <cdr:y>0.05</cdr:y>
    </cdr:from>
    <cdr:to>
      <cdr:x>0.44186</cdr:x>
      <cdr:y>0.21217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3467100" y="304800"/>
          <a:ext cx="876300" cy="988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0.57716</cdr:x>
      <cdr:y>0.08883</cdr:y>
    </cdr:from>
    <cdr:to>
      <cdr:x>0.69344</cdr:x>
      <cdr:y>0.1648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 rot="20439323">
          <a:off x="5673361" y="541481"/>
          <a:ext cx="1142999" cy="4631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+ 0,9 %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0.32558</cdr:x>
      <cdr:y>0.175</cdr:y>
    </cdr:from>
    <cdr:to>
      <cdr:x>0.42598</cdr:x>
      <cdr:y>0.24912</cdr:y>
    </cdr:to>
    <cdr:cxnSp macro="">
      <cdr:nvCxnSpPr>
        <cdr:cNvPr id="6" name="Прямая со стрелкой 5"/>
        <cdr:cNvCxnSpPr/>
      </cdr:nvCxnSpPr>
      <cdr:spPr bwMode="auto">
        <a:xfrm xmlns:a="http://schemas.openxmlformats.org/drawingml/2006/main" flipV="1">
          <a:off x="3200400" y="1066800"/>
          <a:ext cx="986857" cy="45185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0.65891</cdr:x>
      <cdr:y>0.1375</cdr:y>
    </cdr:from>
    <cdr:to>
      <cdr:x>0.68217</cdr:x>
      <cdr:y>0.3625</cdr:y>
    </cdr:to>
    <cdr:cxnSp macro="">
      <cdr:nvCxnSpPr>
        <cdr:cNvPr id="10" name="Прямая со стрелкой 9"/>
        <cdr:cNvCxnSpPr/>
      </cdr:nvCxnSpPr>
      <cdr:spPr bwMode="auto">
        <a:xfrm xmlns:a="http://schemas.openxmlformats.org/drawingml/2006/main" flipH="1">
          <a:off x="6477000" y="838200"/>
          <a:ext cx="228600" cy="1371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0.56589</cdr:x>
      <cdr:y>0.1625</cdr:y>
    </cdr:from>
    <cdr:to>
      <cdr:x>0.68217</cdr:x>
      <cdr:y>0.225</cdr:y>
    </cdr:to>
    <cdr:cxnSp macro="">
      <cdr:nvCxnSpPr>
        <cdr:cNvPr id="13" name="Прямая со стрелкой 12"/>
        <cdr:cNvCxnSpPr/>
      </cdr:nvCxnSpPr>
      <cdr:spPr bwMode="auto">
        <a:xfrm xmlns:a="http://schemas.openxmlformats.org/drawingml/2006/main" flipV="1">
          <a:off x="5562600" y="990600"/>
          <a:ext cx="11430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0.47297</cdr:y>
    </cdr:from>
    <cdr:to>
      <cdr:x>0.6279</cdr:x>
      <cdr:y>0.59459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105402" y="2666983"/>
          <a:ext cx="1066729" cy="6858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100,9 %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0.71318</cdr:x>
      <cdr:y>0.51351</cdr:y>
    </cdr:from>
    <cdr:to>
      <cdr:x>0.85271</cdr:x>
      <cdr:y>0.60811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010401" y="2895600"/>
          <a:ext cx="1371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100,7 %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0.16216</cdr:y>
    </cdr:from>
    <cdr:to>
      <cdr:x>0.48062</cdr:x>
      <cdr:y>0.32432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276600" y="914400"/>
          <a:ext cx="14478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102,4 %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7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D2E36-B522-4345-9739-76D62B9F696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62146" name="Rectangle 7"/>
          <p:cNvSpPr txBox="1">
            <a:spLocks noGrp="1" noChangeArrowheads="1"/>
          </p:cNvSpPr>
          <p:nvPr/>
        </p:nvSpPr>
        <p:spPr bwMode="auto">
          <a:xfrm>
            <a:off x="3828970" y="9444281"/>
            <a:ext cx="2930622" cy="49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 anchor="b"/>
          <a:lstStyle>
            <a:lvl1pPr algn="l"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algn="l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algn="l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algn="l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4863" indent="-230188" algn="l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20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92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36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862E29C-37F9-4B10-A3B7-2A7BE541DF35}" type="slidenum">
              <a:rPr lang="ru-RU" altLang="ru-RU" sz="1200">
                <a:latin typeface="Times New Roman" pitchFamily="18" charset="0"/>
              </a:rPr>
              <a:pPr algn="r"/>
              <a:t>13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/>
          <a:lstStyle/>
          <a:p>
            <a:pPr>
              <a:lnSpc>
                <a:spcPct val="80000"/>
              </a:lnSpc>
            </a:pPr>
            <a:endParaRPr lang="ru-RU" altLang="ru-RU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5103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957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957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957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B9B57-2E44-4C51-90BE-7A789952C6C3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79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Заметки 2"/>
          <p:cNvSpPr>
            <a:spLocks noGrp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/>
          <a:lstStyle/>
          <a:p>
            <a:endParaRPr lang="ru-RU" altLang="ru-RU"/>
          </a:p>
        </p:txBody>
      </p:sp>
      <p:sp>
        <p:nvSpPr>
          <p:cNvPr id="279556" name="Номер слайда 3"/>
          <p:cNvSpPr txBox="1">
            <a:spLocks noGrp="1"/>
          </p:cNvSpPr>
          <p:nvPr/>
        </p:nvSpPr>
        <p:spPr bwMode="auto">
          <a:xfrm>
            <a:off x="3828970" y="9444281"/>
            <a:ext cx="2930622" cy="49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 anchor="b"/>
          <a:lstStyle>
            <a:lvl1pPr algn="l"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algn="l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algn="l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algn="l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4863" indent="-230188" algn="l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20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92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36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BAFF861-679E-4EFD-847C-6D2BAA540089}" type="slidenum">
              <a:rPr lang="ru-RU" altLang="ru-RU" sz="1200">
                <a:latin typeface="Times New Roman" pitchFamily="18" charset="0"/>
              </a:rPr>
              <a:pPr algn="r"/>
              <a:t>34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Красновишерского муниципального района </a:t>
            </a:r>
            <a:br>
              <a:rPr lang="ru-RU" altLang="ru-RU" dirty="0">
                <a:latin typeface="Times New Roman" pitchFamily="18" charset="0"/>
              </a:rPr>
            </a:br>
            <a:r>
              <a:rPr lang="ru-RU" altLang="ru-RU" dirty="0">
                <a:latin typeface="Times New Roman" pitchFamily="18" charset="0"/>
              </a:rPr>
              <a:t>за </a:t>
            </a:r>
            <a:r>
              <a:rPr lang="ru-RU" altLang="ru-RU" dirty="0" smtClean="0">
                <a:latin typeface="Times New Roman" pitchFamily="18" charset="0"/>
              </a:rPr>
              <a:t>2018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638202"/>
              </p:ext>
            </p:extLst>
          </p:nvPr>
        </p:nvGraphicFramePr>
        <p:xfrm>
          <a:off x="305272" y="1359227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58301"/>
              </p:ext>
            </p:extLst>
          </p:nvPr>
        </p:nvGraphicFramePr>
        <p:xfrm>
          <a:off x="795906" y="4437111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7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Динамика поступлений доходов,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4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3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37390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налоговых и неналоговых поступлений доходов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47381502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11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143000" y="1066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99,9 %</a:t>
            </a: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3200" dirty="0" smtClean="0"/>
              <a:t>Структура доходов поселений, %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7450741"/>
              </p:ext>
            </p:extLst>
          </p:nvPr>
        </p:nvGraphicFramePr>
        <p:xfrm>
          <a:off x="0" y="838200"/>
          <a:ext cx="9067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06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9A51-D4BA-43D7-AEB9-9F350A1F4A5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61122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0E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6112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2FFC9D2-EF15-446E-A128-7EC5747A9436}" type="slidenum">
              <a:rPr lang="ru-RU" altLang="ru-RU" sz="1400">
                <a:latin typeface="Times New Roman" pitchFamily="18" charset="0"/>
              </a:rPr>
              <a:pPr algn="r"/>
              <a:t>13</a:t>
            </a:fld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61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411162"/>
          </a:xfrm>
        </p:spPr>
        <p:txBody>
          <a:bodyPr/>
          <a:lstStyle/>
          <a:p>
            <a:r>
              <a:rPr lang="ru-RU" altLang="ru-RU" sz="2200" b="1" dirty="0">
                <a:solidFill>
                  <a:srgbClr val="993300"/>
                </a:solidFill>
              </a:rPr>
              <a:t>Сравнение исполнения плана по налоговым и неналоговым доходам в разрезе МО за </a:t>
            </a:r>
            <a:r>
              <a:rPr lang="ru-RU" altLang="ru-RU" sz="2200" b="1" dirty="0" smtClean="0">
                <a:solidFill>
                  <a:srgbClr val="993300"/>
                </a:solidFill>
              </a:rPr>
              <a:t>2018 </a:t>
            </a:r>
            <a:r>
              <a:rPr lang="ru-RU" altLang="ru-RU" sz="2200" b="1" dirty="0">
                <a:solidFill>
                  <a:srgbClr val="993300"/>
                </a:solidFill>
              </a:rPr>
              <a:t>год, %</a:t>
            </a:r>
          </a:p>
        </p:txBody>
      </p:sp>
      <p:graphicFrame>
        <p:nvGraphicFramePr>
          <p:cNvPr id="261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479222"/>
              </p:ext>
            </p:extLst>
          </p:nvPr>
        </p:nvGraphicFramePr>
        <p:xfrm>
          <a:off x="76200" y="1009650"/>
          <a:ext cx="87122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573" name="Диаграмма" r:id="rId4" imgW="8715299" imgH="5486400" progId="MSGraph.Chart.8">
                  <p:embed followColorScheme="full"/>
                </p:oleObj>
              </mc:Choice>
              <mc:Fallback>
                <p:oleObj name="Диаграмма" r:id="rId4" imgW="8715299" imgH="54864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09650"/>
                        <a:ext cx="8712200" cy="547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5292725" y="2565400"/>
            <a:ext cx="11509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расходам бюджета за 2018 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378955"/>
              </p:ext>
            </p:extLst>
          </p:nvPr>
        </p:nvGraphicFramePr>
        <p:xfrm>
          <a:off x="152400" y="1143000"/>
          <a:ext cx="8839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расходам – 88,3%</a:t>
            </a:r>
          </a:p>
        </p:txBody>
      </p:sp>
    </p:spTree>
    <p:extLst>
      <p:ext uri="{BB962C8B-B14F-4D97-AF65-F5344CB8AC3E}">
        <p14:creationId xmlns:p14="http://schemas.microsoft.com/office/powerpoint/2010/main" val="845628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04800"/>
            <a:ext cx="8229600" cy="561975"/>
          </a:xfrm>
        </p:spPr>
        <p:txBody>
          <a:bodyPr/>
          <a:lstStyle/>
          <a:p>
            <a:r>
              <a:rPr lang="ru-RU" altLang="ru-RU" sz="2800" b="1" dirty="0"/>
              <a:t>Структура расходов бюджета района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41855"/>
              </p:ext>
            </p:extLst>
          </p:nvPr>
        </p:nvGraphicFramePr>
        <p:xfrm>
          <a:off x="89477" y="1066800"/>
          <a:ext cx="9069271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6084888" y="1143000"/>
            <a:ext cx="2663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altLang="ru-RU" sz="1800" b="1" dirty="0"/>
              <a:t>Расходы социальной направленности – </a:t>
            </a:r>
            <a:r>
              <a:rPr lang="ru-RU" altLang="ru-RU" sz="1800" b="1" dirty="0" smtClean="0"/>
              <a:t>72,2%</a:t>
            </a:r>
            <a:endParaRPr lang="ru-RU" altLang="ru-RU" sz="1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ru-RU" sz="3600" dirty="0" smtClean="0"/>
              <a:t>МП «Развитие образования»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16912684"/>
              </p:ext>
            </p:extLst>
          </p:nvPr>
        </p:nvGraphicFramePr>
        <p:xfrm>
          <a:off x="76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8265257"/>
              </p:ext>
            </p:extLst>
          </p:nvPr>
        </p:nvGraphicFramePr>
        <p:xfrm>
          <a:off x="3505200" y="914400"/>
          <a:ext cx="5486399" cy="56888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83726"/>
                <a:gridCol w="888274"/>
                <a:gridCol w="914399"/>
              </a:tblGrid>
              <a:tr h="4767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487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удовлетворенных качеством услуг в сфере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90 %</a:t>
                      </a:r>
                      <a:endParaRPr lang="ru-RU" dirty="0"/>
                    </a:p>
                  </a:txBody>
                  <a:tcPr/>
                </a:tc>
              </a:tr>
              <a:tr h="513877">
                <a:tc>
                  <a:txBody>
                    <a:bodyPr/>
                    <a:lstStyle/>
                    <a:p>
                      <a:r>
                        <a:rPr lang="ru-RU" dirty="0" smtClean="0"/>
                        <a:t>Охват дошкольным</a:t>
                      </a:r>
                      <a:r>
                        <a:rPr lang="ru-RU" baseline="0" dirty="0" smtClean="0"/>
                        <a:t> образованием детей от 3 до 7 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aseline="0" dirty="0" smtClean="0"/>
                        <a:t> 100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559597">
                <a:tc>
                  <a:txBody>
                    <a:bodyPr/>
                    <a:lstStyle/>
                    <a:p>
                      <a:r>
                        <a:rPr lang="ru-RU" dirty="0" smtClean="0"/>
                        <a:t>Удельный</a:t>
                      </a:r>
                      <a:r>
                        <a:rPr lang="ru-RU" baseline="0" dirty="0" smtClean="0"/>
                        <a:t> вес численности учителей в возрасте до 35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8,9 %</a:t>
                      </a:r>
                      <a:endParaRPr lang="ru-RU" dirty="0"/>
                    </a:p>
                  </a:txBody>
                  <a:tcPr/>
                </a:tc>
              </a:tr>
              <a:tr h="98631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уч-ся, обучающихся в соответствии с новым федеральным</a:t>
                      </a:r>
                      <a:r>
                        <a:rPr lang="ru-RU" baseline="0" dirty="0" smtClean="0"/>
                        <a:t> государственным образовательным стандартом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73</a:t>
                      </a:r>
                      <a:r>
                        <a:rPr lang="ru-RU" baseline="0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72,1%</a:t>
                      </a:r>
                      <a:endParaRPr lang="ru-RU" dirty="0"/>
                    </a:p>
                  </a:txBody>
                  <a:tcPr/>
                </a:tc>
              </a:tr>
              <a:tr h="48339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уч-ся, получающих услугу</a:t>
                      </a:r>
                    </a:p>
                    <a:p>
                      <a:r>
                        <a:rPr lang="ru-RU" dirty="0" smtClean="0"/>
                        <a:t>дополнительного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76,6%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76,6%</a:t>
                      </a:r>
                      <a:endParaRPr lang="ru-RU" dirty="0"/>
                    </a:p>
                  </a:txBody>
                  <a:tcPr/>
                </a:tc>
              </a:tr>
              <a:tr h="102709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и молодежи, ставших победителями и призерами краевых, всероссийских мероприятий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33600" y="1371600"/>
            <a:ext cx="1600200" cy="68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90,1%</a:t>
            </a:r>
          </a:p>
        </p:txBody>
      </p:sp>
    </p:spTree>
    <p:extLst>
      <p:ext uri="{BB962C8B-B14F-4D97-AF65-F5344CB8AC3E}">
        <p14:creationId xmlns:p14="http://schemas.microsoft.com/office/powerpoint/2010/main" val="1111905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FA1C-FA96-4C91-9790-4F53FC78715F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715962"/>
          </a:xfrm>
        </p:spPr>
        <p:txBody>
          <a:bodyPr/>
          <a:lstStyle/>
          <a:p>
            <a:r>
              <a:rPr lang="ru-RU" altLang="ru-RU" sz="3200"/>
              <a:t>Динамика роста (снижения) детей, посещающих образовательные учреждения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56162625"/>
              </p:ext>
            </p:extLst>
          </p:nvPr>
        </p:nvGraphicFramePr>
        <p:xfrm>
          <a:off x="508000" y="1455738"/>
          <a:ext cx="8140700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7697788" y="4191000"/>
            <a:ext cx="7635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 smtClean="0">
                <a:solidFill>
                  <a:srgbClr val="0066FF"/>
                </a:solidFill>
              </a:rPr>
              <a:t>+ 5</a:t>
            </a:r>
            <a:endParaRPr lang="ru-RU" altLang="ru-RU" sz="2800" dirty="0">
              <a:solidFill>
                <a:srgbClr val="0066FF"/>
              </a:solidFill>
            </a:endParaRP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7543800" y="1219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 smtClean="0"/>
              <a:t>- 41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ru-RU" sz="3600" dirty="0" smtClean="0"/>
              <a:t>МП «Развитие культуры»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2182668"/>
              </p:ext>
            </p:extLst>
          </p:nvPr>
        </p:nvGraphicFramePr>
        <p:xfrm>
          <a:off x="76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0965320"/>
              </p:ext>
            </p:extLst>
          </p:nvPr>
        </p:nvGraphicFramePr>
        <p:xfrm>
          <a:off x="3581400" y="1140594"/>
          <a:ext cx="5486399" cy="51375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57600"/>
                <a:gridCol w="914400"/>
                <a:gridCol w="914399"/>
              </a:tblGrid>
              <a:tr h="48581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7451"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 кол-ва участников культурно-досуговых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+ 7,1%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+ 8,2%</a:t>
                      </a:r>
                      <a:endParaRPr lang="ru-RU" dirty="0"/>
                    </a:p>
                  </a:txBody>
                  <a:tcPr/>
                </a:tc>
              </a:tr>
              <a:tr h="957451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охваченного</a:t>
                      </a:r>
                    </a:p>
                    <a:p>
                      <a:r>
                        <a:rPr lang="ru-RU" dirty="0" smtClean="0"/>
                        <a:t>услугами библиотечного обслуживания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63 %</a:t>
                      </a:r>
                      <a:endParaRPr lang="ru-RU" dirty="0"/>
                    </a:p>
                  </a:txBody>
                  <a:tcPr/>
                </a:tc>
              </a:tr>
              <a:tr h="732688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Посещаемость музейных учреждений (на 1 жителя в год)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0,9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1,18</a:t>
                      </a:r>
                      <a:endParaRPr lang="ru-RU" dirty="0"/>
                    </a:p>
                  </a:txBody>
                  <a:tcPr/>
                </a:tc>
              </a:tr>
              <a:tr h="957451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социокультурных проектов, получивших </a:t>
                      </a:r>
                      <a:r>
                        <a:rPr lang="ru-RU" dirty="0" err="1" smtClean="0"/>
                        <a:t>грантовую</a:t>
                      </a:r>
                      <a:r>
                        <a:rPr lang="ru-RU" dirty="0" smtClean="0"/>
                        <a:t> поддержку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1046697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средней з/платы работников</a:t>
                      </a:r>
                      <a:r>
                        <a:rPr lang="ru-RU" baseline="0" dirty="0" smtClean="0"/>
                        <a:t> культуры к средней з/плате в Пермском крае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73,3%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49,4%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33600" y="1371600"/>
            <a:ext cx="1600200" cy="68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Arial"/>
              </a:rPr>
              <a:t>43,7 </a:t>
            </a:r>
            <a:r>
              <a:rPr lang="ru-RU" b="1" dirty="0">
                <a:latin typeface="Arial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9367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«Семья и дети Вишеры»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3571398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37267695"/>
              </p:ext>
            </p:extLst>
          </p:nvPr>
        </p:nvGraphicFramePr>
        <p:xfrm>
          <a:off x="3857016" y="1295400"/>
          <a:ext cx="5134583" cy="536217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05784"/>
                <a:gridCol w="990600"/>
                <a:gridCol w="838199"/>
              </a:tblGrid>
              <a:tr h="4244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58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семей в СОП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</a:t>
                      </a:r>
                      <a:r>
                        <a:rPr lang="ru-RU" dirty="0" smtClean="0"/>
                        <a:t>семей в СОП, снятых с учета по</a:t>
                      </a:r>
                      <a:r>
                        <a:rPr lang="ru-RU" baseline="0" dirty="0" smtClean="0"/>
                        <a:t> итогам реабилитации, от общего числа семей в СОП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16,7 %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16,7%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детей, охваченных</a:t>
                      </a:r>
                      <a:r>
                        <a:rPr lang="ru-RU" baseline="0" dirty="0" smtClean="0"/>
                        <a:t> оздоровлением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92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92%</a:t>
                      </a:r>
                      <a:endParaRPr lang="ru-RU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в СОП, охваченных оздоровлением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80,1%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80,1%</a:t>
                      </a:r>
                      <a:endParaRPr lang="ru-RU" dirty="0"/>
                    </a:p>
                  </a:txBody>
                  <a:tcPr/>
                </a:tc>
              </a:tr>
              <a:tr h="520465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несовершеннолетних, совершивших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849551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из многодетных и малообеспеченных многодетных семей, которым предоставлена социальная поддержка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92,4 %</a:t>
            </a:r>
          </a:p>
        </p:txBody>
      </p:sp>
    </p:spTree>
    <p:extLst>
      <p:ext uri="{BB962C8B-B14F-4D97-AF65-F5344CB8AC3E}">
        <p14:creationId xmlns:p14="http://schemas.microsoft.com/office/powerpoint/2010/main" val="110949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ru-RU" sz="2800" dirty="0" smtClean="0"/>
              <a:t>Доходы</a:t>
            </a:r>
            <a:r>
              <a:rPr lang="ru-RU" sz="3200" dirty="0" smtClean="0"/>
              <a:t> </a:t>
            </a:r>
            <a:r>
              <a:rPr lang="ru-RU" sz="2800" dirty="0" smtClean="0"/>
              <a:t>бюджета Красновишерского муниципального района за 2018 год </a:t>
            </a:r>
            <a:br>
              <a:rPr lang="ru-RU" sz="2800" dirty="0" smtClean="0"/>
            </a:br>
            <a:r>
              <a:rPr lang="ru-RU" sz="2800" dirty="0" smtClean="0"/>
              <a:t>в разрезе видов доходов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068690"/>
              </p:ext>
            </p:extLst>
          </p:nvPr>
        </p:nvGraphicFramePr>
        <p:xfrm>
          <a:off x="-23262" y="1524000"/>
          <a:ext cx="886246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086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«Развитие физической культуры, спорта и туризма»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08656640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1935012"/>
              </p:ext>
            </p:extLst>
          </p:nvPr>
        </p:nvGraphicFramePr>
        <p:xfrm>
          <a:off x="3733800" y="1371600"/>
          <a:ext cx="5257799" cy="52618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1014372"/>
                <a:gridCol w="858313"/>
              </a:tblGrid>
              <a:tr h="4520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систематически занимающаяся </a:t>
                      </a:r>
                      <a:r>
                        <a:rPr lang="ru-RU" dirty="0" err="1" smtClean="0"/>
                        <a:t>ФиС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36%</a:t>
                      </a:r>
                      <a:endParaRPr lang="ru-RU" dirty="0"/>
                    </a:p>
                  </a:txBody>
                  <a:tcPr/>
                </a:tc>
              </a:tr>
              <a:tr h="681708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проведенных туристско-массовых</a:t>
                      </a:r>
                      <a:r>
                        <a:rPr lang="ru-RU" baseline="0" dirty="0" smtClean="0"/>
                        <a:t>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населения, принявшего участие в спортивных</a:t>
                      </a:r>
                      <a:r>
                        <a:rPr lang="ru-RU" baseline="0" dirty="0" smtClean="0"/>
                        <a:t> мероприятиях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4720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4500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призовых мест, завоеванных на краевых соревнованиях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участников, выполнивших знак отличия ГТО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99,6 %</a:t>
            </a:r>
          </a:p>
        </p:txBody>
      </p:sp>
    </p:spTree>
    <p:extLst>
      <p:ext uri="{BB962C8B-B14F-4D97-AF65-F5344CB8AC3E}">
        <p14:creationId xmlns:p14="http://schemas.microsoft.com/office/powerpoint/2010/main" val="1919268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/>
          <a:lstStyle/>
          <a:p>
            <a:r>
              <a:rPr lang="ru-RU" sz="3600" dirty="0" smtClean="0"/>
              <a:t>МП «Экономическое развитие»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6702555"/>
              </p:ext>
            </p:extLst>
          </p:nvPr>
        </p:nvGraphicFramePr>
        <p:xfrm>
          <a:off x="199103" y="1597794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90312749"/>
              </p:ext>
            </p:extLst>
          </p:nvPr>
        </p:nvGraphicFramePr>
        <p:xfrm>
          <a:off x="3733800" y="1140593"/>
          <a:ext cx="5181600" cy="532459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08671"/>
                <a:gridCol w="1170039"/>
                <a:gridCol w="1002890"/>
              </a:tblGrid>
              <a:tr h="4215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8234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СМП (на 1 тыс. жителей)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708234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созданных</a:t>
                      </a:r>
                      <a:r>
                        <a:rPr lang="ru-RU" baseline="0" dirty="0" smtClean="0"/>
                        <a:t> рабочих мест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менее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10326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КФХ, реализующих</a:t>
                      </a:r>
                      <a:r>
                        <a:rPr lang="ru-RU" baseline="0" dirty="0" smtClean="0"/>
                        <a:t> проекты, связанные с производством с/х продукции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</a:t>
                      </a:r>
                    </a:p>
                  </a:txBody>
                  <a:tcPr/>
                </a:tc>
              </a:tr>
              <a:tr h="101176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 ярмарок,</a:t>
                      </a:r>
                      <a:r>
                        <a:rPr lang="ru-RU" baseline="0" dirty="0" smtClean="0"/>
                        <a:t> реализующих с/х продукцию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</a:tr>
              <a:tr h="101176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контрольных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21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89,6 %</a:t>
            </a:r>
          </a:p>
        </p:txBody>
      </p:sp>
    </p:spTree>
    <p:extLst>
      <p:ext uri="{BB962C8B-B14F-4D97-AF65-F5344CB8AC3E}">
        <p14:creationId xmlns:p14="http://schemas.microsoft.com/office/powerpoint/2010/main" val="2354836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«Обеспечение безопасности жизнедеятельности населения»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2976390"/>
              </p:ext>
            </p:extLst>
          </p:nvPr>
        </p:nvGraphicFramePr>
        <p:xfrm>
          <a:off x="228600" y="1600200"/>
          <a:ext cx="335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2183851"/>
              </p:ext>
            </p:extLst>
          </p:nvPr>
        </p:nvGraphicFramePr>
        <p:xfrm>
          <a:off x="3733800" y="1524000"/>
          <a:ext cx="5181600" cy="46786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124200"/>
                <a:gridCol w="1054510"/>
                <a:gridCol w="1002890"/>
              </a:tblGrid>
              <a:tr h="1196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погибших в результате ЧС, пожаров и происшествий (на 10 тыс.)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5,16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2,42</a:t>
                      </a:r>
                      <a:endParaRPr lang="ru-RU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ДТП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132</a:t>
                      </a:r>
                      <a:endParaRPr lang="ru-RU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преступности (на</a:t>
                      </a:r>
                      <a:r>
                        <a:rPr lang="ru-RU" baseline="0" dirty="0" smtClean="0"/>
                        <a:t> 10 тыс. населения)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152,7</a:t>
                      </a:r>
                      <a:endParaRPr lang="ru-RU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передвижными спасательными постами мест массового отдыха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ru-RU" dirty="0" smtClean="0"/>
                        <a:t>Охват населения системой оповещения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99 %</a:t>
            </a:r>
          </a:p>
        </p:txBody>
      </p:sp>
    </p:spTree>
    <p:extLst>
      <p:ext uri="{BB962C8B-B14F-4D97-AF65-F5344CB8AC3E}">
        <p14:creationId xmlns:p14="http://schemas.microsoft.com/office/powerpoint/2010/main" val="3868604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600" dirty="0" smtClean="0"/>
              <a:t>МП «Развитие транспортной системы»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9615140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8541910"/>
              </p:ext>
            </p:extLst>
          </p:nvPr>
        </p:nvGraphicFramePr>
        <p:xfrm>
          <a:off x="3733800" y="1597794"/>
          <a:ext cx="5257799" cy="4267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8802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13103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автодорог, соответствующих нормативным требованиям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60 %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60 %</a:t>
                      </a:r>
                      <a:endParaRPr lang="ru-RU" dirty="0"/>
                    </a:p>
                  </a:txBody>
                  <a:tcPr/>
                </a:tc>
              </a:tr>
              <a:tr h="1973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граждан, получивших муниципальную услугу по перевозке</a:t>
                      </a:r>
                      <a:r>
                        <a:rPr lang="ru-RU" baseline="0" dirty="0" smtClean="0"/>
                        <a:t> пассажиров автотранспортом, по отношению к прошлому году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98,2%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92,9 %</a:t>
            </a:r>
          </a:p>
        </p:txBody>
      </p:sp>
    </p:spTree>
    <p:extLst>
      <p:ext uri="{BB962C8B-B14F-4D97-AF65-F5344CB8AC3E}">
        <p14:creationId xmlns:p14="http://schemas.microsoft.com/office/powerpoint/2010/main" val="1862915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792162"/>
          </a:xfrm>
        </p:spPr>
        <p:txBody>
          <a:bodyPr/>
          <a:lstStyle/>
          <a:p>
            <a:r>
              <a:rPr lang="ru-RU" sz="2800" b="1" dirty="0" smtClean="0"/>
              <a:t>Анализ исполнения бюджета </a:t>
            </a:r>
            <a:br>
              <a:rPr lang="ru-RU" sz="2800" b="1" dirty="0" smtClean="0"/>
            </a:br>
            <a:r>
              <a:rPr lang="ru-RU" sz="2800" b="1" dirty="0" smtClean="0"/>
              <a:t>в части средств Дорожного фонда</a:t>
            </a:r>
            <a:endParaRPr lang="ru-RU" sz="28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046457"/>
              </p:ext>
            </p:extLst>
          </p:nvPr>
        </p:nvGraphicFramePr>
        <p:xfrm>
          <a:off x="457200" y="1447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0592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800" b="1" dirty="0" smtClean="0"/>
              <a:t>Структура Дорожного фонда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192048"/>
              </p:ext>
            </p:extLst>
          </p:nvPr>
        </p:nvGraphicFramePr>
        <p:xfrm>
          <a:off x="457200" y="11430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0469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/>
          <a:lstStyle/>
          <a:p>
            <a:r>
              <a:rPr lang="ru-RU" sz="3200" dirty="0" smtClean="0"/>
              <a:t>Текущий ремонт автомобильных дорог 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2692034"/>
              </p:ext>
            </p:extLst>
          </p:nvPr>
        </p:nvGraphicFramePr>
        <p:xfrm>
          <a:off x="457200" y="914400"/>
          <a:ext cx="4038600" cy="50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5940944"/>
              </p:ext>
            </p:extLst>
          </p:nvPr>
        </p:nvGraphicFramePr>
        <p:xfrm>
          <a:off x="4724400" y="914400"/>
          <a:ext cx="403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5078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«Управление имуществом и земельными ресурсами»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5816183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7640236"/>
              </p:ext>
            </p:extLst>
          </p:nvPr>
        </p:nvGraphicFramePr>
        <p:xfrm>
          <a:off x="3771089" y="1140593"/>
          <a:ext cx="5257799" cy="540023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5539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объектов казны, прошедших госрегистрацию прав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96%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недвижимого имущ-ва, находящегося в реестре муниципального 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98 %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контрольных мероприятий в отношении земельных участков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95% от плана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площади ликвидированных несанкционированных свалок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  <a:tr h="1176676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 проектов по экологическим акциям и природоохранным мероприятиям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84,1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49157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«Градостроительная деятельность»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3197224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4062419"/>
              </p:ext>
            </p:extLst>
          </p:nvPr>
        </p:nvGraphicFramePr>
        <p:xfrm>
          <a:off x="3771089" y="1140593"/>
          <a:ext cx="5257799" cy="530879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5539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актуализированными документами территориального</a:t>
                      </a:r>
                      <a:r>
                        <a:rPr lang="ru-RU" baseline="0" dirty="0" smtClean="0"/>
                        <a:t> планирования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актуализированными документами градостроительного зонирования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80%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/>
                </a:tc>
              </a:tr>
              <a:tr h="637213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условий для развития строительства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/>
                        <a:t>100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17667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земель, вовлеченных в жилищное строительство</a:t>
                      </a:r>
                      <a:r>
                        <a:rPr lang="ru-RU" baseline="0" dirty="0" smtClean="0"/>
                        <a:t> на территории сельских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7,2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431406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«Развитие и гармонизация межнациональных отношений»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77649355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1079767"/>
              </p:ext>
            </p:extLst>
          </p:nvPr>
        </p:nvGraphicFramePr>
        <p:xfrm>
          <a:off x="3657602" y="1597794"/>
          <a:ext cx="5371287" cy="465060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58181"/>
                <a:gridCol w="978970"/>
                <a:gridCol w="934136"/>
              </a:tblGrid>
              <a:tr h="72128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47912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граждан, положительно оценивающих состояние межнациональных отношений от числа опрошенных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79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190702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толерантного отношения к представителям другой национальности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/>
                        <a:t>86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190702">
                <a:tc>
                  <a:txBody>
                    <a:bodyPr/>
                    <a:lstStyle/>
                    <a:p>
                      <a:r>
                        <a:rPr lang="ru-RU" dirty="0" smtClean="0"/>
                        <a:t>Публикации в газете, направленные на укрепление единства нации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100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33648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бюджета за 2018 год (тыс. руб.)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355613"/>
              </p:ext>
            </p:extLst>
          </p:nvPr>
        </p:nvGraphicFramePr>
        <p:xfrm>
          <a:off x="152400" y="1447800"/>
          <a:ext cx="8763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доходам – 96,7%</a:t>
            </a:r>
          </a:p>
        </p:txBody>
      </p:sp>
    </p:spTree>
    <p:extLst>
      <p:ext uri="{BB962C8B-B14F-4D97-AF65-F5344CB8AC3E}">
        <p14:creationId xmlns:p14="http://schemas.microsoft.com/office/powerpoint/2010/main" val="1476975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«Создание условий для оказания медицинской помощи населению»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0118238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0329505"/>
              </p:ext>
            </p:extLst>
          </p:nvPr>
        </p:nvGraphicFramePr>
        <p:xfrm>
          <a:off x="3657602" y="1140593"/>
          <a:ext cx="5371287" cy="526020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58181"/>
                <a:gridCol w="961417"/>
                <a:gridCol w="951689"/>
              </a:tblGrid>
              <a:tr h="74610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1191"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Удовлетворенность</a:t>
                      </a:r>
                      <a:r>
                        <a:rPr lang="ru-RU" baseline="0" dirty="0" smtClean="0"/>
                        <a:t> населения качеством оказания медицинской 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377906">
                <a:tc>
                  <a:txBody>
                    <a:bodyPr/>
                    <a:lstStyle/>
                    <a:p>
                      <a:r>
                        <a:rPr lang="ru-RU" dirty="0" smtClean="0"/>
                        <a:t>Укомплектованность ГБУЗ ПК «КЦРБ» врачами-специалистами по наиболее востребованным специальностям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79 %</a:t>
                      </a:r>
                      <a:endParaRPr lang="ru-RU" dirty="0"/>
                    </a:p>
                  </a:txBody>
                  <a:tcPr/>
                </a:tc>
              </a:tr>
              <a:tr h="1119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К-во специалистов, принятых</a:t>
                      </a:r>
                      <a:r>
                        <a:rPr lang="ru-RU" baseline="0" dirty="0" smtClean="0"/>
                        <a:t> в </a:t>
                      </a:r>
                      <a:r>
                        <a:rPr lang="ru-RU" dirty="0" smtClean="0"/>
                        <a:t>ГБУЗ ПК «КЦРБ» по наиболее востребованным специальностям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947946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жителей района, принявших участие в профилактических акциях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443316" y="1150478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96,1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75113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«Обеспечение жильем отдельных категорий граждан»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5217460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2481342"/>
              </p:ext>
            </p:extLst>
          </p:nvPr>
        </p:nvGraphicFramePr>
        <p:xfrm>
          <a:off x="3657602" y="1597794"/>
          <a:ext cx="5371287" cy="3822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58181"/>
                <a:gridCol w="978970"/>
                <a:gridCol w="934136"/>
              </a:tblGrid>
              <a:tr h="72128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3371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молодых семей, улучшивших жилищные условия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103371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квартир, приобретенных</a:t>
                      </a:r>
                      <a:r>
                        <a:rPr lang="ru-RU" baseline="0" dirty="0" smtClean="0"/>
                        <a:t> для детей-сирот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103371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жилищных сертификатов, выданных реабилитированным лицам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98,1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679802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4359-6BFD-4D71-ACB5-117CBC0F88F8}" type="slidenum">
              <a:rPr lang="ru-RU" altLang="ru-RU">
                <a:solidFill>
                  <a:srgbClr val="000000"/>
                </a:solidFill>
              </a:rPr>
              <a:pPr/>
              <a:t>32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304800"/>
          </a:xfrm>
        </p:spPr>
        <p:txBody>
          <a:bodyPr/>
          <a:lstStyle/>
          <a:p>
            <a:r>
              <a:rPr lang="ru-RU" altLang="ru-RU" sz="2600" dirty="0" smtClean="0"/>
              <a:t>Динамика расходов в разрезе </a:t>
            </a:r>
            <a:r>
              <a:rPr lang="ru-RU" altLang="ru-RU" sz="2600" dirty="0"/>
              <a:t>муниципальных программ </a:t>
            </a:r>
          </a:p>
        </p:txBody>
      </p:sp>
      <p:graphicFrame>
        <p:nvGraphicFramePr>
          <p:cNvPr id="219263" name="Group 12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03892291"/>
              </p:ext>
            </p:extLst>
          </p:nvPr>
        </p:nvGraphicFramePr>
        <p:xfrm>
          <a:off x="76200" y="609600"/>
          <a:ext cx="8915400" cy="5992632"/>
        </p:xfrm>
        <a:graphic>
          <a:graphicData uri="http://schemas.openxmlformats.org/drawingml/2006/table">
            <a:tbl>
              <a:tblPr/>
              <a:tblGrid>
                <a:gridCol w="4724400"/>
                <a:gridCol w="1371600"/>
                <a:gridCol w="1371600"/>
                <a:gridCol w="1447800"/>
              </a:tblGrid>
              <a:tr h="4725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Откл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</a:tr>
              <a:tr h="36566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образования»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423890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528576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ru-RU" alt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104686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4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культуры»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27 240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27 136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- 104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2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</a:t>
                      </a:r>
                      <a:r>
                        <a:rPr kumimoji="0" lang="ru-RU" altLang="ru-RU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ФиС</a:t>
                      </a: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туризма»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1 797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15 847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+14050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«Семья и дети Вишеры»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25 733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27 535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+ 1802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безопасности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2 782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2 849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+ 67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Экономическое развитие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3 686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1 123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- 2 563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41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транспортной системы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134239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120418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- 13821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5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Управление имуществом и ЗР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2 621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634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- 1 987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жильем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12 300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+12300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Гр/строительная деятельность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- 183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Создание условий для оказания медицинской помощи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+ 368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043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DC37-B44D-4701-9D3D-98EA7B39223A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4916"/>
            <a:ext cx="8229600" cy="10717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CC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3200" dirty="0" smtClean="0"/>
              <a:t>Динамика </a:t>
            </a:r>
            <a:r>
              <a:rPr lang="ru-RU" altLang="ru-RU" sz="3200" dirty="0"/>
              <a:t>заработной платы отдельных категорий работников, руб.</a:t>
            </a:r>
          </a:p>
        </p:txBody>
      </p:sp>
      <p:sp>
        <p:nvSpPr>
          <p:cNvPr id="294917" name="Line 5"/>
          <p:cNvSpPr>
            <a:spLocks noChangeShapeType="1"/>
          </p:cNvSpPr>
          <p:nvPr/>
        </p:nvSpPr>
        <p:spPr bwMode="auto">
          <a:xfrm>
            <a:off x="7086600" y="2209800"/>
            <a:ext cx="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85655936"/>
              </p:ext>
            </p:extLst>
          </p:nvPr>
        </p:nvGraphicFramePr>
        <p:xfrm>
          <a:off x="457200" y="9144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8DF3-F500-4B14-9F29-7D69B10AC233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78530" name="Rectangle 19"/>
          <p:cNvSpPr>
            <a:spLocks noChangeArrowheads="1"/>
          </p:cNvSpPr>
          <p:nvPr/>
        </p:nvSpPr>
        <p:spPr bwMode="auto">
          <a:xfrm>
            <a:off x="0" y="0"/>
            <a:ext cx="9372600" cy="6858000"/>
          </a:xfrm>
          <a:prstGeom prst="rect">
            <a:avLst/>
          </a:prstGeom>
          <a:gradFill rotWithShape="1">
            <a:gsLst>
              <a:gs pos="0">
                <a:srgbClr val="FFF0E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7853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E5458DB-13A2-4C62-945E-33409F5FC41B}" type="slidenum">
              <a:rPr lang="ru-RU" altLang="ru-RU" sz="1400">
                <a:latin typeface="Times New Roman" pitchFamily="18" charset="0"/>
              </a:rPr>
              <a:pPr algn="r"/>
              <a:t>34</a:t>
            </a:fld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1143000"/>
          </a:xfrm>
        </p:spPr>
        <p:txBody>
          <a:bodyPr/>
          <a:lstStyle/>
          <a:p>
            <a:r>
              <a:rPr lang="ru-RU" altLang="ru-RU" sz="3200"/>
              <a:t>Уровень дотационности бюджетов в разрезе МО</a:t>
            </a:r>
          </a:p>
        </p:txBody>
      </p:sp>
      <p:graphicFrame>
        <p:nvGraphicFramePr>
          <p:cNvPr id="27853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90637518"/>
              </p:ext>
            </p:extLst>
          </p:nvPr>
        </p:nvGraphicFramePr>
        <p:xfrm>
          <a:off x="228600" y="1298575"/>
          <a:ext cx="8901113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15" name="Диаграмма" r:id="rId4" imgW="8648576" imgH="5105430" progId="MSGraph.Chart.8">
                  <p:embed followColorScheme="full"/>
                </p:oleObj>
              </mc:Choice>
              <mc:Fallback>
                <p:oleObj name="Диаграмма" r:id="rId4" imgW="8648576" imgH="510543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8575"/>
                        <a:ext cx="8901113" cy="511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7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3200" dirty="0" smtClean="0"/>
              <a:t>Объемы финансовой помощи поселениям в 2018 г.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108300"/>
              </p:ext>
            </p:extLst>
          </p:nvPr>
        </p:nvGraphicFramePr>
        <p:xfrm>
          <a:off x="523568" y="1270819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35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533400" y="1295400"/>
            <a:ext cx="830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5555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305-D8BC-4174-89A9-E4C75054DA12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85800"/>
          </a:xfrm>
        </p:spPr>
        <p:txBody>
          <a:bodyPr/>
          <a:lstStyle/>
          <a:p>
            <a:r>
              <a:rPr lang="ru-RU" altLang="ru-RU" sz="3200" dirty="0"/>
              <a:t>Сведения об остатках бюджетных средств на </a:t>
            </a:r>
            <a:r>
              <a:rPr lang="ru-RU" altLang="ru-RU" sz="3200" dirty="0" smtClean="0"/>
              <a:t>счете </a:t>
            </a:r>
            <a:r>
              <a:rPr lang="ru-RU" altLang="ru-RU" sz="3200" dirty="0"/>
              <a:t>бюджета района, тыс. руб.</a:t>
            </a:r>
          </a:p>
        </p:txBody>
      </p:sp>
      <p:graphicFrame>
        <p:nvGraphicFramePr>
          <p:cNvPr id="202794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22023978"/>
              </p:ext>
            </p:extLst>
          </p:nvPr>
        </p:nvGraphicFramePr>
        <p:xfrm>
          <a:off x="381000" y="1371600"/>
          <a:ext cx="8458200" cy="4571999"/>
        </p:xfrm>
        <a:graphic>
          <a:graphicData uri="http://schemas.openxmlformats.org/drawingml/2006/table">
            <a:tbl>
              <a:tblPr/>
              <a:tblGrid>
                <a:gridCol w="6553200"/>
                <a:gridCol w="1905000"/>
              </a:tblGrid>
              <a:tr h="1428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Остаток средств бюджета по состоянию на 01.01.2019 г.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106 788,5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5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6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краевого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64 995,9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9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районного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41 792,6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 smtClean="0"/>
              <a:t>Динамика доходов и расходов </a:t>
            </a:r>
            <a:br>
              <a:rPr lang="ru-RU" sz="3200" dirty="0" smtClean="0"/>
            </a:br>
            <a:r>
              <a:rPr lang="ru-RU" sz="3200" dirty="0" smtClean="0"/>
              <a:t>в 2017-2018 гг.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45920056"/>
              </p:ext>
            </p:extLst>
          </p:nvPr>
        </p:nvGraphicFramePr>
        <p:xfrm>
          <a:off x="457200" y="11430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37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5575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ru-RU" altLang="ru-RU" dirty="0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78739794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table">
            <a:tbl>
              <a:tblPr/>
              <a:tblGrid>
                <a:gridCol w="4648200"/>
                <a:gridCol w="35814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926 469,0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848 292,5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78 176,5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095C-0328-4E7B-85E2-C3275E9A3872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ru-RU" altLang="ru-RU" sz="2000" b="1" dirty="0">
                <a:solidFill>
                  <a:srgbClr val="993300"/>
                </a:solidFill>
              </a:rPr>
              <a:t>Структура основных видов доходов бюджета Красновишерского муниципального района в </a:t>
            </a:r>
            <a:r>
              <a:rPr lang="ru-RU" altLang="ru-RU" sz="2000" b="1" dirty="0" smtClean="0">
                <a:solidFill>
                  <a:srgbClr val="993300"/>
                </a:solidFill>
              </a:rPr>
              <a:t>2017-2018 </a:t>
            </a:r>
            <a:r>
              <a:rPr lang="ru-RU" altLang="ru-RU" sz="2000" b="1" dirty="0">
                <a:solidFill>
                  <a:srgbClr val="993300"/>
                </a:solidFill>
              </a:rPr>
              <a:t>г., %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4265657"/>
              </p:ext>
            </p:extLst>
          </p:nvPr>
        </p:nvGraphicFramePr>
        <p:xfrm>
          <a:off x="4706938" y="1020763"/>
          <a:ext cx="4103687" cy="525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609600" y="1143000"/>
            <a:ext cx="3810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280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43434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43358352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6893-6CFF-4D92-B4AE-C7B900AE5BA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txBody>
          <a:bodyPr/>
          <a:lstStyle/>
          <a:p>
            <a:r>
              <a:rPr lang="ru-RU" altLang="ru-RU" sz="3000" dirty="0"/>
              <a:t>Сравнительный анализ структуры налоговых и неналоговых доходов бюджета</a:t>
            </a:r>
          </a:p>
        </p:txBody>
      </p:sp>
      <p:graphicFrame>
        <p:nvGraphicFramePr>
          <p:cNvPr id="3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55311039"/>
              </p:ext>
            </p:extLst>
          </p:nvPr>
        </p:nvGraphicFramePr>
        <p:xfrm>
          <a:off x="4800600" y="1473201"/>
          <a:ext cx="39116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 bwMode="auto">
          <a:xfrm>
            <a:off x="304800" y="1447800"/>
            <a:ext cx="388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281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447800"/>
            <a:ext cx="426719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</a:t>
            </a:r>
            <a:r>
              <a:rPr lang="ru-RU" sz="2800" b="1" dirty="0" smtClean="0"/>
              <a:t>налоговых</a:t>
            </a:r>
            <a:r>
              <a:rPr lang="ru-RU" sz="2800" dirty="0" smtClean="0"/>
              <a:t> доходов, т.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64454112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7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1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7500"/>
            <a:ext cx="8229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3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Динамика поступлений доходов,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52077091"/>
              </p:ext>
            </p:extLst>
          </p:nvPr>
        </p:nvGraphicFramePr>
        <p:xfrm>
          <a:off x="609600" y="11430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487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763000" cy="685800"/>
          </a:xfrm>
        </p:spPr>
        <p:txBody>
          <a:bodyPr/>
          <a:lstStyle/>
          <a:p>
            <a:r>
              <a:rPr lang="ru-RU" sz="2800" dirty="0"/>
              <a:t>Динамика поступлений доходов, млн. руб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муниципальной собственности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76272562"/>
              </p:ext>
            </p:extLst>
          </p:nvPr>
        </p:nvGraphicFramePr>
        <p:xfrm>
          <a:off x="381000" y="3810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36373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40867</TotalTime>
  <Words>1389</Words>
  <Application>Microsoft Office PowerPoint</Application>
  <PresentationFormat>Экран (4:3)</PresentationFormat>
  <Paragraphs>481</Paragraphs>
  <Slides>38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Оформление по умолчанию</vt:lpstr>
      <vt:lpstr>Диаграмма</vt:lpstr>
      <vt:lpstr>Отчет об исполнении бюджета Красновишерского муниципального района  за 2018 год</vt:lpstr>
      <vt:lpstr>Доходы бюджета Красновишерского муниципального района за 2018 год  в разрезе видов доходов</vt:lpstr>
      <vt:lpstr>Исполнение плана по доходам бюджета за 2018 год (тыс. руб.)</vt:lpstr>
      <vt:lpstr>Структура основных видов доходов бюджета Красновишерского муниципального района в 2017-2018 г., %</vt:lpstr>
      <vt:lpstr>Динамика поступления налоговых и неналоговых доходов, тыс. руб.</vt:lpstr>
      <vt:lpstr>Сравнительный анализ структуры налоговых и неналоговых доходов бюджета</vt:lpstr>
      <vt:lpstr>Динамика поступления налоговых доходов, т. руб.</vt:lpstr>
      <vt:lpstr>Динамика поступлений доходов, млн. руб.  Налог на доходы физических лиц</vt:lpstr>
      <vt:lpstr>Динамика поступлений доходов, млн. руб. Доходы от использования муниципальной собственности  </vt:lpstr>
      <vt:lpstr>Презентация PowerPoint</vt:lpstr>
      <vt:lpstr>Исполнение плана по основным источникам налоговых и неналоговых поступлений доходов</vt:lpstr>
      <vt:lpstr>Структура доходов поселений, %</vt:lpstr>
      <vt:lpstr>Сравнение исполнения плана по налоговым и неналоговым доходам в разрезе МО за 2018 год, %</vt:lpstr>
      <vt:lpstr>Исполнение плана по расходам бюджета за 2018 год</vt:lpstr>
      <vt:lpstr>Структура расходов бюджета района</vt:lpstr>
      <vt:lpstr>МП «Развитие образования»</vt:lpstr>
      <vt:lpstr>Динамика роста (снижения) детей, посещающих образовательные учреждения</vt:lpstr>
      <vt:lpstr>МП «Развитие культуры»</vt:lpstr>
      <vt:lpstr>МП «Семья и дети Вишеры»</vt:lpstr>
      <vt:lpstr>МП «Развитие физической культуры, спорта и туризма»</vt:lpstr>
      <vt:lpstr>МП «Экономическое развитие»</vt:lpstr>
      <vt:lpstr>МП «Обеспечение безопасности жизнедеятельности населения»</vt:lpstr>
      <vt:lpstr>МП «Развитие транспортной системы»</vt:lpstr>
      <vt:lpstr>Анализ исполнения бюджета  в части средств Дорожного фонда</vt:lpstr>
      <vt:lpstr>Структура Дорожного фонда</vt:lpstr>
      <vt:lpstr>Текущий ремонт автомобильных дорог  </vt:lpstr>
      <vt:lpstr>МП «Управление имуществом и земельными ресурсами»</vt:lpstr>
      <vt:lpstr>МП «Градостроительная деятельность»</vt:lpstr>
      <vt:lpstr>МП «Развитие и гармонизация межнациональных отношений»</vt:lpstr>
      <vt:lpstr>МП «Создание условий для оказания медицинской помощи населению»</vt:lpstr>
      <vt:lpstr>МП «Обеспечение жильем отдельных категорий граждан»</vt:lpstr>
      <vt:lpstr>Динамика расходов в разрезе муниципальных программ </vt:lpstr>
      <vt:lpstr>Динамика заработной платы отдельных категорий работников, руб.</vt:lpstr>
      <vt:lpstr>Уровень дотационности бюджетов в разрезе МО</vt:lpstr>
      <vt:lpstr>Объемы финансовой помощи поселениям в 2018 г.</vt:lpstr>
      <vt:lpstr>Сведения об остатках бюджетных средств на счете бюджета района, тыс. руб.</vt:lpstr>
      <vt:lpstr>Динамика доходов и расходов  в 2017-2018 гг.</vt:lpstr>
      <vt:lpstr>Утвердить: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1314</cp:revision>
  <cp:lastPrinted>2017-03-24T11:05:31Z</cp:lastPrinted>
  <dcterms:created xsi:type="dcterms:W3CDTF">1601-01-01T00:00:00Z</dcterms:created>
  <dcterms:modified xsi:type="dcterms:W3CDTF">2019-03-25T06:17:10Z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