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0" r:id="rId2"/>
    <p:sldId id="411" r:id="rId3"/>
    <p:sldId id="412" r:id="rId4"/>
    <p:sldId id="401" r:id="rId5"/>
    <p:sldId id="403" r:id="rId6"/>
    <p:sldId id="404" r:id="rId7"/>
    <p:sldId id="414" r:id="rId8"/>
    <p:sldId id="415" r:id="rId9"/>
    <p:sldId id="381" r:id="rId10"/>
    <p:sldId id="390" r:id="rId11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CE3C8"/>
    <a:srgbClr val="7289FA"/>
    <a:srgbClr val="F7C78D"/>
    <a:srgbClr val="FDF1E3"/>
    <a:srgbClr val="33CCCC"/>
    <a:srgbClr val="99FFCC"/>
    <a:srgbClr val="FBA05B"/>
    <a:srgbClr val="F9CC0F"/>
    <a:srgbClr val="FAF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0965" autoAdjust="0"/>
  </p:normalViewPr>
  <p:slideViewPr>
    <p:cSldViewPr>
      <p:cViewPr>
        <p:scale>
          <a:sx n="100" d="100"/>
          <a:sy n="100" d="100"/>
        </p:scale>
        <p:origin x="-22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4002</c:v>
                </c:pt>
                <c:pt idx="1">
                  <c:v>10592</c:v>
                </c:pt>
                <c:pt idx="2">
                  <c:v>141</c:v>
                </c:pt>
                <c:pt idx="3">
                  <c:v>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3871</c:v>
                </c:pt>
                <c:pt idx="1">
                  <c:v>10592</c:v>
                </c:pt>
                <c:pt idx="2">
                  <c:v>141</c:v>
                </c:pt>
                <c:pt idx="3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00544"/>
        <c:axId val="49931008"/>
      </c:barChart>
      <c:catAx>
        <c:axId val="49900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49931008"/>
        <c:crosses val="autoZero"/>
        <c:auto val="1"/>
        <c:lblAlgn val="ctr"/>
        <c:lblOffset val="100"/>
        <c:noMultiLvlLbl val="0"/>
      </c:catAx>
      <c:valAx>
        <c:axId val="4993100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9900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Уточн.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11856</c:v>
                </c:pt>
                <c:pt idx="1">
                  <c:v>11726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54880"/>
        <c:axId val="50156672"/>
      </c:barChart>
      <c:catAx>
        <c:axId val="50154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0156672"/>
        <c:crosses val="autoZero"/>
        <c:auto val="1"/>
        <c:lblAlgn val="ctr"/>
        <c:lblOffset val="100"/>
        <c:noMultiLvlLbl val="0"/>
      </c:catAx>
      <c:valAx>
        <c:axId val="50156672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0154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1679586563307496E-3"/>
                  <c:y val="0.2612612612612612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99483204134363E-3"/>
                  <c:y val="0.2747747747747748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744814199218552E-17"/>
                  <c:y val="0.3198198198198198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4148</c:v>
                </c:pt>
                <c:pt idx="1">
                  <c:v>4002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184960"/>
        <c:axId val="50186496"/>
        <c:axId val="0"/>
      </c:bar3DChart>
      <c:catAx>
        <c:axId val="5018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186496"/>
        <c:crosses val="autoZero"/>
        <c:auto val="1"/>
        <c:lblAlgn val="ctr"/>
        <c:lblOffset val="100"/>
        <c:noMultiLvlLbl val="0"/>
      </c:catAx>
      <c:valAx>
        <c:axId val="50186496"/>
        <c:scaling>
          <c:orientation val="minMax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50184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7.7519379844961239E-3"/>
                  <c:y val="0.13535629921259834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839793281653748E-3"/>
                  <c:y val="8.5688484251968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59948320413484E-3"/>
                  <c:y val="0.13967388451443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679586563307496E-3"/>
                  <c:y val="7.083333333333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1679586563307496E-3"/>
                  <c:y val="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3.8759689922479674E-3"/>
                  <c:y val="0.21458333333333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ЗН</c:v>
                </c:pt>
                <c:pt idx="4">
                  <c:v>Акцизы</c:v>
                </c:pt>
                <c:pt idx="5">
                  <c:v>доходы от им-ва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481</c:v>
                </c:pt>
                <c:pt idx="1">
                  <c:v>222</c:v>
                </c:pt>
                <c:pt idx="2">
                  <c:v>399</c:v>
                </c:pt>
                <c:pt idx="3">
                  <c:v>166</c:v>
                </c:pt>
                <c:pt idx="4">
                  <c:v>1051</c:v>
                </c:pt>
                <c:pt idx="5">
                  <c:v>1747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363E-3"/>
                  <c:y val="0.14393110236220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19896640826873E-2"/>
                  <c:y val="4.0277723097112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839793281653748E-3"/>
                  <c:y val="0.13209547244094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919896640826874E-3"/>
                  <c:y val="6.8750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759689922479674E-3"/>
                  <c:y val="0.237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.14166666666666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ЗН</c:v>
                </c:pt>
                <c:pt idx="4">
                  <c:v>Акцизы</c:v>
                </c:pt>
                <c:pt idx="5">
                  <c:v>доходы от им-ва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521</c:v>
                </c:pt>
                <c:pt idx="1">
                  <c:v>112</c:v>
                </c:pt>
                <c:pt idx="2">
                  <c:v>500</c:v>
                </c:pt>
                <c:pt idx="3">
                  <c:v>187</c:v>
                </c:pt>
                <c:pt idx="4">
                  <c:v>1196</c:v>
                </c:pt>
                <c:pt idx="5">
                  <c:v>1034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220416"/>
        <c:axId val="50246784"/>
        <c:axId val="0"/>
      </c:bar3DChart>
      <c:catAx>
        <c:axId val="5022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246784"/>
        <c:crosses val="autoZero"/>
        <c:auto val="1"/>
        <c:lblAlgn val="ctr"/>
        <c:lblOffset val="100"/>
        <c:noMultiLvlLbl val="0"/>
      </c:catAx>
      <c:valAx>
        <c:axId val="50246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0220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875968992248062E-3"/>
                  <c:y val="0.17792792792792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759689922481092E-3"/>
                  <c:y val="0.25900900900900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919896640826874E-3"/>
                  <c:y val="0.13738738738738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839793281653748E-3"/>
                  <c:y val="0.16666666666666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470</c:v>
                </c:pt>
                <c:pt idx="1">
                  <c:v>1109</c:v>
                </c:pt>
                <c:pt idx="2">
                  <c:v>310</c:v>
                </c:pt>
                <c:pt idx="3">
                  <c:v>301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1.0335917312661499E-2"/>
                  <c:y val="0.19623980279492098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98465889438243E-3"/>
                  <c:y val="0.2507506916365184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9.0710080158899059E-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19896640825926E-3"/>
                  <c:y val="0.18018000283748306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521</c:v>
                </c:pt>
                <c:pt idx="1">
                  <c:v>1196</c:v>
                </c:pt>
                <c:pt idx="2">
                  <c:v>187</c:v>
                </c:pt>
                <c:pt idx="3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579712"/>
        <c:axId val="50581504"/>
        <c:axId val="0"/>
      </c:bar3DChart>
      <c:catAx>
        <c:axId val="5057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581504"/>
        <c:crosses val="autoZero"/>
        <c:auto val="1"/>
        <c:lblAlgn val="ctr"/>
        <c:lblOffset val="100"/>
        <c:noMultiLvlLbl val="0"/>
      </c:catAx>
      <c:valAx>
        <c:axId val="50581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0579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303303303303292E-2"/>
                  <c:y val="-0.1505376344086021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015015015014906E-2"/>
                  <c:y val="-0.14784946236559141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Уточн.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11333</c:v>
                </c:pt>
                <c:pt idx="1">
                  <c:v>11667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12480"/>
        <c:axId val="50618368"/>
      </c:barChart>
      <c:catAx>
        <c:axId val="50612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0618368"/>
        <c:crosses val="autoZero"/>
        <c:auto val="1"/>
        <c:lblAlgn val="ctr"/>
        <c:lblOffset val="100"/>
        <c:noMultiLvlLbl val="0"/>
      </c:catAx>
      <c:valAx>
        <c:axId val="50618368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0612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1416062992125984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679586563307496E-3"/>
                  <c:y val="0.1981884842519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919896640826874E-3"/>
                  <c:y val="0.16050721784776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75867260778449E-3"/>
                  <c:y val="0.1375000000000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4599483204134363E-3"/>
                  <c:y val="9.1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Дорожное хозяйство</c:v>
                </c:pt>
                <c:pt idx="1">
                  <c:v>ЖКХ</c:v>
                </c:pt>
                <c:pt idx="2">
                  <c:v>Культура</c:v>
                </c:pt>
                <c:pt idx="3">
                  <c:v>Общегосударственные расходы</c:v>
                </c:pt>
                <c:pt idx="4">
                  <c:v>Пожарная безопасность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1485</c:v>
                </c:pt>
                <c:pt idx="1">
                  <c:v>4168</c:v>
                </c:pt>
                <c:pt idx="2">
                  <c:v>1555</c:v>
                </c:pt>
                <c:pt idx="3">
                  <c:v>3511</c:v>
                </c:pt>
                <c:pt idx="4">
                  <c:v>740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1.1627906976744186E-2"/>
                  <c:y val="0.14809776902887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19896640826874E-3"/>
                  <c:y val="0.198611056430446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599483204134363E-3"/>
                  <c:y val="0.16959547244094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19896640827822E-3"/>
                  <c:y val="0.14583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4599483204134363E-3"/>
                  <c:y val="9.1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Дорожное хозяйство</c:v>
                </c:pt>
                <c:pt idx="1">
                  <c:v>ЖКХ</c:v>
                </c:pt>
                <c:pt idx="2">
                  <c:v>Культура</c:v>
                </c:pt>
                <c:pt idx="3">
                  <c:v>Общегосударственные расходы</c:v>
                </c:pt>
                <c:pt idx="4">
                  <c:v>Пожарная безопасность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1582</c:v>
                </c:pt>
                <c:pt idx="1">
                  <c:v>3981</c:v>
                </c:pt>
                <c:pt idx="2">
                  <c:v>1741</c:v>
                </c:pt>
                <c:pt idx="3">
                  <c:v>3004</c:v>
                </c:pt>
                <c:pt idx="4">
                  <c:v>791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124160"/>
        <c:axId val="76125696"/>
        <c:axId val="0"/>
      </c:bar3DChart>
      <c:catAx>
        <c:axId val="761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76125696"/>
        <c:crosses val="autoZero"/>
        <c:auto val="1"/>
        <c:lblAlgn val="ctr"/>
        <c:lblOffset val="100"/>
        <c:noMultiLvlLbl val="0"/>
      </c:catAx>
      <c:valAx>
        <c:axId val="76125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61241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013322349723589E-3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20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2.2405328939889436E-2"/>
                  <c:y val="0.266226515901307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003330587430897E-3"/>
                  <c:y val="-2.117838718436057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06269632917574E-2"/>
                  <c:y val="-4.72642393560649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4723614499996751E-2"/>
                  <c:y val="-8.55351090012524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8044655408356417E-2"/>
                  <c:y val="1.0798875390854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9195214257022422"/>
                  <c:y val="8.3516593240083037E-2"/>
                </c:manualLayout>
              </c:layout>
              <c:spPr>
                <a:noFill/>
                <a:ln w="25359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1154653995894489E-2"/>
                  <c:y val="3.25611133980888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387146993402227E-3"/>
                  <c:y val="0.12823890061573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Общегосударственные вопросы</c:v>
                </c:pt>
                <c:pt idx="1">
                  <c:v>Культура</c:v>
                </c:pt>
                <c:pt idx="2">
                  <c:v>Пожарная безопасность</c:v>
                </c:pt>
                <c:pt idx="3">
                  <c:v>Дорожное хозяйство</c:v>
                </c:pt>
                <c:pt idx="4">
                  <c:v>ЖКХ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 formatCode="#,##0">
                  <c:v>3004</c:v>
                </c:pt>
                <c:pt idx="1">
                  <c:v>1741</c:v>
                </c:pt>
                <c:pt idx="2">
                  <c:v>791</c:v>
                </c:pt>
                <c:pt idx="3">
                  <c:v>1582</c:v>
                </c:pt>
                <c:pt idx="4">
                  <c:v>3981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0.48062</cdr:x>
      <cdr:y>0.09459</cdr:y>
    </cdr:from>
    <cdr:to>
      <cdr:x>0.58915</cdr:x>
      <cdr:y>0.17568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4724400" y="533374"/>
          <a:ext cx="1066827" cy="457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0.04054</cdr:y>
    </cdr:from>
    <cdr:to>
      <cdr:x>0.62015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876800" y="228600"/>
          <a:ext cx="121919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0.10811</cdr:y>
    </cdr:from>
    <cdr:to>
      <cdr:x>0.62791</cdr:x>
      <cdr:y>0.13513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4876800" y="609600"/>
          <a:ext cx="1295430" cy="152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0.09459</cdr:y>
    </cdr:from>
    <cdr:to>
      <cdr:x>0.52713</cdr:x>
      <cdr:y>0.17567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105400" y="533400"/>
          <a:ext cx="76180" cy="457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0.73643</cdr:x>
      <cdr:y>0.05405</cdr:y>
    </cdr:from>
    <cdr:to>
      <cdr:x>0.86047</cdr:x>
      <cdr:y>0.13514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238960" y="304801"/>
          <a:ext cx="1219288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</a:t>
          </a:r>
          <a:r>
            <a:rPr lang="ru-RU" sz="2000" b="1" dirty="0" smtClean="0">
              <a:solidFill>
                <a:srgbClr val="FF0000"/>
              </a:solidFill>
            </a:rPr>
            <a:t>3,5 </a:t>
          </a:r>
          <a:r>
            <a:rPr lang="ru-RU" sz="2000" b="1" dirty="0" smtClean="0">
              <a:solidFill>
                <a:srgbClr val="FF0000"/>
              </a:solidFill>
            </a:rPr>
            <a:t>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0.6124</cdr:x>
      <cdr:y>0.1625</cdr:y>
    </cdr:from>
    <cdr:to>
      <cdr:x>0.72868</cdr:x>
      <cdr:y>0.25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6019800" y="990601"/>
          <a:ext cx="11430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113,8%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0.83721</cdr:x>
      <cdr:y>0.1875</cdr:y>
    </cdr:from>
    <cdr:to>
      <cdr:x>0.92248</cdr:x>
      <cdr:y>0.3375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8229600" y="1143000"/>
          <a:ext cx="838199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59,2%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0.37985</cdr:x>
      <cdr:y>0.3875</cdr:y>
    </cdr:from>
    <cdr:to>
      <cdr:x>0.52294</cdr:x>
      <cdr:y>0.525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733801" y="2362200"/>
          <a:ext cx="1406596" cy="838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125,3%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0.13953</cdr:x>
      <cdr:y>0.3875</cdr:y>
    </cdr:from>
    <cdr:to>
      <cdr:x>0.30233</cdr:x>
      <cdr:y>0.45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1371600" y="2362200"/>
          <a:ext cx="1600243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108,3%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0.2374</cdr:x>
      <cdr:y>0.5125</cdr:y>
    </cdr:from>
    <cdr:to>
      <cdr:x>0.35368</cdr:x>
      <cdr:y>0.575</cdr:y>
    </cdr:to>
    <cdr:sp macro="" textlink="">
      <cdr:nvSpPr>
        <cdr:cNvPr id="7" name="Прямоугольник 6"/>
        <cdr:cNvSpPr/>
      </cdr:nvSpPr>
      <cdr:spPr bwMode="auto">
        <a:xfrm xmlns:a="http://schemas.openxmlformats.org/drawingml/2006/main">
          <a:off x="2333625" y="3124200"/>
          <a:ext cx="11430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50,5%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0.50388</cdr:x>
      <cdr:y>0.6</cdr:y>
    </cdr:from>
    <cdr:to>
      <cdr:x>0.62016</cdr:x>
      <cdr:y>0.6625</cdr:y>
    </cdr:to>
    <cdr:sp macro="" textlink="">
      <cdr:nvSpPr>
        <cdr:cNvPr id="8" name="Прямоугольник 7"/>
        <cdr:cNvSpPr/>
      </cdr:nvSpPr>
      <cdr:spPr bwMode="auto">
        <a:xfrm xmlns:a="http://schemas.openxmlformats.org/drawingml/2006/main">
          <a:off x="4953000" y="3657600"/>
          <a:ext cx="11430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112,7%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0.57364</cdr:x>
      <cdr:y>0.52703</cdr:y>
    </cdr:from>
    <cdr:to>
      <cdr:x>0.68216</cdr:x>
      <cdr:y>0.64865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638800" y="2971800"/>
          <a:ext cx="1066729" cy="6857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60,3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0.79845</cdr:x>
      <cdr:y>0.39189</cdr:y>
    </cdr:from>
    <cdr:to>
      <cdr:x>0.93798</cdr:x>
      <cdr:y>0.54054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848600" y="2209800"/>
          <a:ext cx="1371552" cy="8382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166,1%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0.46512</cdr:x>
      <cdr:y>0.14865</cdr:y>
    </cdr:from>
    <cdr:to>
      <cdr:x>0.5814</cdr:x>
      <cdr:y>0.25676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4572000" y="838208"/>
          <a:ext cx="1143000" cy="609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107,8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0.1875</cdr:y>
    </cdr:from>
    <cdr:to>
      <cdr:x>0.68992</cdr:x>
      <cdr:y>0.2875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410224" y="1143001"/>
          <a:ext cx="1371552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</a:t>
          </a:r>
          <a:r>
            <a:rPr lang="ru-RU" sz="1800" b="1" dirty="0" smtClean="0">
              <a:solidFill>
                <a:srgbClr val="FF0000"/>
              </a:solidFill>
            </a:rPr>
            <a:t>14,4%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0.78295</cdr:x>
      <cdr:y>0.5875</cdr:y>
    </cdr:from>
    <cdr:to>
      <cdr:x>0.89148</cdr:x>
      <cdr:y>0.7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696200" y="3581400"/>
          <a:ext cx="1066828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</a:t>
          </a:r>
          <a:r>
            <a:rPr lang="ru-RU" sz="1800" b="1" dirty="0" smtClean="0">
              <a:solidFill>
                <a:srgbClr val="FF0000"/>
              </a:solidFill>
            </a:rPr>
            <a:t>113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0.37209</cdr:x>
      <cdr:y>0.35</cdr:y>
    </cdr:from>
    <cdr:to>
      <cdr:x>0.47287</cdr:x>
      <cdr:y>0.425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657601" y="2133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+ 12%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0.12403</cdr:x>
      <cdr:y>0.3375</cdr:y>
    </cdr:from>
    <cdr:to>
      <cdr:x>0.23256</cdr:x>
      <cdr:y>0.4375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1219201" y="2057400"/>
          <a:ext cx="10668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+ 6,5 %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0.0375</cdr:y>
    </cdr:from>
    <cdr:to>
      <cdr:x>0.44186</cdr:x>
      <cdr:y>0.1125</cdr:y>
    </cdr:to>
    <cdr:sp macro="" textlink="">
      <cdr:nvSpPr>
        <cdr:cNvPr id="31" name="Прямоугольник 30"/>
        <cdr:cNvSpPr/>
      </cdr:nvSpPr>
      <cdr:spPr bwMode="auto">
        <a:xfrm xmlns:a="http://schemas.openxmlformats.org/drawingml/2006/main">
          <a:off x="3276600" y="228600"/>
          <a:ext cx="106682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- 4,5</a:t>
          </a:r>
          <a:r>
            <a:rPr lang="ru-RU" sz="2000" b="1" dirty="0" smtClean="0">
              <a:solidFill>
                <a:srgbClr val="FF0000"/>
              </a:solidFill>
            </a:rPr>
            <a:t>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0.63566</cdr:x>
      <cdr:y>0.5375</cdr:y>
    </cdr:from>
    <cdr:to>
      <cdr:x>0.77519</cdr:x>
      <cdr:y>0.5875</cdr:y>
    </cdr:to>
    <cdr:sp macro="" textlink="">
      <cdr:nvSpPr>
        <cdr:cNvPr id="32" name="Прямоугольник 31"/>
        <cdr:cNvSpPr/>
      </cdr:nvSpPr>
      <cdr:spPr bwMode="auto">
        <a:xfrm xmlns:a="http://schemas.openxmlformats.org/drawingml/2006/main">
          <a:off x="6248411" y="3276600"/>
          <a:ext cx="1371552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+ 6,9%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37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</a:t>
            </a:r>
            <a:r>
              <a:rPr lang="ru-RU" altLang="ru-RU" dirty="0" err="1" smtClean="0">
                <a:latin typeface="Times New Roman" pitchFamily="18" charset="0"/>
              </a:rPr>
              <a:t>Усть-Язьвинского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</a:rPr>
              <a:t/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сельского поселения </a:t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за 2019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12911537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11 856,1 тыс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11 333,3 тыс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522,8 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</a:t>
            </a:r>
            <a:r>
              <a:rPr lang="ru-RU" sz="2800" dirty="0" err="1" smtClean="0"/>
              <a:t>Усть-Язьвинского</a:t>
            </a:r>
            <a:r>
              <a:rPr lang="ru-RU" sz="2800" dirty="0" smtClean="0"/>
              <a:t> сельского </a:t>
            </a:r>
            <a:r>
              <a:rPr lang="ru-RU" sz="2800" dirty="0" smtClean="0"/>
              <a:t>поселения за 2019 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 (тыс. руб.)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280660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2019 год,</a:t>
            </a:r>
            <a:br>
              <a:rPr lang="ru-RU" sz="2400" dirty="0" smtClean="0"/>
            </a:br>
            <a:r>
              <a:rPr lang="ru-RU" sz="2400" dirty="0" smtClean="0"/>
              <a:t>тыс. руб.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419201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101,1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70867216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4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</a:t>
            </a:r>
            <a:r>
              <a:rPr lang="ru-RU" sz="2800" dirty="0" smtClean="0"/>
              <a:t>доходов, </a:t>
            </a:r>
            <a:r>
              <a:rPr lang="ru-RU" sz="2800" dirty="0" smtClean="0"/>
              <a:t>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96039958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поступлений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588462370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6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2667000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110,9%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2019 год, тыс. руб.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537105"/>
              </p:ext>
            </p:extLst>
          </p:nvPr>
        </p:nvGraphicFramePr>
        <p:xfrm>
          <a:off x="457200" y="11430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97,1%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расходов бюджета,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79266218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8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54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</a:t>
            </a:r>
            <a:r>
              <a:rPr lang="ru-RU" altLang="ru-RU" sz="2800" b="1" dirty="0" smtClean="0"/>
              <a:t>бюджета</a:t>
            </a:r>
            <a:endParaRPr lang="ru-RU" altLang="ru-RU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640164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38728</TotalTime>
  <Words>230</Words>
  <Application>Microsoft Office PowerPoint</Application>
  <PresentationFormat>Экран (4:3)</PresentationFormat>
  <Paragraphs>89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Отчет об исполнении бюджета Усть-Язьвинского  сельского поселения  за 2019 год</vt:lpstr>
      <vt:lpstr>Доходы бюджета Усть-Язьвинского сельского поселения за 2019 год  в разрезе видов доходов (тыс. руб.)</vt:lpstr>
      <vt:lpstr>Исполнение плана по доходам бюджета за 2019 год, тыс. руб.</vt:lpstr>
      <vt:lpstr>Динамика поступления налоговых и неналоговых доходов, тыс. руб.</vt:lpstr>
      <vt:lpstr>Динамика поступления доходов, тыс. руб.</vt:lpstr>
      <vt:lpstr>Исполнение плана по основным источникам налоговых и неналоговых поступлений доходов, тыс. руб.</vt:lpstr>
      <vt:lpstr>Исполнение плана по расходам бюджета за 2019 год, тыс. руб.</vt:lpstr>
      <vt:lpstr>Динамика расходов бюджета, тыс. руб.</vt:lpstr>
      <vt:lpstr>Структура расходов бюджета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1170</cp:revision>
  <cp:lastPrinted>2018-03-19T10:37:35Z</cp:lastPrinted>
  <dcterms:created xsi:type="dcterms:W3CDTF">1601-01-01T00:00:00Z</dcterms:created>
  <dcterms:modified xsi:type="dcterms:W3CDTF">2020-09-18T11:50:29Z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