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0" r:id="rId2"/>
    <p:sldId id="411" r:id="rId3"/>
    <p:sldId id="393" r:id="rId4"/>
    <p:sldId id="412" r:id="rId5"/>
    <p:sldId id="401" r:id="rId6"/>
    <p:sldId id="402" r:id="rId7"/>
    <p:sldId id="403" r:id="rId8"/>
    <p:sldId id="394" r:id="rId9"/>
    <p:sldId id="404" r:id="rId10"/>
    <p:sldId id="414" r:id="rId11"/>
    <p:sldId id="380" r:id="rId12"/>
    <p:sldId id="381" r:id="rId13"/>
    <p:sldId id="419" r:id="rId14"/>
    <p:sldId id="422" r:id="rId15"/>
    <p:sldId id="420" r:id="rId16"/>
    <p:sldId id="421" r:id="rId17"/>
    <p:sldId id="390" r:id="rId18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965" autoAdjust="0"/>
  </p:normalViewPr>
  <p:slideViewPr>
    <p:cSldViewPr>
      <p:cViewPr varScale="1">
        <p:scale>
          <a:sx n="106" d="100"/>
          <a:sy n="106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39438</c:v>
                </c:pt>
                <c:pt idx="1">
                  <c:v>8487</c:v>
                </c:pt>
                <c:pt idx="2">
                  <c:v>250</c:v>
                </c:pt>
                <c:pt idx="3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5.7291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35885</c:v>
                </c:pt>
                <c:pt idx="1">
                  <c:v>8487</c:v>
                </c:pt>
                <c:pt idx="2">
                  <c:v>250</c:v>
                </c:pt>
                <c:pt idx="3">
                  <c:v>1516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545408"/>
        <c:axId val="75968512"/>
      </c:barChart>
      <c:catAx>
        <c:axId val="74545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75968512"/>
        <c:crosses val="autoZero"/>
        <c:auto val="1"/>
        <c:lblAlgn val="ctr"/>
        <c:lblOffset val="100"/>
        <c:noMultiLvlLbl val="0"/>
      </c:catAx>
      <c:valAx>
        <c:axId val="759685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4545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679586563307964E-3"/>
                  <c:y val="0.16891891891891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3738738738738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1396396396396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12803</c:v>
                </c:pt>
                <c:pt idx="1">
                  <c:v>4630</c:v>
                </c:pt>
                <c:pt idx="2">
                  <c:v>5707</c:v>
                </c:pt>
                <c:pt idx="3">
                  <c:v>7930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674173583031851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79586563307496E-3"/>
                  <c:y val="0.1447643115556501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2319818046392849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12431</c:v>
                </c:pt>
                <c:pt idx="1">
                  <c:v>5600</c:v>
                </c:pt>
                <c:pt idx="2">
                  <c:v>8682</c:v>
                </c:pt>
                <c:pt idx="3">
                  <c:v>7417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963904"/>
        <c:axId val="85965440"/>
        <c:axId val="0"/>
      </c:bar3DChart>
      <c:catAx>
        <c:axId val="859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965440"/>
        <c:crosses val="autoZero"/>
        <c:auto val="1"/>
        <c:lblAlgn val="ctr"/>
        <c:lblOffset val="100"/>
        <c:noMultiLvlLbl val="0"/>
      </c:catAx>
      <c:valAx>
        <c:axId val="85965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963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7179935842482E-3"/>
                  <c:y val="-5.3763440860214069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728395061728392E-3"/>
                  <c:y val="-0.1102150537634408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40812</c:v>
                </c:pt>
                <c:pt idx="1">
                  <c:v>48739</c:v>
                </c:pt>
                <c:pt idx="2">
                  <c:v>44706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75424"/>
        <c:axId val="91576960"/>
      </c:barChart>
      <c:catAx>
        <c:axId val="91575424"/>
        <c:scaling>
          <c:orientation val="minMax"/>
        </c:scaling>
        <c:delete val="0"/>
        <c:axPos val="l"/>
        <c:majorTickMark val="out"/>
        <c:minorTickMark val="none"/>
        <c:tickLblPos val="nextTo"/>
        <c:crossAx val="91576960"/>
        <c:crosses val="autoZero"/>
        <c:auto val="1"/>
        <c:lblAlgn val="ctr"/>
        <c:lblOffset val="100"/>
        <c:noMultiLvlLbl val="0"/>
      </c:catAx>
      <c:valAx>
        <c:axId val="91576960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1575424"/>
        <c:crossesAt val="1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8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7.86010703055888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482731081693336"/>
                  <c:y val="-0.101227260385555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6820539379625986E-2"/>
                  <c:y val="-1.54018901141250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5403663646173987E-2"/>
                  <c:y val="-0.122446637996724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7676677651378009E-3"/>
                  <c:y val="5.7517451586627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0651352242092995E-4"/>
                  <c:y val="0.19030191025899293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ФиС</c:v>
                </c:pt>
                <c:pt idx="3">
                  <c:v>Экономика</c:v>
                </c:pt>
                <c:pt idx="4">
                  <c:v>ЖКХ</c:v>
                </c:pt>
                <c:pt idx="5">
                  <c:v>Прочие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 formatCode="#,##0">
                  <c:v>2430</c:v>
                </c:pt>
                <c:pt idx="1">
                  <c:v>2513</c:v>
                </c:pt>
                <c:pt idx="2">
                  <c:v>6723</c:v>
                </c:pt>
                <c:pt idx="3">
                  <c:v>13200</c:v>
                </c:pt>
                <c:pt idx="4">
                  <c:v>15113</c:v>
                </c:pt>
                <c:pt idx="5">
                  <c:v>833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1760156171754815"/>
                  <c:y val="0.11209686891601944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9555879870955E-3"/>
                  <c:y val="0.20577601109605739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81039708925169"/>
                  <c:y val="-9.1950427914366487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39438</c:v>
                </c:pt>
                <c:pt idx="1">
                  <c:v>250</c:v>
                </c:pt>
                <c:pt idx="2">
                  <c:v>84</c:v>
                </c:pt>
                <c:pt idx="3">
                  <c:v>8487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5706002918838593E-2"/>
                  <c:y val="-0.1973622116120636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878145433606414"/>
                  <c:y val="0.1114876974976571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37617.9</c:v>
                </c:pt>
                <c:pt idx="1">
                  <c:v>369.6</c:v>
                </c:pt>
                <c:pt idx="2">
                  <c:v>26913.3</c:v>
                </c:pt>
                <c:pt idx="3">
                  <c:v>8611.9</c:v>
                </c:pt>
                <c:pt idx="4" formatCode="General">
                  <c:v>5290.9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48171</c:v>
                </c:pt>
                <c:pt idx="1">
                  <c:v>46311</c:v>
                </c:pt>
                <c:pt idx="2">
                  <c:v>44706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75008"/>
        <c:axId val="81676544"/>
      </c:barChart>
      <c:catAx>
        <c:axId val="81675008"/>
        <c:scaling>
          <c:orientation val="minMax"/>
        </c:scaling>
        <c:delete val="0"/>
        <c:axPos val="l"/>
        <c:majorTickMark val="out"/>
        <c:minorTickMark val="none"/>
        <c:tickLblPos val="nextTo"/>
        <c:crossAx val="81676544"/>
        <c:crosses val="autoZero"/>
        <c:auto val="1"/>
        <c:lblAlgn val="ctr"/>
        <c:lblOffset val="100"/>
        <c:noMultiLvlLbl val="0"/>
      </c:catAx>
      <c:valAx>
        <c:axId val="8167654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1675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612612612612612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599483204134363E-3"/>
                  <c:y val="0.274774774774774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744814199218552E-17"/>
                  <c:y val="0.3198198198198198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75968992248062E-3"/>
                  <c:y val="0.30405405405405406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39438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32458</c:v>
                </c:pt>
                <c:pt idx="1">
                  <c:v>35462</c:v>
                </c:pt>
                <c:pt idx="2">
                  <c:v>37617</c:v>
                </c:pt>
                <c:pt idx="3">
                  <c:v>39438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038784"/>
        <c:axId val="84040320"/>
        <c:axId val="0"/>
      </c:bar3DChart>
      <c:catAx>
        <c:axId val="8403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040320"/>
        <c:crosses val="autoZero"/>
        <c:auto val="1"/>
        <c:lblAlgn val="ctr"/>
        <c:lblOffset val="100"/>
        <c:noMultiLvlLbl val="0"/>
      </c:catAx>
      <c:valAx>
        <c:axId val="84040320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84038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041061351706036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2.5839793281653748E-3"/>
                  <c:y val="0.35208333333333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26991</c:v>
                </c:pt>
                <c:pt idx="1">
                  <c:v>30364</c:v>
                </c:pt>
                <c:pt idx="2">
                  <c:v>30692.5</c:v>
                </c:pt>
                <c:pt idx="3">
                  <c:v>33398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184448"/>
        <c:axId val="84194432"/>
        <c:axId val="0"/>
      </c:bar3DChart>
      <c:catAx>
        <c:axId val="841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194432"/>
        <c:crosses val="autoZero"/>
        <c:auto val="1"/>
        <c:lblAlgn val="ctr"/>
        <c:lblOffset val="100"/>
        <c:noMultiLvlLbl val="0"/>
      </c:catAx>
      <c:valAx>
        <c:axId val="841944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418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7.7519379844961239E-3"/>
                  <c:y val="8.7771817585301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22509055118110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3.8759689922481569E-3"/>
                  <c:y val="0.18541666666666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12293.7</c:v>
                </c:pt>
                <c:pt idx="1">
                  <c:v>3144.4</c:v>
                </c:pt>
                <c:pt idx="2">
                  <c:v>7736.9</c:v>
                </c:pt>
                <c:pt idx="3">
                  <c:v>5906.6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519379844961239E-3"/>
                  <c:y val="0.12152772309711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79586563307496E-3"/>
                  <c:y val="0.23626213910761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839793281652798E-3"/>
                  <c:y val="0.183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12431</c:v>
                </c:pt>
                <c:pt idx="1">
                  <c:v>3022</c:v>
                </c:pt>
                <c:pt idx="2">
                  <c:v>7416</c:v>
                </c:pt>
                <c:pt idx="3">
                  <c:v>8682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385152"/>
        <c:axId val="84403328"/>
        <c:axId val="0"/>
      </c:bar3DChart>
      <c:catAx>
        <c:axId val="8438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403328"/>
        <c:crosses val="autoZero"/>
        <c:auto val="1"/>
        <c:lblAlgn val="ctr"/>
        <c:lblOffset val="100"/>
        <c:noMultiLvlLbl val="0"/>
      </c:catAx>
      <c:valAx>
        <c:axId val="84403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4385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2019</a:t>
            </a:r>
          </a:p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 dirty="0" smtClean="0"/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9.24055118110235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052842826464875"/>
                  <c:y val="1.80226060452120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986501687289089E-2"/>
                  <c:y val="0.104307425281517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114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400" dirty="0"/>
                      <a:t>Прочие
5,0%</a:t>
                    </a:r>
                  </a:p>
                </c:rich>
              </c:tx>
              <c:numFmt formatCode="0.0%" sourceLinked="0"/>
              <c:spPr>
                <a:noFill/>
                <a:ln w="22628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ЗН</c:v>
                </c:pt>
                <c:pt idx="5">
                  <c:v>Прочие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12431</c:v>
                </c:pt>
                <c:pt idx="1">
                  <c:v>3022</c:v>
                </c:pt>
                <c:pt idx="2">
                  <c:v>7417</c:v>
                </c:pt>
                <c:pt idx="3">
                  <c:v>5600</c:v>
                </c:pt>
                <c:pt idx="4">
                  <c:v>8682</c:v>
                </c:pt>
                <c:pt idx="5">
                  <c:v>2286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2018</a:t>
            </a:r>
          </a:p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 dirty="0" smtClean="0"/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9.24055118110235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7157173535126"/>
                  <c:y val="6.6409656029838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986501687289089E-2"/>
                  <c:y val="0.104307425281517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114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400" dirty="0"/>
                      <a:t>Прочие
5,0%</a:t>
                    </a:r>
                  </a:p>
                </c:rich>
              </c:tx>
              <c:numFmt formatCode="0.0%" sourceLinked="0"/>
              <c:spPr>
                <a:noFill/>
                <a:ln w="22628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ЗН</c:v>
                </c:pt>
                <c:pt idx="5">
                  <c:v>Прочие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12293.7</c:v>
                </c:pt>
                <c:pt idx="1">
                  <c:v>3144.4</c:v>
                </c:pt>
                <c:pt idx="2">
                  <c:v>7736.9</c:v>
                </c:pt>
                <c:pt idx="3">
                  <c:v>5478.9</c:v>
                </c:pt>
                <c:pt idx="4">
                  <c:v>5906.6</c:v>
                </c:pt>
                <c:pt idx="5">
                  <c:v>3056.5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0.02703</cdr:y>
    </cdr:from>
    <cdr:to>
      <cdr:x>0.64341</cdr:x>
      <cdr:y>0.10812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257800" y="152400"/>
          <a:ext cx="1066829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</a:t>
          </a:r>
          <a:r>
            <a:rPr lang="ru-RU" sz="2000" b="1" dirty="0" smtClean="0">
              <a:solidFill>
                <a:srgbClr val="FF0000"/>
              </a:solidFill>
            </a:rPr>
            <a:t>6,1 %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0.04054</cdr:y>
    </cdr:from>
    <cdr:to>
      <cdr:x>0.62015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876800" y="228600"/>
          <a:ext cx="121919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0.09459</cdr:y>
    </cdr:from>
    <cdr:to>
      <cdr:x>0.52713</cdr:x>
      <cdr:y>0.17567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105400" y="533400"/>
          <a:ext cx="76180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0.72093</cdr:x>
      <cdr:y>0.01351</cdr:y>
    </cdr:from>
    <cdr:to>
      <cdr:x>0.86047</cdr:x>
      <cdr:y>0.12162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86600" y="76201"/>
          <a:ext cx="1371688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+ 4,8 %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0.34109</cdr:x>
      <cdr:y>0.075</cdr:y>
    </cdr:from>
    <cdr:to>
      <cdr:x>0.46512</cdr:x>
      <cdr:y>0.1125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3352800" y="457201"/>
          <a:ext cx="1219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+12,5%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0.15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21" y="329489"/>
          <a:ext cx="1219190" cy="5849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0.08142</cdr:y>
    </cdr:from>
    <cdr:to>
      <cdr:x>0.55039</cdr:x>
      <cdr:y>0.1625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334000" y="496337"/>
          <a:ext cx="76180" cy="494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0.0625</cdr:y>
    </cdr:from>
    <cdr:to>
      <cdr:x>0.5969</cdr:x>
      <cdr:y>0.1625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21" y="381000"/>
          <a:ext cx="838179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0.54264</cdr:x>
      <cdr:y>0.075</cdr:y>
    </cdr:from>
    <cdr:to>
      <cdr:x>0.55815</cdr:x>
      <cdr:y>0.12906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334000" y="457200"/>
          <a:ext cx="152461" cy="329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0.0875</cdr:y>
    </cdr:from>
    <cdr:to>
      <cdr:x>0.58915</cdr:x>
      <cdr:y>0.1375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40" y="533400"/>
          <a:ext cx="838160" cy="3047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0.52713</cdr:x>
      <cdr:y>0.075</cdr:y>
    </cdr:from>
    <cdr:to>
      <cdr:x>0.56589</cdr:x>
      <cdr:y>0.08311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181600" y="457200"/>
          <a:ext cx="381003" cy="494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0.05</cdr:y>
    </cdr:from>
    <cdr:to>
      <cdr:x>0.64341</cdr:x>
      <cdr:y>0.1375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257800" y="304800"/>
          <a:ext cx="1066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0.73643</cdr:x>
      <cdr:y>0.025</cdr:y>
    </cdr:from>
    <cdr:to>
      <cdr:x>0.87597</cdr:x>
      <cdr:y>0.0875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7239000" y="152400"/>
          <a:ext cx="13716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+ 8,8%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0.25</cdr:y>
    </cdr:from>
    <cdr:to>
      <cdr:x>0.62015</cdr:x>
      <cdr:y>0.325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20" y="1524000"/>
          <a:ext cx="106677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- 4,1 %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0.75194</cdr:x>
      <cdr:y>0.25</cdr:y>
    </cdr:from>
    <cdr:to>
      <cdr:x>0.86047</cdr:x>
      <cdr:y>0.325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391420" y="1524000"/>
          <a:ext cx="106682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+ 47 %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0.35271</cdr:x>
      <cdr:y>0.4625</cdr:y>
    </cdr:from>
    <cdr:to>
      <cdr:x>0.47287</cdr:x>
      <cdr:y>0.5375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467100" y="2819400"/>
          <a:ext cx="11811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- 3,9%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0.15504</cdr:x>
      <cdr:y>0.0375</cdr:y>
    </cdr:from>
    <cdr:to>
      <cdr:x>0.31008</cdr:x>
      <cdr:y>0.1125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524000" y="228600"/>
          <a:ext cx="15240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+1,1 %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0.16216</cdr:y>
    </cdr:from>
    <cdr:to>
      <cdr:x>0.6279</cdr:x>
      <cdr:y>0.2973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2" y="914401"/>
          <a:ext cx="1066729" cy="761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152,1 %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0.27027</cdr:y>
    </cdr:from>
    <cdr:to>
      <cdr:x>0.85271</cdr:x>
      <cdr:y>0.36486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17" y="1524000"/>
          <a:ext cx="1371552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93,5 %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0.27027</cdr:y>
    </cdr:from>
    <cdr:to>
      <cdr:x>0.48062</cdr:x>
      <cdr:y>0.44595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567" y="1524000"/>
          <a:ext cx="1447831" cy="990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121 %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13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</a:t>
            </a:r>
            <a:r>
              <a:rPr lang="ru-RU" altLang="ru-RU" dirty="0" smtClean="0">
                <a:latin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городского поселения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за 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7345"/>
              </p:ext>
            </p:extLst>
          </p:nvPr>
        </p:nvGraphicFramePr>
        <p:xfrm>
          <a:off x="457200" y="11430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83,7%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722-B116-478D-9DBA-90BB8C285D0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914400"/>
          </a:xfrm>
        </p:spPr>
        <p:txBody>
          <a:bodyPr/>
          <a:lstStyle/>
          <a:p>
            <a:r>
              <a:rPr lang="ru-RU" altLang="ru-RU" sz="2800" b="1" dirty="0">
                <a:latin typeface="Times New Roman" pitchFamily="18" charset="0"/>
              </a:rPr>
              <a:t>Исполнение бюджета </a:t>
            </a:r>
            <a:r>
              <a:rPr lang="ru-RU" altLang="ru-RU" sz="2800" b="1" dirty="0" smtClean="0">
                <a:latin typeface="Times New Roman" pitchFamily="18" charset="0"/>
              </a:rPr>
              <a:t>Красновишерского ГП</a:t>
            </a:r>
            <a:br>
              <a:rPr lang="ru-RU" altLang="ru-RU" sz="2800" b="1" dirty="0" smtClean="0">
                <a:latin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</a:rPr>
              <a:t> </a:t>
            </a:r>
            <a:r>
              <a:rPr lang="ru-RU" altLang="ru-RU" sz="2800" b="1" dirty="0">
                <a:latin typeface="Times New Roman" pitchFamily="18" charset="0"/>
              </a:rPr>
              <a:t>по </a:t>
            </a:r>
            <a:r>
              <a:rPr lang="ru-RU" altLang="ru-RU" sz="2800" b="1" dirty="0" smtClean="0">
                <a:latin typeface="Times New Roman" pitchFamily="18" charset="0"/>
              </a:rPr>
              <a:t>расходам за 2019 год</a:t>
            </a:r>
            <a:endParaRPr lang="ru-RU" altLang="ru-RU" sz="2800" b="1" dirty="0">
              <a:latin typeface="Times New Roman" pitchFamily="18" charset="0"/>
            </a:endParaRPr>
          </a:p>
        </p:txBody>
      </p:sp>
      <p:graphicFrame>
        <p:nvGraphicFramePr>
          <p:cNvPr id="269410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947335"/>
              </p:ext>
            </p:extLst>
          </p:nvPr>
        </p:nvGraphicFramePr>
        <p:xfrm>
          <a:off x="152400" y="1524000"/>
          <a:ext cx="8667750" cy="4475546"/>
        </p:xfrm>
        <a:graphic>
          <a:graphicData uri="http://schemas.openxmlformats.org/drawingml/2006/table">
            <a:tbl>
              <a:tblPr/>
              <a:tblGrid>
                <a:gridCol w="3743325"/>
                <a:gridCol w="1247775"/>
                <a:gridCol w="1247775"/>
                <a:gridCol w="1165225"/>
                <a:gridCol w="1263650"/>
              </a:tblGrid>
              <a:tr h="5900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План,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Факт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2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культуры, физической культуры и спорта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жилищно-коммунальной инфраструктуры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- 6 012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имуществом и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3275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Градостроительная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1 342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Непрограммные мероприятия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729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48 739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7 927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</a:t>
            </a:r>
            <a:r>
              <a:rPr lang="ru-RU" altLang="ru-RU" sz="2800" b="1" dirty="0" smtClean="0"/>
              <a:t>бюджета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632851"/>
              </p:ext>
            </p:extLst>
          </p:nvPr>
        </p:nvGraphicFramePr>
        <p:xfrm>
          <a:off x="79542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Капитальный ремонт жилья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033923"/>
              </p:ext>
            </p:extLst>
          </p:nvPr>
        </p:nvGraphicFramePr>
        <p:xfrm>
          <a:off x="457200" y="1219200"/>
          <a:ext cx="8153400" cy="51053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9667"/>
                <a:gridCol w="6046342"/>
                <a:gridCol w="1557391"/>
              </a:tblGrid>
              <a:tr h="83940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1 Мая, д. 31, кв.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629,3</a:t>
                      </a:r>
                      <a:endParaRPr lang="ru-RU" sz="2400" dirty="0"/>
                    </a:p>
                  </a:txBody>
                  <a:tcPr/>
                </a:tc>
              </a:tr>
              <a:tr h="7461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Берзина,</a:t>
                      </a:r>
                      <a:r>
                        <a:rPr lang="ru-RU" sz="2400" baseline="0" dirty="0" smtClean="0"/>
                        <a:t> д. 6, кв. 22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113,6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Лесная, д. 63, кв.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398,5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Свердлова, 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78,4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Толстого, 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127,6</a:t>
                      </a:r>
                      <a:endParaRPr lang="ru-RU" sz="2400" dirty="0"/>
                    </a:p>
                  </a:txBody>
                  <a:tcPr/>
                </a:tc>
              </a:tr>
              <a:tr h="90836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1 450,9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673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Капитальный ремонт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жилья (окончание работ в 2020 г.)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74791"/>
              </p:ext>
            </p:extLst>
          </p:nvPr>
        </p:nvGraphicFramePr>
        <p:xfrm>
          <a:off x="457200" y="1523999"/>
          <a:ext cx="81534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9667"/>
                <a:gridCol w="6046342"/>
                <a:gridCol w="1557391"/>
              </a:tblGrid>
              <a:tr h="68805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7018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</a:t>
                      </a:r>
                      <a:r>
                        <a:rPr lang="ru-RU" sz="2400" dirty="0" smtClean="0"/>
                        <a:t>Геологов, </a:t>
                      </a:r>
                      <a:r>
                        <a:rPr lang="ru-RU" sz="2400" dirty="0" smtClean="0"/>
                        <a:t>д. </a:t>
                      </a:r>
                      <a:r>
                        <a:rPr lang="ru-RU" sz="2400" dirty="0" smtClean="0"/>
                        <a:t>18, </a:t>
                      </a:r>
                      <a:r>
                        <a:rPr lang="ru-RU" sz="2400" dirty="0" smtClean="0"/>
                        <a:t>кв.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741,4</a:t>
                      </a:r>
                      <a:endParaRPr lang="ru-RU" sz="2400" dirty="0"/>
                    </a:p>
                  </a:txBody>
                  <a:tcPr/>
                </a:tc>
              </a:tr>
              <a:tr h="8020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</a:t>
                      </a:r>
                      <a:r>
                        <a:rPr lang="ru-RU" sz="2400" dirty="0" smtClean="0"/>
                        <a:t>Мира,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д. </a:t>
                      </a:r>
                      <a:r>
                        <a:rPr lang="ru-RU" sz="2400" baseline="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237,2</a:t>
                      </a:r>
                      <a:endParaRPr lang="ru-RU" sz="2400" dirty="0"/>
                    </a:p>
                  </a:txBody>
                  <a:tcPr/>
                </a:tc>
              </a:tr>
              <a:tr h="7018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</a:t>
                      </a:r>
                      <a:r>
                        <a:rPr lang="ru-RU" sz="2400" dirty="0" smtClean="0"/>
                        <a:t>Островского, </a:t>
                      </a:r>
                      <a:r>
                        <a:rPr lang="ru-RU" sz="2400" dirty="0" smtClean="0"/>
                        <a:t>д. </a:t>
                      </a:r>
                      <a:r>
                        <a:rPr lang="ru-RU" sz="2400" dirty="0" smtClean="0"/>
                        <a:t>22, </a:t>
                      </a:r>
                      <a:r>
                        <a:rPr lang="ru-RU" sz="2400" dirty="0" smtClean="0"/>
                        <a:t>кв. </a:t>
                      </a:r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466,3</a:t>
                      </a:r>
                      <a:endParaRPr lang="ru-RU" sz="2400" dirty="0"/>
                    </a:p>
                  </a:txBody>
                  <a:tcPr/>
                </a:tc>
              </a:tr>
              <a:tr h="7018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Толстого, </a:t>
                      </a:r>
                      <a:r>
                        <a:rPr lang="ru-RU" sz="2400" dirty="0" smtClean="0"/>
                        <a:t>д. 9, кв.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154,0</a:t>
                      </a:r>
                      <a:endParaRPr lang="ru-RU" sz="2400" dirty="0"/>
                    </a:p>
                  </a:txBody>
                  <a:tcPr/>
                </a:tc>
              </a:tr>
              <a:tr h="976447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1 598,9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686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Формирование комфортной городской среды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709878"/>
              </p:ext>
            </p:extLst>
          </p:nvPr>
        </p:nvGraphicFramePr>
        <p:xfrm>
          <a:off x="457200" y="1600200"/>
          <a:ext cx="8153400" cy="46890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2400"/>
                <a:gridCol w="838200"/>
                <a:gridCol w="1828800"/>
                <a:gridCol w="1524000"/>
              </a:tblGrid>
              <a:tr h="12170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Площадь, кв.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115058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 дворовых территорий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963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1 175</a:t>
                      </a:r>
                      <a:endParaRPr lang="ru-RU" sz="2800" dirty="0"/>
                    </a:p>
                  </a:txBody>
                  <a:tcPr/>
                </a:tc>
              </a:tr>
              <a:tr h="9497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 общественных территорий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61 190,5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8 012,7</a:t>
                      </a:r>
                      <a:endParaRPr lang="ru-RU" sz="2800" dirty="0"/>
                    </a:p>
                  </a:txBody>
                  <a:tcPr/>
                </a:tc>
              </a:tr>
              <a:tr h="94979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Всего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62 153,5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9 187,7</a:t>
                      </a:r>
                    </a:p>
                    <a:p>
                      <a:pPr algn="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7703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Перечень общественных территорий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29094"/>
              </p:ext>
            </p:extLst>
          </p:nvPr>
        </p:nvGraphicFramePr>
        <p:xfrm>
          <a:off x="457200" y="762001"/>
          <a:ext cx="8305800" cy="55704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2149"/>
                <a:gridCol w="7613651"/>
              </a:tblGrid>
              <a:tr h="59473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</a:tr>
              <a:tr h="5203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Сквер «Белый медведь» (2 этап)</a:t>
                      </a:r>
                      <a:endParaRPr lang="ru-RU" sz="2400" dirty="0"/>
                    </a:p>
                  </a:txBody>
                  <a:tcPr/>
                </a:tc>
              </a:tr>
              <a:tr h="4460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Сквер им. В. Шаламова</a:t>
                      </a:r>
                      <a:endParaRPr lang="ru-RU" sz="2400" dirty="0"/>
                    </a:p>
                  </a:txBody>
                  <a:tcPr/>
                </a:tc>
              </a:tr>
              <a:tr h="5035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Городской парк (1 этап)</a:t>
                      </a:r>
                      <a:endParaRPr lang="ru-RU" sz="2400" dirty="0"/>
                    </a:p>
                  </a:txBody>
                  <a:tcPr/>
                </a:tc>
              </a:tr>
              <a:tr h="4460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Пешеходная аллея «40 лет ВЦБЗ»</a:t>
                      </a:r>
                      <a:endParaRPr lang="ru-RU" sz="2400" dirty="0"/>
                    </a:p>
                  </a:txBody>
                  <a:tcPr/>
                </a:tc>
              </a:tr>
              <a:tr h="4460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Пешеходная аллея от </a:t>
                      </a:r>
                      <a:r>
                        <a:rPr lang="ru-RU" sz="2400" dirty="0" err="1" smtClean="0"/>
                        <a:t>ск</a:t>
                      </a:r>
                      <a:r>
                        <a:rPr lang="ru-RU" sz="2400" dirty="0" smtClean="0"/>
                        <a:t>. Шаламова до ул. Победы</a:t>
                      </a:r>
                      <a:endParaRPr lang="ru-RU" sz="2400" dirty="0"/>
                    </a:p>
                  </a:txBody>
                  <a:tcPr/>
                </a:tc>
              </a:tr>
              <a:tr h="4770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Пешеходная аллея от памятника до ТЦ «Карусель»</a:t>
                      </a:r>
                      <a:endParaRPr lang="ru-RU" sz="2400" dirty="0"/>
                    </a:p>
                  </a:txBody>
                  <a:tcPr/>
                </a:tc>
              </a:tr>
              <a:tr h="8028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Пешеходная аллея от </a:t>
                      </a:r>
                      <a:r>
                        <a:rPr lang="ru-RU" sz="2400" dirty="0" err="1" smtClean="0"/>
                        <a:t>ск</a:t>
                      </a:r>
                      <a:r>
                        <a:rPr lang="ru-RU" sz="2400" dirty="0" smtClean="0"/>
                        <a:t>. Шаламова до ул. Дзержинского</a:t>
                      </a:r>
                      <a:endParaRPr lang="ru-RU" sz="2400" dirty="0"/>
                    </a:p>
                  </a:txBody>
                  <a:tcPr/>
                </a:tc>
              </a:tr>
              <a:tr h="4467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Ограждение</a:t>
                      </a:r>
                      <a:r>
                        <a:rPr lang="ru-RU" sz="2400" baseline="0" dirty="0" smtClean="0"/>
                        <a:t> стадиона</a:t>
                      </a:r>
                      <a:endParaRPr lang="ru-RU" sz="2400" dirty="0"/>
                    </a:p>
                  </a:txBody>
                  <a:tcPr/>
                </a:tc>
              </a:tr>
              <a:tr h="8028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Оборудование контейнерных</a:t>
                      </a:r>
                      <a:r>
                        <a:rPr lang="ru-RU" sz="2400" baseline="0" dirty="0" smtClean="0"/>
                        <a:t> площадок для сбора ТКО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58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6102499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48 171,3 тыс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40 812,1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7 359,2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городского поселения за 2019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824970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ГП в 2018-2019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7099151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9184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38200"/>
            <a:ext cx="4191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7377523"/>
              </p:ext>
            </p:extLst>
          </p:nvPr>
        </p:nvGraphicFramePr>
        <p:xfrm>
          <a:off x="302467" y="990600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465588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104%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16535051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48530263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80207663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8</a:t>
            </a:fld>
            <a:endParaRPr lang="ru-RU" altLang="ru-RU"/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2015676"/>
              </p:ext>
            </p:extLst>
          </p:nvPr>
        </p:nvGraphicFramePr>
        <p:xfrm>
          <a:off x="4800600" y="1676400"/>
          <a:ext cx="3911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graphicFrame>
        <p:nvGraphicFramePr>
          <p:cNvPr id="9" name="Объект 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437653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40972521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9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1430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97,1 %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39167</TotalTime>
  <Words>619</Words>
  <Application>Microsoft Office PowerPoint</Application>
  <PresentationFormat>Экран (4:3)</PresentationFormat>
  <Paragraphs>236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Отчет об исполнении бюджета Красновишерского  городского поселения  за 2019 год</vt:lpstr>
      <vt:lpstr>Доходы бюджета Красновишерского городского поселения за 2019 год  в разрезе видов доходов</vt:lpstr>
      <vt:lpstr>Структура основных видов доходов бюджета Красновишерского ГП в 2018-2019 г., %</vt:lpstr>
      <vt:lpstr>Исполнение плана по доходам бюджета за 2019 год</vt:lpstr>
      <vt:lpstr>Динамика поступления налоговых и неналоговых доходов, тыс. руб.</vt:lpstr>
      <vt:lpstr>Динамика поступления налоговых доходов, тыс. руб.</vt:lpstr>
      <vt:lpstr>Динамика поступления налогов, тыс. руб.</vt:lpstr>
      <vt:lpstr>Сравнительный анализ структуры налоговых и неналоговых доходов бюджета</vt:lpstr>
      <vt:lpstr>Исполнение плана по основным источникам налоговых и неналоговых поступлений доходов</vt:lpstr>
      <vt:lpstr>Исполнение плана по расходам бюджета за 2019 год</vt:lpstr>
      <vt:lpstr>Исполнение бюджета Красновишерского ГП  по расходам за 2019 год</vt:lpstr>
      <vt:lpstr>Структура расходов бюджета</vt:lpstr>
      <vt:lpstr>Капитальный ремонт жилья</vt:lpstr>
      <vt:lpstr>Капитальный ремонт жилья (окончание работ в 2020 г.)</vt:lpstr>
      <vt:lpstr>Формирование комфортной городской среды</vt:lpstr>
      <vt:lpstr>Перечень общественных территорий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1186</cp:revision>
  <cp:lastPrinted>2018-03-19T10:37:35Z</cp:lastPrinted>
  <dcterms:created xsi:type="dcterms:W3CDTF">1601-01-01T00:00:00Z</dcterms:created>
  <dcterms:modified xsi:type="dcterms:W3CDTF">2020-09-17T09:17:04Z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