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2.xml" ContentType="application/vnd.openxmlformats-officedocument.drawingml.chartshapes+xml"/>
  <Override PartName="/ppt/charts/chart7.xml" ContentType="application/vnd.openxmlformats-officedocument.drawingml.chart+xml"/>
  <Override PartName="/ppt/drawings/drawing3.xml" ContentType="application/vnd.openxmlformats-officedocument.drawingml.chartshape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2.xml" ContentType="application/vnd.openxmlformats-officedocument.presentationml.notesSl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drawings/drawing4.xml" ContentType="application/vnd.openxmlformats-officedocument.drawingml.chartshapes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drawings/drawing5.xml" ContentType="application/vnd.openxmlformats-officedocument.drawingml.chartshapes+xml"/>
  <Override PartName="/ppt/charts/chart16.xml" ContentType="application/vnd.openxmlformats-officedocument.drawingml.chart+xml"/>
  <Override PartName="/ppt/notesSlides/notesSlide3.xml" ContentType="application/vnd.openxmlformats-officedocument.presentationml.notesSlide+xml"/>
  <Override PartName="/ppt/charts/chart17.xml" ContentType="application/vnd.openxmlformats-officedocument.drawingml.chart+xml"/>
  <Override PartName="/ppt/drawings/drawing6.xml" ContentType="application/vnd.openxmlformats-officedocument.drawingml.chartshapes+xml"/>
  <Override PartName="/ppt/charts/chart18.xml" ContentType="application/vnd.openxmlformats-officedocument.drawingml.chart+xml"/>
  <Override PartName="/ppt/drawings/drawing7.xml" ContentType="application/vnd.openxmlformats-officedocument.drawingml.chartshapes+xml"/>
  <Override PartName="/ppt/charts/chart19.xml" ContentType="application/vnd.openxmlformats-officedocument.drawingml.chart+xml"/>
  <Override PartName="/ppt/drawings/drawing8.xml" ContentType="application/vnd.openxmlformats-officedocument.drawingml.chartshapes+xml"/>
  <Override PartName="/ppt/charts/chart20.xml" ContentType="application/vnd.openxmlformats-officedocument.drawingml.chart+xml"/>
  <Override PartName="/ppt/drawings/drawing9.xml" ContentType="application/vnd.openxmlformats-officedocument.drawingml.chartshapes+xml"/>
  <Override PartName="/ppt/charts/chart21.xml" ContentType="application/vnd.openxmlformats-officedocument.drawingml.chart+xml"/>
  <Override PartName="/ppt/drawings/drawing10.xml" ContentType="application/vnd.openxmlformats-officedocument.drawingml.chartshapes+xml"/>
  <Override PartName="/ppt/charts/chart22.xml" ContentType="application/vnd.openxmlformats-officedocument.drawingml.chart+xml"/>
  <Override PartName="/ppt/drawings/drawing11.xml" ContentType="application/vnd.openxmlformats-officedocument.drawingml.chartshapes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drawings/drawing12.xml" ContentType="application/vnd.openxmlformats-officedocument.drawingml.chartshapes+xml"/>
  <Override PartName="/ppt/charts/chart25.xml" ContentType="application/vnd.openxmlformats-officedocument.drawingml.chart+xml"/>
  <Override PartName="/ppt/drawings/drawing13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26.xml" ContentType="application/vnd.openxmlformats-officedocument.drawingml.chart+xml"/>
  <Override PartName="/ppt/drawings/drawing14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7.xml" ContentType="application/vnd.openxmlformats-officedocument.drawingml.chart+xml"/>
  <Override PartName="/ppt/drawings/drawing15.xml" ContentType="application/vnd.openxmlformats-officedocument.drawingml.chartshapes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330" r:id="rId2"/>
    <p:sldId id="411" r:id="rId3"/>
    <p:sldId id="412" r:id="rId4"/>
    <p:sldId id="393" r:id="rId5"/>
    <p:sldId id="401" r:id="rId6"/>
    <p:sldId id="394" r:id="rId7"/>
    <p:sldId id="441" r:id="rId8"/>
    <p:sldId id="433" r:id="rId9"/>
    <p:sldId id="434" r:id="rId10"/>
    <p:sldId id="435" r:id="rId11"/>
    <p:sldId id="404" r:id="rId12"/>
    <p:sldId id="414" r:id="rId13"/>
    <p:sldId id="381" r:id="rId14"/>
    <p:sldId id="421" r:id="rId15"/>
    <p:sldId id="349" r:id="rId16"/>
    <p:sldId id="430" r:id="rId17"/>
    <p:sldId id="425" r:id="rId18"/>
    <p:sldId id="422" r:id="rId19"/>
    <p:sldId id="418" r:id="rId20"/>
    <p:sldId id="423" r:id="rId21"/>
    <p:sldId id="428" r:id="rId22"/>
    <p:sldId id="429" r:id="rId23"/>
    <p:sldId id="424" r:id="rId24"/>
    <p:sldId id="436" r:id="rId25"/>
    <p:sldId id="427" r:id="rId26"/>
    <p:sldId id="438" r:id="rId27"/>
    <p:sldId id="396" r:id="rId28"/>
    <p:sldId id="409" r:id="rId29"/>
    <p:sldId id="346" r:id="rId30"/>
    <p:sldId id="390" r:id="rId31"/>
  </p:sldIdLst>
  <p:sldSz cx="9144000" cy="6858000" type="screen4x3"/>
  <p:notesSz cx="6761163" cy="9942513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2000" kern="1200">
        <a:solidFill>
          <a:srgbClr val="FF3300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rgbClr val="FF3300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rgbClr val="FF3300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rgbClr val="FF3300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rgbClr val="FF33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rgbClr val="FF33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rgbClr val="FF33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rgbClr val="FF33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rgbClr val="FF3300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930D8C2-4F60-4461-B357-4C0740D31776}">
          <p14:sldIdLst>
            <p14:sldId id="330"/>
            <p14:sldId id="411"/>
            <p14:sldId id="412"/>
            <p14:sldId id="393"/>
            <p14:sldId id="401"/>
            <p14:sldId id="394"/>
            <p14:sldId id="441"/>
            <p14:sldId id="433"/>
            <p14:sldId id="434"/>
            <p14:sldId id="435"/>
            <p14:sldId id="404"/>
            <p14:sldId id="414"/>
            <p14:sldId id="381"/>
            <p14:sldId id="421"/>
            <p14:sldId id="349"/>
            <p14:sldId id="430"/>
            <p14:sldId id="425"/>
            <p14:sldId id="422"/>
            <p14:sldId id="418"/>
            <p14:sldId id="423"/>
            <p14:sldId id="428"/>
            <p14:sldId id="429"/>
            <p14:sldId id="424"/>
            <p14:sldId id="436"/>
            <p14:sldId id="427"/>
            <p14:sldId id="438"/>
            <p14:sldId id="396"/>
            <p14:sldId id="409"/>
          </p14:sldIdLst>
        </p14:section>
        <p14:section name="Раздел без заголовка" id="{4CC239AA-934B-4808-BF51-63A651849128}">
          <p14:sldIdLst>
            <p14:sldId id="346"/>
            <p14:sldId id="39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99FFCC"/>
    <a:srgbClr val="7289FA"/>
    <a:srgbClr val="33CCCC"/>
    <a:srgbClr val="FBA05B"/>
    <a:srgbClr val="FAF286"/>
    <a:srgbClr val="FCE3C8"/>
    <a:srgbClr val="F7C78D"/>
    <a:srgbClr val="FDF1E3"/>
    <a:srgbClr val="F9CC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40" autoAdjust="0"/>
    <p:restoredTop sz="76229" autoAdjust="0"/>
  </p:normalViewPr>
  <p:slideViewPr>
    <p:cSldViewPr>
      <p:cViewPr varScale="1">
        <p:scale>
          <a:sx n="57" d="100"/>
          <a:sy n="57" d="100"/>
        </p:scale>
        <p:origin x="198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8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6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Excel17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Excel18.xlsx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_____Microsoft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_____Microsoft_Excel20.xlsx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_____Microsoft_Excel21.xlsx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_____Microsoft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3.xlsx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_____Microsoft_Excel24.xlsx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package" Target="../embeddings/_____Microsoft_Excel25.xlsx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package" Target="../embeddings/_____Microsoft_Excel26.xlsx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package" Target="../embeddings/_____Microsoft_Excel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_____Microsoft_Excel4.xlsx"/><Relationship Id="rId1" Type="http://schemas.openxmlformats.org/officeDocument/2006/relationships/image" Target="../media/image2.png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Налоговые и неналоговые</c:v>
                </c:pt>
                <c:pt idx="1">
                  <c:v>Дотация</c:v>
                </c:pt>
                <c:pt idx="2">
                  <c:v>Субвенции</c:v>
                </c:pt>
                <c:pt idx="3">
                  <c:v>Субсидии</c:v>
                </c:pt>
                <c:pt idx="4">
                  <c:v>Иные 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107169</c:v>
                </c:pt>
                <c:pt idx="1">
                  <c:v>177010</c:v>
                </c:pt>
                <c:pt idx="2">
                  <c:v>292085</c:v>
                </c:pt>
                <c:pt idx="3">
                  <c:v>87452</c:v>
                </c:pt>
                <c:pt idx="4">
                  <c:v>25597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Налоговые и неналоговые</c:v>
                </c:pt>
                <c:pt idx="1">
                  <c:v>Дотация</c:v>
                </c:pt>
                <c:pt idx="2">
                  <c:v>Субвенции</c:v>
                </c:pt>
                <c:pt idx="3">
                  <c:v>Субсидии</c:v>
                </c:pt>
                <c:pt idx="4">
                  <c:v>Иные 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110468</c:v>
                </c:pt>
                <c:pt idx="1">
                  <c:v>177010</c:v>
                </c:pt>
                <c:pt idx="2">
                  <c:v>291020</c:v>
                </c:pt>
                <c:pt idx="3">
                  <c:v>78103</c:v>
                </c:pt>
                <c:pt idx="4">
                  <c:v>41311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9867112"/>
        <c:axId val="129885504"/>
      </c:barChart>
      <c:catAx>
        <c:axId val="129867112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 rot="0"/>
          <a:lstStyle/>
          <a:p>
            <a:pPr>
              <a:defRPr/>
            </a:pPr>
            <a:endParaRPr lang="ru-RU"/>
          </a:p>
        </c:txPr>
        <c:crossAx val="129885504"/>
        <c:crosses val="autoZero"/>
        <c:auto val="1"/>
        <c:lblAlgn val="ctr"/>
        <c:lblOffset val="100"/>
        <c:noMultiLvlLbl val="0"/>
      </c:catAx>
      <c:valAx>
        <c:axId val="129885504"/>
        <c:scaling>
          <c:orientation val="minMax"/>
        </c:scaling>
        <c:delete val="1"/>
        <c:axPos val="t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2986711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0"/>
    <c:plotArea>
      <c:layout>
        <c:manualLayout>
          <c:layoutTarget val="inner"/>
          <c:xMode val="edge"/>
          <c:yMode val="edge"/>
          <c:x val="8.0012149473233554E-2"/>
          <c:y val="7.8741253630999125E-2"/>
          <c:w val="0.86196671044334061"/>
          <c:h val="0.431214498625448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Поступления в бюджет района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8.1999999999999993</c:v>
                </c:pt>
                <c:pt idx="1">
                  <c:v>6.9</c:v>
                </c:pt>
                <c:pt idx="2">
                  <c:v>6.2</c:v>
                </c:pt>
                <c:pt idx="3">
                  <c:v>6.7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4"/>
        <c:axId val="161233752"/>
        <c:axId val="161234144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Темп роста, %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13"/>
            <c:spPr>
              <a:solidFill>
                <a:srgbClr val="FF0000"/>
              </a:solidFill>
              <a:ln>
                <a:solidFill>
                  <a:srgbClr val="C00000"/>
                </a:solidFill>
              </a:ln>
            </c:spPr>
          </c:marker>
          <c:dLbls>
            <c:dLbl>
              <c:idx val="0"/>
              <c:layout>
                <c:manualLayout>
                  <c:x val="-5.1498671419355657E-2"/>
                  <c:y val="-6.93755658354745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4088747179434576E-2"/>
                  <c:y val="-7.48251926986684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5.0016645959862757E-2"/>
                  <c:y val="-9.15325722486103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Лист1!$C$2:$C$5</c:f>
              <c:numCache>
                <c:formatCode>0.0</c:formatCode>
                <c:ptCount val="4"/>
                <c:pt idx="0">
                  <c:v>100</c:v>
                </c:pt>
                <c:pt idx="1">
                  <c:v>84.146341463414643</c:v>
                </c:pt>
                <c:pt idx="2">
                  <c:v>89.85507246376811</c:v>
                </c:pt>
                <c:pt idx="3">
                  <c:v>108.06451612903226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0802736"/>
        <c:axId val="130802344"/>
      </c:lineChart>
      <c:catAx>
        <c:axId val="161233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61234144"/>
        <c:crosses val="autoZero"/>
        <c:auto val="1"/>
        <c:lblAlgn val="ctr"/>
        <c:lblOffset val="100"/>
        <c:noMultiLvlLbl val="0"/>
      </c:catAx>
      <c:valAx>
        <c:axId val="161234144"/>
        <c:scaling>
          <c:orientation val="minMax"/>
          <c:min val="0"/>
        </c:scaling>
        <c:delete val="0"/>
        <c:axPos val="l"/>
        <c:majorGridlines>
          <c:spPr>
            <a:ln w="6350">
              <a:solidFill>
                <a:schemeClr val="tx2">
                  <a:lumMod val="20000"/>
                  <a:lumOff val="80000"/>
                </a:schemeClr>
              </a:solidFill>
              <a:prstDash val="sysDot"/>
            </a:ln>
          </c:spPr>
        </c:majorGridlines>
        <c:numFmt formatCode="#,##0" sourceLinked="0"/>
        <c:majorTickMark val="out"/>
        <c:minorTickMark val="none"/>
        <c:tickLblPos val="nextTo"/>
        <c:crossAx val="161233752"/>
        <c:crosses val="autoZero"/>
        <c:crossBetween val="between"/>
      </c:valAx>
      <c:valAx>
        <c:axId val="130802344"/>
        <c:scaling>
          <c:orientation val="minMax"/>
          <c:max val="120"/>
          <c:min val="0"/>
        </c:scaling>
        <c:delete val="0"/>
        <c:axPos val="r"/>
        <c:numFmt formatCode="0" sourceLinked="0"/>
        <c:majorTickMark val="out"/>
        <c:minorTickMark val="none"/>
        <c:tickLblPos val="nextTo"/>
        <c:crossAx val="130802736"/>
        <c:crosses val="max"/>
        <c:crossBetween val="between"/>
      </c:valAx>
      <c:catAx>
        <c:axId val="1308027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30802344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2.9893100389975502E-3"/>
          <c:y val="0.74206616728472508"/>
          <c:w val="0.98934138741037358"/>
          <c:h val="0.12013198844360833"/>
        </c:manualLayout>
      </c:layout>
      <c:overlay val="0"/>
      <c:spPr>
        <a:solidFill>
          <a:schemeClr val="bg1">
            <a:alpha val="87000"/>
          </a:schemeClr>
        </a:solidFill>
      </c:spPr>
    </c:legend>
    <c:plotVisOnly val="1"/>
    <c:dispBlanksAs val="gap"/>
    <c:showDLblsOverMax val="0"/>
  </c:chart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367956551255939E-2"/>
          <c:y val="9.3920254913998802E-2"/>
          <c:w val="0.86196671044334061"/>
          <c:h val="0.62489956269466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Поступления в бюджет  района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8.1</c:v>
                </c:pt>
                <c:pt idx="1">
                  <c:v>10</c:v>
                </c:pt>
                <c:pt idx="2">
                  <c:v>9.6</c:v>
                </c:pt>
                <c:pt idx="3">
                  <c:v>9.3000000000000007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4"/>
        <c:axId val="130803520"/>
        <c:axId val="130803912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Темп роста, %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10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dLbls>
            <c:dLbl>
              <c:idx val="0"/>
              <c:layout>
                <c:manualLayout>
                  <c:x val="-5.1498671419355657E-2"/>
                  <c:y val="-6.93755658354745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0865675619087501E-2"/>
                  <c:y val="-7.09745338053233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5.0016645959862757E-2"/>
                  <c:y val="-9.15325722486103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Лист1!$C$2:$C$5</c:f>
              <c:numCache>
                <c:formatCode>0.0</c:formatCode>
                <c:ptCount val="4"/>
                <c:pt idx="0">
                  <c:v>100</c:v>
                </c:pt>
                <c:pt idx="1">
                  <c:v>123.45679012345681</c:v>
                </c:pt>
                <c:pt idx="2">
                  <c:v>96</c:v>
                </c:pt>
                <c:pt idx="3">
                  <c:v>96.875000000000014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0804696"/>
        <c:axId val="130804304"/>
      </c:lineChart>
      <c:catAx>
        <c:axId val="130803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30803912"/>
        <c:crosses val="autoZero"/>
        <c:auto val="1"/>
        <c:lblAlgn val="ctr"/>
        <c:lblOffset val="100"/>
        <c:noMultiLvlLbl val="0"/>
      </c:catAx>
      <c:valAx>
        <c:axId val="130803912"/>
        <c:scaling>
          <c:orientation val="minMax"/>
          <c:min val="0"/>
        </c:scaling>
        <c:delete val="0"/>
        <c:axPos val="l"/>
        <c:majorGridlines>
          <c:spPr>
            <a:ln w="6350">
              <a:solidFill>
                <a:schemeClr val="tx2">
                  <a:lumMod val="20000"/>
                  <a:lumOff val="80000"/>
                </a:schemeClr>
              </a:solidFill>
              <a:prstDash val="sysDot"/>
            </a:ln>
          </c:spPr>
        </c:majorGridlines>
        <c:numFmt formatCode="#,##0" sourceLinked="0"/>
        <c:majorTickMark val="out"/>
        <c:minorTickMark val="none"/>
        <c:tickLblPos val="nextTo"/>
        <c:crossAx val="130803520"/>
        <c:crosses val="autoZero"/>
        <c:crossBetween val="between"/>
      </c:valAx>
      <c:valAx>
        <c:axId val="130804304"/>
        <c:scaling>
          <c:orientation val="minMax"/>
          <c:max val="130"/>
          <c:min val="0"/>
        </c:scaling>
        <c:delete val="0"/>
        <c:axPos val="r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300"/>
            </a:pPr>
            <a:endParaRPr lang="ru-RU"/>
          </a:p>
        </c:txPr>
        <c:crossAx val="130804696"/>
        <c:crosses val="max"/>
        <c:crossBetween val="between"/>
      </c:valAx>
      <c:catAx>
        <c:axId val="1308046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30804304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5.6893320097050146E-3"/>
          <c:y val="0.85995215325807317"/>
          <c:w val="0.98934138741037358"/>
          <c:h val="0.1400478467419268"/>
        </c:manualLayout>
      </c:layout>
      <c:overlay val="0"/>
      <c:spPr>
        <a:solidFill>
          <a:schemeClr val="bg1">
            <a:alpha val="87000"/>
          </a:schemeClr>
        </a:solidFill>
      </c:spPr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"/>
          <c:y val="1.3232070653330496E-2"/>
          <c:w val="1"/>
          <c:h val="0.8447251188196069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6.4599483204134606E-3"/>
                  <c:y val="0.286036036036036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5839793281654221E-3"/>
                  <c:y val="0.263513513513513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2919896640826874E-3"/>
                  <c:y val="0.121621444278924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2919896640826874E-3"/>
                  <c:y val="0.11261261261261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ln>
                <a:noFill/>
              </a:ln>
            </c:spPr>
            <c:txPr>
              <a:bodyPr rot="-5400000" vert="horz" anchor="ctr" anchorCtr="0"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Доходы от исп.МС</c:v>
                </c:pt>
                <c:pt idx="2">
                  <c:v>ЕНВД</c:v>
                </c:pt>
                <c:pt idx="3">
                  <c:v>ТН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45476</c:v>
                </c:pt>
                <c:pt idx="1">
                  <c:v>29774</c:v>
                </c:pt>
                <c:pt idx="2">
                  <c:v>6700</c:v>
                </c:pt>
                <c:pt idx="3">
                  <c:v>9200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  <a:bevelB/>
            </a:sp3d>
          </c:spPr>
          <c:invertIfNegative val="0"/>
          <c:dLbls>
            <c:dLbl>
              <c:idx val="0"/>
              <c:layout>
                <c:manualLayout>
                  <c:x val="-1.2919896640826874E-3"/>
                  <c:y val="0.30434782608695654"/>
                </c:manualLayout>
              </c:layout>
              <c:numFmt formatCode="#,##0" sourceLinked="0"/>
              <c:spPr>
                <a:solidFill>
                  <a:schemeClr val="accent1">
                    <a:lumMod val="50000"/>
                  </a:schemeClr>
                </a:solidFill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5839793281653748E-3"/>
                  <c:y val="0.27777777777777779"/>
                </c:manualLayout>
              </c:layout>
              <c:numFmt formatCode="#,##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5839793281653748E-3"/>
                  <c:y val="0.10647584592466482"/>
                </c:manualLayout>
              </c:layout>
              <c:numFmt formatCode="#,##0" sourceLinked="0"/>
              <c:spPr>
                <a:ln>
                  <a:noFill/>
                </a:ln>
              </c:spPr>
              <c:txPr>
                <a:bodyPr rot="-5400000" vert="horz" anchor="ctr" anchorCtr="0"/>
                <a:lstStyle/>
                <a:p>
                  <a:pPr>
                    <a:defRPr sz="20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2919896640826874E-3"/>
                  <c:y val="0.13288288288288289"/>
                </c:manualLayout>
              </c:layout>
              <c:numFmt formatCode="#,##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ln>
                <a:noFill/>
              </a:ln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Доходы от исп.МС</c:v>
                </c:pt>
                <c:pt idx="2">
                  <c:v>ЕНВД</c:v>
                </c:pt>
                <c:pt idx="3">
                  <c:v>ТН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46725</c:v>
                </c:pt>
                <c:pt idx="1">
                  <c:v>30943</c:v>
                </c:pt>
                <c:pt idx="2">
                  <c:v>6734</c:v>
                </c:pt>
                <c:pt idx="3">
                  <c:v>9349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0805480"/>
        <c:axId val="130805872"/>
        <c:axId val="0"/>
      </c:bar3DChart>
      <c:catAx>
        <c:axId val="130805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30805872"/>
        <c:crosses val="autoZero"/>
        <c:auto val="1"/>
        <c:lblAlgn val="ctr"/>
        <c:lblOffset val="100"/>
        <c:noMultiLvlLbl val="0"/>
      </c:catAx>
      <c:valAx>
        <c:axId val="13080587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3080548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1"/>
              <c:layout>
                <c:manualLayout>
                  <c:x val="-8.6206896551723079E-3"/>
                  <c:y val="-0.112903225806451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Факт</c:v>
                </c:pt>
                <c:pt idx="1">
                  <c:v>Уточн. план</c:v>
                </c:pt>
                <c:pt idx="2">
                  <c:v>Первонач. план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671788</c:v>
                </c:pt>
                <c:pt idx="1">
                  <c:v>745789</c:v>
                </c:pt>
                <c:pt idx="2">
                  <c:v>528272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1661960"/>
        <c:axId val="161662352"/>
      </c:barChart>
      <c:catAx>
        <c:axId val="16166196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61662352"/>
        <c:crosses val="autoZero"/>
        <c:auto val="1"/>
        <c:lblAlgn val="ctr"/>
        <c:lblOffset val="100"/>
        <c:noMultiLvlLbl val="0"/>
      </c:catAx>
      <c:valAx>
        <c:axId val="161662352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616619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220"/>
      <c:rAngAx val="0"/>
      <c:perspective val="1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7202596060364533"/>
          <c:w val="0.95842450765864329"/>
          <c:h val="0.59183673469387754"/>
        </c:manualLayout>
      </c:layout>
      <c:pie3DChart>
        <c:varyColors val="1"/>
        <c:ser>
          <c:idx val="0"/>
          <c:order val="0"/>
          <c:spPr>
            <a:solidFill>
              <a:schemeClr val="accent1"/>
            </a:solidFill>
            <a:ln w="28575">
              <a:solidFill>
                <a:schemeClr val="tx1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 w="114300"/>
              <a:bevelB w="114300"/>
              <a:contourClr>
                <a:srgbClr val="000000"/>
              </a:contourClr>
            </a:sp3d>
          </c:spPr>
          <c:explosion val="19"/>
          <c:dPt>
            <c:idx val="0"/>
            <c:bubble3D val="0"/>
          </c:dPt>
          <c:dPt>
            <c:idx val="1"/>
            <c:bubble3D val="0"/>
            <c:spPr>
              <a:solidFill>
                <a:srgbClr val="FF00FF"/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Pt>
            <c:idx val="2"/>
            <c:bubble3D val="0"/>
            <c:spPr>
              <a:solidFill>
                <a:schemeClr val="hlink"/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Pt>
            <c:idx val="3"/>
            <c:bubble3D val="0"/>
            <c:spPr>
              <a:solidFill>
                <a:schemeClr val="folHlink"/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Pt>
            <c:idx val="4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Pt>
            <c:idx val="5"/>
            <c:bubble3D val="0"/>
            <c:spPr>
              <a:solidFill>
                <a:srgbClr val="FF6600"/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Pt>
            <c:idx val="6"/>
            <c:bubble3D val="0"/>
            <c:spPr>
              <a:solidFill>
                <a:srgbClr val="0066CC"/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Pt>
            <c:idx val="7"/>
            <c:bubble3D val="0"/>
            <c:spPr>
              <a:solidFill>
                <a:srgbClr val="CC99FF"/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Pt>
            <c:idx val="8"/>
            <c:bubble3D val="0"/>
            <c:spPr>
              <a:solidFill>
                <a:srgbClr val="99FFCC"/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Pt>
            <c:idx val="9"/>
            <c:bubble3D val="0"/>
            <c:spPr>
              <a:solidFill>
                <a:srgbClr val="FFFF00"/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Lbls>
            <c:dLbl>
              <c:idx val="0"/>
              <c:layout>
                <c:manualLayout>
                  <c:x val="0"/>
                  <c:y val="-0.3255421159118180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33035742343568741"/>
                  <c:y val="-0.1016305080886023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5.8384626504158932E-2"/>
                  <c:y val="-5.669711753216610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12401470856918929"/>
                  <c:y val="2.660769183607332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.11946164140425398"/>
                  <c:y val="4.639398106382419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3.3899637578367656E-2"/>
                  <c:y val="0.1702798384907114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1.2950324232234321E-2"/>
                  <c:y val="4.590927802545260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8.135736598895324E-2"/>
                  <c:y val="-5.863540416735997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6.6802502648779603E-3"/>
                  <c:y val="4.334632531334028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7.8660541038026735E-2"/>
                  <c:y val="-0.1219471459679489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 w="25359">
                <a:noFill/>
              </a:ln>
            </c:spPr>
            <c:txPr>
              <a:bodyPr/>
              <a:lstStyle/>
              <a:p>
                <a:pPr>
                  <a:defRPr sz="18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Sheet1!$B$1:$I$1</c:f>
              <c:strCache>
                <c:ptCount val="8"/>
                <c:pt idx="0">
                  <c:v>Непрограммные</c:v>
                </c:pt>
                <c:pt idx="1">
                  <c:v>Развитие образования</c:v>
                </c:pt>
                <c:pt idx="2">
                  <c:v>Культура</c:v>
                </c:pt>
                <c:pt idx="3">
                  <c:v>Транспорт</c:v>
                </c:pt>
                <c:pt idx="4">
                  <c:v>Семья и дети</c:v>
                </c:pt>
                <c:pt idx="5">
                  <c:v>Обеспечение жильем</c:v>
                </c:pt>
                <c:pt idx="6">
                  <c:v>Безопасность</c:v>
                </c:pt>
                <c:pt idx="7">
                  <c:v>Прочие</c:v>
                </c:pt>
              </c:strCache>
            </c:strRef>
          </c:cat>
          <c:val>
            <c:numRef>
              <c:f>Sheet1!$B$2:$I$2</c:f>
              <c:numCache>
                <c:formatCode>General</c:formatCode>
                <c:ptCount val="8"/>
                <c:pt idx="0">
                  <c:v>131278</c:v>
                </c:pt>
                <c:pt idx="1">
                  <c:v>421208</c:v>
                </c:pt>
                <c:pt idx="2">
                  <c:v>27578</c:v>
                </c:pt>
                <c:pt idx="3">
                  <c:v>49017</c:v>
                </c:pt>
                <c:pt idx="4">
                  <c:v>26679</c:v>
                </c:pt>
                <c:pt idx="5">
                  <c:v>6838</c:v>
                </c:pt>
                <c:pt idx="6">
                  <c:v>3095</c:v>
                </c:pt>
                <c:pt idx="7">
                  <c:v>6095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 w="25359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39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FBA05B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0"/>
                  <c:y val="0.39565060518612283"/>
                </c:manualLayout>
              </c:layout>
              <c:numFmt formatCode="#,##0" sourceLinked="0"/>
              <c:spPr/>
              <c:txPr>
                <a:bodyPr rot="-5400000" vert="horz"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443736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33CCCC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9.433962264150943E-3"/>
                  <c:y val="0.39565060518612277"/>
                </c:manualLayout>
              </c:layout>
              <c:numFmt formatCode="#,##0" sourceLinked="0"/>
              <c:spPr/>
              <c:txPr>
                <a:bodyPr rot="-5400000" vert="horz"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421208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1663528"/>
        <c:axId val="161663920"/>
        <c:axId val="0"/>
      </c:bar3DChart>
      <c:catAx>
        <c:axId val="161663528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61663920"/>
        <c:crosses val="autoZero"/>
        <c:auto val="1"/>
        <c:lblAlgn val="ctr"/>
        <c:lblOffset val="100"/>
        <c:noMultiLvlLbl val="0"/>
      </c:catAx>
      <c:valAx>
        <c:axId val="161663920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6166352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50996843023328"/>
          <c:y val="4.906642709929715E-2"/>
          <c:w val="0.88745603751465418"/>
          <c:h val="0.719758064516129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Учащиеся</c:v>
                </c:pt>
              </c:strCache>
            </c:strRef>
          </c:tx>
          <c:spPr>
            <a:ln w="38201">
              <a:solidFill>
                <a:srgbClr val="FF0000"/>
              </a:solidFill>
              <a:prstDash val="solid"/>
            </a:ln>
          </c:spPr>
          <c:marker>
            <c:symbol val="diamond"/>
            <c:size val="11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1.9219920123756607E-2"/>
                  <c:y val="-6.74365211817671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2932238890943993E-2"/>
                  <c:y val="-7.14163068326136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7817013440246272E-2"/>
                  <c:y val="-7.13680646354581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6218663977656454E-2"/>
                  <c:y val="-6.05413185524357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4.7611173077324719E-3"/>
                  <c:y val="-6.52267892119677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1.7084823135012122E-2"/>
                  <c:y val="-6.36179926118241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1805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Sheet1!$B$1:$G$1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Sheet1!$B$2:$G$2</c:f>
              <c:numCache>
                <c:formatCode>General</c:formatCode>
                <c:ptCount val="6"/>
                <c:pt idx="0">
                  <c:v>2500</c:v>
                </c:pt>
                <c:pt idx="1">
                  <c:v>2448</c:v>
                </c:pt>
                <c:pt idx="2">
                  <c:v>2440</c:v>
                </c:pt>
                <c:pt idx="3">
                  <c:v>2447</c:v>
                </c:pt>
                <c:pt idx="4">
                  <c:v>2406</c:v>
                </c:pt>
                <c:pt idx="5">
                  <c:v>2359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Дошкольники</c:v>
                </c:pt>
              </c:strCache>
            </c:strRef>
          </c:tx>
          <c:spPr>
            <a:ln w="38201">
              <a:solidFill>
                <a:srgbClr val="0000FF"/>
              </a:solidFill>
              <a:prstDash val="solid"/>
            </a:ln>
          </c:spPr>
          <c:marker>
            <c:symbol val="triangle"/>
            <c:size val="11"/>
            <c:spPr>
              <a:solidFill>
                <a:srgbClr val="0000FF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2.508158483653504E-2"/>
                  <c:y val="5.76844503957464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5827901259056563E-2"/>
                  <c:y val="4.80957769432318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7195676980691803E-2"/>
                  <c:y val="-5.6376016215119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4821821219305467E-2"/>
                  <c:y val="-5.69789145484330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2.0926947314113039E-3"/>
                  <c:y val="-1.7761454314854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2.7635819618013296E-2"/>
                  <c:y val="-6.13316914217720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1805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Sheet1!$B$1:$G$1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Sheet1!$B$3:$G$3</c:f>
              <c:numCache>
                <c:formatCode>General</c:formatCode>
                <c:ptCount val="6"/>
                <c:pt idx="0">
                  <c:v>1326</c:v>
                </c:pt>
                <c:pt idx="1">
                  <c:v>1303</c:v>
                </c:pt>
                <c:pt idx="2">
                  <c:v>1270</c:v>
                </c:pt>
                <c:pt idx="3">
                  <c:v>1064</c:v>
                </c:pt>
                <c:pt idx="4">
                  <c:v>1069</c:v>
                </c:pt>
                <c:pt idx="5">
                  <c:v>1061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1664704"/>
        <c:axId val="161665096"/>
      </c:lineChart>
      <c:catAx>
        <c:axId val="161664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616650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61665096"/>
        <c:scaling>
          <c:orientation val="minMax"/>
        </c:scaling>
        <c:delete val="0"/>
        <c:axPos val="l"/>
        <c:majorGridlines>
          <c:spPr>
            <a:ln w="3183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61664704"/>
        <c:crosses val="autoZero"/>
        <c:crossBetween val="between"/>
      </c:valAx>
      <c:spPr>
        <a:noFill/>
        <a:ln w="12734">
          <a:solidFill>
            <a:schemeClr val="tx1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31652989449003516"/>
          <c:y val="0.92741935483870963"/>
          <c:w val="0.45955451348182885"/>
          <c:h val="7.2580645161290328E-2"/>
        </c:manualLayout>
      </c:layout>
      <c:overlay val="0"/>
      <c:spPr>
        <a:noFill/>
        <a:ln w="25467">
          <a:noFill/>
        </a:ln>
      </c:spPr>
      <c:txPr>
        <a:bodyPr/>
        <a:lstStyle/>
        <a:p>
          <a:pPr>
            <a:defRPr sz="1659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>
          <a:noFill/>
        </a:ln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388888888888895E-2"/>
          <c:y val="2.5254293948050392E-2"/>
          <c:w val="0.92361111111111116"/>
          <c:h val="0.8487298725155287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FBA05B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0"/>
                  <c:y val="0.39565060518612283"/>
                </c:manualLayout>
              </c:layout>
              <c:numFmt formatCode="#,##0" sourceLinked="0"/>
              <c:spPr/>
              <c:txPr>
                <a:bodyPr rot="-5400000" vert="horz"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27588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33CCCC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-7.9270559930008748E-3"/>
                  <c:y val="0.40126267050791181"/>
                </c:manualLayout>
              </c:layout>
              <c:numFmt formatCode="#,##0" sourceLinked="0"/>
              <c:spPr/>
              <c:txPr>
                <a:bodyPr rot="-5400000" vert="horz"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27578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2226920"/>
        <c:axId val="162227312"/>
        <c:axId val="0"/>
      </c:bar3DChart>
      <c:catAx>
        <c:axId val="16222692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62227312"/>
        <c:crosses val="autoZero"/>
        <c:auto val="1"/>
        <c:lblAlgn val="ctr"/>
        <c:lblOffset val="100"/>
        <c:noMultiLvlLbl val="0"/>
      </c:catAx>
      <c:valAx>
        <c:axId val="162227312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6222692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FBA05B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0"/>
                  <c:y val="0.39565060518612283"/>
                </c:manualLayout>
              </c:layout>
              <c:numFmt formatCode="#,##0" sourceLinked="0"/>
              <c:spPr/>
              <c:txPr>
                <a:bodyPr rot="-5400000" vert="horz"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28970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33CCCC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9.433962264150943E-3"/>
                  <c:y val="0.39565060518612277"/>
                </c:manualLayout>
              </c:layout>
              <c:numFmt formatCode="#,##0" sourceLinked="0"/>
              <c:spPr/>
              <c:txPr>
                <a:bodyPr rot="-5400000" vert="horz"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26679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2228096"/>
        <c:axId val="162228488"/>
        <c:axId val="0"/>
      </c:bar3DChart>
      <c:catAx>
        <c:axId val="16222809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62228488"/>
        <c:crosses val="autoZero"/>
        <c:auto val="1"/>
        <c:lblAlgn val="ctr"/>
        <c:lblOffset val="100"/>
        <c:noMultiLvlLbl val="0"/>
      </c:catAx>
      <c:valAx>
        <c:axId val="162228488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6222809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FBA05B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0"/>
                  <c:y val="0.39565060518612283"/>
                </c:manualLayout>
              </c:layout>
              <c:spPr/>
              <c:txPr>
                <a:bodyPr rot="-5400000" vert="horz"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6746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33CCCC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2.1873216934839667E-3"/>
                  <c:y val="0.19642228626261415"/>
                </c:manualLayout>
              </c:layout>
              <c:spPr/>
              <c:txPr>
                <a:bodyPr rot="-5400000" vert="horz"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2622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2229272"/>
        <c:axId val="162229664"/>
        <c:axId val="0"/>
      </c:bar3DChart>
      <c:catAx>
        <c:axId val="162229272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62229664"/>
        <c:crosses val="autoZero"/>
        <c:auto val="1"/>
        <c:lblAlgn val="ctr"/>
        <c:lblOffset val="100"/>
        <c:noMultiLvlLbl val="0"/>
      </c:catAx>
      <c:valAx>
        <c:axId val="162229664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6222927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1"/>
              <c:layout>
                <c:manualLayout>
                  <c:x val="1.7391304347826195E-2"/>
                  <c:y val="-2.01149425287356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Факт</c:v>
                </c:pt>
                <c:pt idx="1">
                  <c:v>Уточн. план</c:v>
                </c:pt>
                <c:pt idx="2">
                  <c:v>Первонач. план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656691</c:v>
                </c:pt>
                <c:pt idx="1">
                  <c:v>670016</c:v>
                </c:pt>
                <c:pt idx="2">
                  <c:v>528271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0693000"/>
        <c:axId val="130693384"/>
      </c:barChart>
      <c:catAx>
        <c:axId val="13069300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30693384"/>
        <c:crosses val="autoZero"/>
        <c:auto val="1"/>
        <c:lblAlgn val="ctr"/>
        <c:lblOffset val="100"/>
        <c:noMultiLvlLbl val="0"/>
      </c:catAx>
      <c:valAx>
        <c:axId val="130693384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306930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ln>
          <a:noFill/>
        </a:ln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9710144927536225E-2"/>
          <c:y val="1.9642228626261415E-2"/>
          <c:w val="0.92028985507246375"/>
          <c:h val="0.8487298725155287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FBA05B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0"/>
                  <c:y val="0.39565060518612283"/>
                </c:manualLayout>
              </c:layout>
              <c:spPr/>
              <c:txPr>
                <a:bodyPr rot="-5400000" vert="horz"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1385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33CCCC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9.433962264150943E-3"/>
                  <c:y val="0.39565060518612277"/>
                </c:manualLayout>
              </c:layout>
              <c:spPr/>
              <c:txPr>
                <a:bodyPr rot="-5400000" vert="horz"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1380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2717400"/>
        <c:axId val="162717792"/>
        <c:axId val="0"/>
      </c:bar3DChart>
      <c:catAx>
        <c:axId val="16271740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62717792"/>
        <c:crosses val="autoZero"/>
        <c:auto val="1"/>
        <c:lblAlgn val="ctr"/>
        <c:lblOffset val="100"/>
        <c:noMultiLvlLbl val="0"/>
      </c:catAx>
      <c:valAx>
        <c:axId val="162717792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6271740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FBA05B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0"/>
                  <c:y val="0.39565060518612283"/>
                </c:manualLayout>
              </c:layout>
              <c:numFmt formatCode="#,##0" sourceLinked="0"/>
              <c:spPr/>
              <c:txPr>
                <a:bodyPr rot="-5400000" vert="horz"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68809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33CCCC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9.433962264150943E-3"/>
                  <c:y val="0.39565060518612277"/>
                </c:manualLayout>
              </c:layout>
              <c:numFmt formatCode="#,##0" sourceLinked="0"/>
              <c:spPr/>
              <c:txPr>
                <a:bodyPr rot="-5400000" vert="horz"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49017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2718576"/>
        <c:axId val="162718968"/>
        <c:axId val="0"/>
      </c:bar3DChart>
      <c:catAx>
        <c:axId val="16271857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62718968"/>
        <c:crosses val="autoZero"/>
        <c:auto val="1"/>
        <c:lblAlgn val="ctr"/>
        <c:lblOffset val="100"/>
        <c:noMultiLvlLbl val="0"/>
      </c:catAx>
      <c:valAx>
        <c:axId val="162718968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6271857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ln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33CCCC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-3.0864197530864196E-3"/>
                  <c:y val="0.38723250720343938"/>
                </c:manualLayout>
              </c:layout>
              <c:numFmt formatCode="#,##0" sourceLinked="0"/>
              <c:spPr/>
              <c:txPr>
                <a:bodyPr rot="-5400000" vert="horz"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6.1728395061728392E-3"/>
                  <c:y val="0.2987486764638157"/>
                </c:manualLayout>
              </c:layout>
              <c:numFmt formatCode="#,##0" sourceLinked="0"/>
              <c:spPr/>
              <c:txPr>
                <a:bodyPr rot="-5400000" vert="horz"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Краевой бюджет</c:v>
                </c:pt>
                <c:pt idx="1">
                  <c:v>Местный бюджет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41259</c:v>
                </c:pt>
                <c:pt idx="1">
                  <c:v>23781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FBA05B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3.0864197530864196E-3"/>
                  <c:y val="0.279267567873663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0.261248105739793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Краевой бюджет</c:v>
                </c:pt>
                <c:pt idx="1">
                  <c:v>Местный бюджет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25267</c:v>
                </c:pt>
                <c:pt idx="1">
                  <c:v>20213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2719752"/>
        <c:axId val="162720144"/>
        <c:axId val="0"/>
      </c:bar3DChart>
      <c:catAx>
        <c:axId val="1627197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b="1"/>
            </a:pPr>
            <a:endParaRPr lang="ru-RU"/>
          </a:p>
        </c:txPr>
        <c:crossAx val="162720144"/>
        <c:crosses val="autoZero"/>
        <c:auto val="1"/>
        <c:lblAlgn val="ctr"/>
        <c:lblOffset val="100"/>
        <c:noMultiLvlLbl val="0"/>
      </c:catAx>
      <c:valAx>
        <c:axId val="16272014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6271975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50"/>
      <c:rAngAx val="0"/>
      <c:perspective val="5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2561728395061734E-2"/>
          <c:y val="9.8978272690253985E-2"/>
          <c:w val="0.84104938271604934"/>
          <c:h val="0.8132675852630699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33CCCC"/>
            </a:solidFill>
            <a:ln>
              <a:solidFill>
                <a:srgbClr val="FFC000"/>
              </a:solidFill>
            </a:ln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explosion val="25"/>
          <c:dPt>
            <c:idx val="1"/>
            <c:bubble3D val="0"/>
            <c:spPr>
              <a:solidFill>
                <a:srgbClr val="FBA05B"/>
              </a:solidFill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2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3"/>
            <c:bubble3D val="0"/>
            <c:spPr>
              <a:solidFill>
                <a:srgbClr val="FF0000"/>
              </a:solidFill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4"/>
            <c:bubble3D val="0"/>
            <c:spPr>
              <a:solidFill>
                <a:srgbClr val="FFFF00"/>
              </a:solidFill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Lbls>
            <c:dLbl>
              <c:idx val="0"/>
              <c:layout>
                <c:manualLayout>
                  <c:x val="-2.1604938271604826E-2"/>
                  <c:y val="0.2337053983116975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7.8832507047730139E-3"/>
                  <c:y val="8.174256934099453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8518518518518517E-2"/>
                  <c:y val="0.1403410300063844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0.11314097890541461"/>
                  <c:y val="1.351351351351351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075641586468358E-2"/>
                  <c:y val="-4.969745335887067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Содержание</c:v>
                </c:pt>
                <c:pt idx="1">
                  <c:v>Ремонт  дорог сельских НП</c:v>
                </c:pt>
                <c:pt idx="2">
                  <c:v>Ремонт дорог Антипинского направления</c:v>
                </c:pt>
                <c:pt idx="3">
                  <c:v>Ремонт дорог Вайского направления</c:v>
                </c:pt>
                <c:pt idx="4">
                  <c:v>Переправы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16345</c:v>
                </c:pt>
                <c:pt idx="1">
                  <c:v>1722</c:v>
                </c:pt>
                <c:pt idx="2">
                  <c:v>11273</c:v>
                </c:pt>
                <c:pt idx="3">
                  <c:v>15434</c:v>
                </c:pt>
                <c:pt idx="4">
                  <c:v>505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FBA05B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0"/>
                  <c:y val="0.39565060518612283"/>
                </c:manualLayout>
              </c:layout>
              <c:spPr/>
              <c:txPr>
                <a:bodyPr rot="-5400000" vert="horz"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1011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33CCCC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2.3926452128266575E-2"/>
                  <c:y val="0.30585733909004559"/>
                </c:manualLayout>
              </c:layout>
              <c:spPr/>
              <c:txPr>
                <a:bodyPr rot="-5400000" vert="horz"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780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3113664"/>
        <c:axId val="163114056"/>
        <c:axId val="0"/>
      </c:bar3DChart>
      <c:catAx>
        <c:axId val="163113664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63114056"/>
        <c:crosses val="autoZero"/>
        <c:auto val="1"/>
        <c:lblAlgn val="ctr"/>
        <c:lblOffset val="100"/>
        <c:noMultiLvlLbl val="0"/>
      </c:catAx>
      <c:valAx>
        <c:axId val="163114056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6311366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FBA05B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0"/>
                  <c:y val="0.39565060518612283"/>
                </c:manualLayout>
              </c:layout>
              <c:spPr/>
              <c:txPr>
                <a:bodyPr rot="-5400000" vert="horz"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1281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33CCCC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2.7549640534063675E-2"/>
                  <c:y val="0.33111163303809599"/>
                </c:manualLayout>
              </c:layout>
              <c:spPr/>
              <c:txPr>
                <a:bodyPr rot="-5400000" vert="horz"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990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3114840"/>
        <c:axId val="163115232"/>
        <c:axId val="0"/>
      </c:bar3DChart>
      <c:catAx>
        <c:axId val="16311484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63115232"/>
        <c:crosses val="autoZero"/>
        <c:auto val="1"/>
        <c:lblAlgn val="ctr"/>
        <c:lblOffset val="100"/>
        <c:noMultiLvlLbl val="0"/>
      </c:catAx>
      <c:valAx>
        <c:axId val="163115232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6311484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FBA05B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0"/>
                  <c:y val="0.39565060518612283"/>
                </c:manualLayout>
              </c:layout>
              <c:spPr/>
              <c:txPr>
                <a:bodyPr rot="-5400000" vert="horz"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252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33CCCC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-1.4358667123131347E-3"/>
                  <c:y val="0.39845641689956374"/>
                </c:manualLayout>
              </c:layout>
              <c:spPr/>
              <c:txPr>
                <a:bodyPr rot="-5400000" vert="horz"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3116016"/>
        <c:axId val="163116408"/>
        <c:axId val="0"/>
      </c:bar3DChart>
      <c:catAx>
        <c:axId val="16311601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63116408"/>
        <c:crosses val="autoZero"/>
        <c:auto val="1"/>
        <c:lblAlgn val="ctr"/>
        <c:lblOffset val="100"/>
        <c:noMultiLvlLbl val="0"/>
      </c:catAx>
      <c:valAx>
        <c:axId val="163116408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6311601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FBA05B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0"/>
                  <c:y val="0.39565060518612283"/>
                </c:manualLayout>
              </c:layout>
              <c:spPr/>
              <c:txPr>
                <a:bodyPr rot="-5400000" vert="horz"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8394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33CCCC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-1.4358667123131347E-3"/>
                  <c:y val="0.39845641689956374"/>
                </c:manualLayout>
              </c:layout>
              <c:spPr/>
              <c:txPr>
                <a:bodyPr rot="-5400000" vert="horz"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6838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3117192"/>
        <c:axId val="163491568"/>
        <c:axId val="0"/>
      </c:bar3DChart>
      <c:catAx>
        <c:axId val="163117192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63491568"/>
        <c:crosses val="autoZero"/>
        <c:auto val="1"/>
        <c:lblAlgn val="ctr"/>
        <c:lblOffset val="100"/>
        <c:noMultiLvlLbl val="0"/>
      </c:catAx>
      <c:valAx>
        <c:axId val="163491568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6311719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8518518518518517E-2"/>
          <c:y val="2.7397260273972601E-2"/>
          <c:w val="0.96604938271604934"/>
          <c:h val="0.8151319526839967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1.5432098765432098E-3"/>
                  <c:y val="0.34233598462912751"/>
                </c:manualLayout>
              </c:layout>
              <c:spPr/>
              <c:txPr>
                <a:bodyPr rot="-5400000" vert="horz" anchor="ctr" anchorCtr="0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0.32269375600286615"/>
                </c:manualLayout>
              </c:layout>
              <c:spPr/>
              <c:txPr>
                <a:bodyPr rot="-5400000" vert="horz" anchor="ctr" anchorCtr="0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4.6296296296296866E-3"/>
                  <c:y val="0.30866359269839366"/>
                </c:manualLayout>
              </c:layout>
              <c:spPr/>
              <c:txPr>
                <a:bodyPr rot="-5400000" vert="horz" anchor="ctr" anchorCtr="0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0.20764641690619212"/>
                </c:manualLayout>
              </c:layout>
              <c:spPr/>
              <c:txPr>
                <a:bodyPr rot="-5400000" vert="horz" anchor="ctr" anchorCtr="0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 anchor="ctr" anchorCtr="0"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Учителя</c:v>
                </c:pt>
                <c:pt idx="1">
                  <c:v>ДОУ</c:v>
                </c:pt>
                <c:pt idx="2">
                  <c:v>Доп. Обр.</c:v>
                </c:pt>
                <c:pt idx="3">
                  <c:v>Культура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24739</c:v>
                </c:pt>
                <c:pt idx="1">
                  <c:v>23771</c:v>
                </c:pt>
                <c:pt idx="2">
                  <c:v>26005</c:v>
                </c:pt>
                <c:pt idx="3">
                  <c:v>17654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6.1728395061728392E-3"/>
                  <c:y val="0.333917886646444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6.1728395061728964E-3"/>
                  <c:y val="0.294703170327393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5432098765432098E-3"/>
                  <c:y val="0.294633429393921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2345679012345678E-2"/>
                  <c:y val="0.204840384245297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20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Учителя</c:v>
                </c:pt>
                <c:pt idx="1">
                  <c:v>ДОУ</c:v>
                </c:pt>
                <c:pt idx="2">
                  <c:v>Доп. Обр.</c:v>
                </c:pt>
                <c:pt idx="3">
                  <c:v>Культура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24601</c:v>
                </c:pt>
                <c:pt idx="1">
                  <c:v>24097</c:v>
                </c:pt>
                <c:pt idx="2">
                  <c:v>27200</c:v>
                </c:pt>
                <c:pt idx="3">
                  <c:v>19682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99FFCC"/>
            </a:solidFill>
            <a:effectLst>
              <a:outerShdw blurRad="50800" dist="50800" dir="5400000" algn="ctr" rotWithShape="0">
                <a:schemeClr val="bg1"/>
              </a:outerShdw>
            </a:effectLst>
            <a:scene3d>
              <a:camera prst="orthographicFront"/>
              <a:lightRig rig="threePt" dir="t"/>
            </a:scene3d>
            <a:sp3d prstMaterial="dkEdge"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-3.0864197530864196E-3"/>
                  <c:y val="0.3508771929824561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5432098765432098E-3"/>
                  <c:y val="0.285087719298245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0.291666666666666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5432098765430968E-3"/>
                  <c:y val="0.2631578947368420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20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Учителя</c:v>
                </c:pt>
                <c:pt idx="1">
                  <c:v>ДОУ</c:v>
                </c:pt>
                <c:pt idx="2">
                  <c:v>Доп. Обр.</c:v>
                </c:pt>
                <c:pt idx="3">
                  <c:v>Культура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25635</c:v>
                </c:pt>
                <c:pt idx="1">
                  <c:v>24580</c:v>
                </c:pt>
                <c:pt idx="2">
                  <c:v>27721</c:v>
                </c:pt>
                <c:pt idx="3">
                  <c:v>23710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3492352"/>
        <c:axId val="163492744"/>
        <c:axId val="0"/>
      </c:bar3DChart>
      <c:catAx>
        <c:axId val="163492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63492744"/>
        <c:crosses val="autoZero"/>
        <c:auto val="1"/>
        <c:lblAlgn val="ctr"/>
        <c:lblOffset val="100"/>
        <c:noMultiLvlLbl val="0"/>
      </c:catAx>
      <c:valAx>
        <c:axId val="16349274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6349235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8795488401787617E-2"/>
          <c:y val="5.5555555555555552E-2"/>
          <c:w val="0.92679498396033833"/>
          <c:h val="0.6200320793234178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               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1.8018018018018018E-2"/>
                  <c:y val="-1.49253731343283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6516516516516516E-2"/>
                  <c:y val="-1.49253731343283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0510510510510511E-2"/>
                  <c:y val="-2.48756218905472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0510510510510511E-2"/>
                  <c:y val="-2.7363184079601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2011893783547436E-2"/>
                  <c:y val="-2.08334312688525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Красновиш. ГП</c:v>
                </c:pt>
                <c:pt idx="1">
                  <c:v>Вайское</c:v>
                </c:pt>
                <c:pt idx="2">
                  <c:v>В/горское</c:v>
                </c:pt>
                <c:pt idx="3">
                  <c:v>В-Язьвинское</c:v>
                </c:pt>
                <c:pt idx="4">
                  <c:v>У-Язьвинское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3209</c:v>
                </c:pt>
                <c:pt idx="1">
                  <c:v>10832</c:v>
                </c:pt>
                <c:pt idx="2">
                  <c:v>2706</c:v>
                </c:pt>
                <c:pt idx="3">
                  <c:v>6216</c:v>
                </c:pt>
                <c:pt idx="4">
                  <c:v>6880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63493528"/>
        <c:axId val="163493920"/>
        <c:axId val="0"/>
      </c:bar3DChart>
      <c:catAx>
        <c:axId val="1634935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63493920"/>
        <c:crosses val="autoZero"/>
        <c:auto val="1"/>
        <c:lblAlgn val="ctr"/>
        <c:lblOffset val="100"/>
        <c:noMultiLvlLbl val="0"/>
      </c:catAx>
      <c:valAx>
        <c:axId val="16349392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634935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11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ru-RU" dirty="0" smtClean="0"/>
              <a:t>2019 </a:t>
            </a:r>
            <a:r>
              <a:rPr lang="ru-RU" dirty="0"/>
              <a:t>год</a:t>
            </a:r>
          </a:p>
        </c:rich>
      </c:tx>
      <c:layout>
        <c:manualLayout>
          <c:xMode val="edge"/>
          <c:yMode val="edge"/>
          <c:x val="0.35634743875278396"/>
          <c:y val="2.0522388059701493E-2"/>
        </c:manualLayout>
      </c:layout>
      <c:overlay val="0"/>
      <c:spPr>
        <a:noFill/>
        <a:ln w="24432">
          <a:noFill/>
        </a:ln>
      </c:spPr>
    </c:title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6815144766146995E-3"/>
          <c:y val="0.3675373134328358"/>
          <c:w val="0.99109131403118045"/>
          <c:h val="0.33022388059701491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2216">
              <a:solidFill>
                <a:schemeClr val="tx1"/>
              </a:solidFill>
              <a:prstDash val="solid"/>
            </a:ln>
          </c:spPr>
          <c:explosion val="25"/>
          <c:dPt>
            <c:idx val="0"/>
            <c:bubble3D val="0"/>
            <c:spPr>
              <a:solidFill>
                <a:srgbClr val="CCFFFF"/>
              </a:solidFill>
              <a:ln w="12216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3366FF"/>
              </a:solidFill>
              <a:ln w="12216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chemeClr val="hlink"/>
              </a:solidFill>
              <a:ln w="12216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CC99FF"/>
              </a:solidFill>
              <a:ln w="12216">
                <a:solidFill>
                  <a:schemeClr val="tx1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FF9900"/>
              </a:solidFill>
              <a:ln w="12216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7086585794676836E-2"/>
                  <c:y val="-0.11516214334679158"/>
                </c:manualLayout>
              </c:layout>
              <c:numFmt formatCode="0.0%" sourceLinked="0"/>
              <c:spPr>
                <a:noFill/>
                <a:ln w="24432">
                  <a:noFill/>
                </a:ln>
              </c:spPr>
              <c:txPr>
                <a:bodyPr/>
                <a:lstStyle/>
                <a:p>
                  <a:pPr>
                    <a:defRPr sz="1731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4.9750010157496159E-2"/>
                  <c:y val="0.13808188553237746"/>
                </c:manualLayout>
              </c:layout>
              <c:numFmt formatCode="0.0%" sourceLinked="0"/>
              <c:spPr>
                <a:noFill/>
                <a:ln w="24432">
                  <a:noFill/>
                </a:ln>
              </c:spPr>
              <c:txPr>
                <a:bodyPr/>
                <a:lstStyle/>
                <a:p>
                  <a:pPr>
                    <a:defRPr sz="1731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numFmt formatCode="0.0%" sourceLinked="0"/>
              <c:spPr>
                <a:noFill/>
                <a:ln w="24432">
                  <a:noFill/>
                </a:ln>
              </c:spPr>
              <c:txPr>
                <a:bodyPr/>
                <a:lstStyle/>
                <a:p>
                  <a:pPr>
                    <a:defRPr sz="1731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numFmt formatCode="0.0%" sourceLinked="0"/>
              <c:spPr>
                <a:noFill/>
                <a:ln w="24432">
                  <a:noFill/>
                </a:ln>
              </c:spPr>
              <c:txPr>
                <a:bodyPr/>
                <a:lstStyle/>
                <a:p>
                  <a:pPr>
                    <a:defRPr sz="1731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6.2780616552870622E-2"/>
                  <c:y val="-3.5740848579593101E-2"/>
                </c:manualLayout>
              </c:layout>
              <c:numFmt formatCode="0.0%" sourceLinked="0"/>
              <c:spPr>
                <a:noFill/>
                <a:ln w="24432">
                  <a:noFill/>
                </a:ln>
              </c:spPr>
              <c:txPr>
                <a:bodyPr/>
                <a:lstStyle/>
                <a:p>
                  <a:pPr>
                    <a:defRPr sz="1731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%" sourceLinked="0"/>
            <c:spPr>
              <a:noFill/>
              <a:ln w="24432">
                <a:noFill/>
              </a:ln>
            </c:spPr>
            <c:txPr>
              <a:bodyPr/>
              <a:lstStyle/>
              <a:p>
                <a:pPr>
                  <a:defRPr sz="1731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Sheet1!$B$1:$F$1</c:f>
              <c:strCache>
                <c:ptCount val="5"/>
                <c:pt idx="0">
                  <c:v>Налоговые и неналоговые</c:v>
                </c:pt>
                <c:pt idx="1">
                  <c:v>Субвенции</c:v>
                </c:pt>
                <c:pt idx="2">
                  <c:v>Субсидии</c:v>
                </c:pt>
                <c:pt idx="3">
                  <c:v>Дотации</c:v>
                </c:pt>
                <c:pt idx="4">
                  <c:v>Прочие</c:v>
                </c:pt>
              </c:strCache>
            </c:strRef>
          </c:cat>
          <c:val>
            <c:numRef>
              <c:f>Sheet1!$B$2:$F$2</c:f>
              <c:numCache>
                <c:formatCode>#,##0</c:formatCode>
                <c:ptCount val="5"/>
                <c:pt idx="0">
                  <c:v>110468</c:v>
                </c:pt>
                <c:pt idx="1">
                  <c:v>291020</c:v>
                </c:pt>
                <c:pt idx="2">
                  <c:v>319046</c:v>
                </c:pt>
                <c:pt idx="3">
                  <c:v>177010</c:v>
                </c:pt>
                <c:pt idx="4" formatCode="General">
                  <c:v>41311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4432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31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  <c:spPr>
        <a:blipFill>
          <a:blip xmlns:r="http://schemas.openxmlformats.org/officeDocument/2006/relationships" r:embed="rId1"/>
          <a:stretch>
            <a:fillRect/>
          </a:stretch>
        </a:blipFill>
        <a:ln w="25400">
          <a:solidFill>
            <a:schemeClr val="accent1"/>
          </a:solidFill>
        </a:ln>
      </c:spPr>
    </c:backWall>
    <c:plotArea>
      <c:layout>
        <c:manualLayout>
          <c:layoutTarget val="inner"/>
          <c:xMode val="edge"/>
          <c:yMode val="edge"/>
          <c:x val="0"/>
          <c:y val="1.3232070653330496E-2"/>
          <c:w val="1"/>
          <c:h val="0.8447251188196069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Фактические доходы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3.875968992248062E-3"/>
                  <c:y val="0.28743961352657005"/>
                </c:manualLayout>
              </c:layout>
              <c:numFmt formatCode="#,##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4.7372407099609276E-17"/>
                  <c:y val="0.289855072463768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6.4599483204134363E-3"/>
                  <c:y val="0.318840579710144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2919896640826874E-3"/>
                  <c:y val="0.3513513513513513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9.4744814199218552E-17"/>
                  <c:y val="0.360360360360360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97795</c:v>
                </c:pt>
                <c:pt idx="1">
                  <c:v>101063</c:v>
                </c:pt>
                <c:pt idx="2">
                  <c:v>104605</c:v>
                </c:pt>
                <c:pt idx="3">
                  <c:v>116183</c:v>
                </c:pt>
                <c:pt idx="4">
                  <c:v>110468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0414400"/>
        <c:axId val="130414784"/>
        <c:axId val="0"/>
      </c:bar3DChart>
      <c:catAx>
        <c:axId val="130414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130414784"/>
        <c:crosses val="autoZero"/>
        <c:auto val="1"/>
        <c:lblAlgn val="ctr"/>
        <c:lblOffset val="100"/>
        <c:noMultiLvlLbl val="0"/>
      </c:catAx>
      <c:valAx>
        <c:axId val="130414784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30414400"/>
        <c:crossesAt val="1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7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ru-RU" dirty="0" smtClean="0"/>
              <a:t>2019 </a:t>
            </a:r>
            <a:r>
              <a:rPr lang="ru-RU" dirty="0"/>
              <a:t>год</a:t>
            </a:r>
          </a:p>
        </c:rich>
      </c:tx>
      <c:layout>
        <c:manualLayout>
          <c:xMode val="edge"/>
          <c:yMode val="edge"/>
          <c:x val="0.34168564920273348"/>
          <c:y val="2.0080321285140562E-2"/>
        </c:manualLayout>
      </c:layout>
      <c:overlay val="0"/>
      <c:spPr>
        <a:noFill/>
        <a:ln w="22628">
          <a:noFill/>
        </a:ln>
      </c:spPr>
    </c:title>
    <c:autoTitleDeleted val="0"/>
    <c:view3D>
      <c:rotX val="15"/>
      <c:rotY val="30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0615034168564919E-2"/>
          <c:y val="0.33333333333333331"/>
          <c:w val="0.82460136674259676"/>
          <c:h val="0.28915662650602408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1314">
              <a:solidFill>
                <a:schemeClr val="tx1"/>
              </a:solidFill>
              <a:prstDash val="solid"/>
            </a:ln>
          </c:spPr>
          <c:explosion val="25"/>
          <c:dPt>
            <c:idx val="0"/>
            <c:bubble3D val="0"/>
            <c:spPr>
              <a:solidFill>
                <a:srgbClr val="3366FF"/>
              </a:solidFill>
              <a:ln w="11314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008080"/>
              </a:solidFill>
              <a:ln w="11314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99CC00"/>
              </a:solidFill>
              <a:ln w="11314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FF6600"/>
              </a:solidFill>
              <a:ln w="11314">
                <a:solidFill>
                  <a:schemeClr val="tx1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CC99FF"/>
              </a:solidFill>
              <a:ln w="11314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2487984456488393E-2"/>
                  <c:y val="-3.032117695814338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-0.1187215084956485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7.8169291338582678E-2"/>
                  <c:y val="0.1535766680480729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0.11104790878412932"/>
                  <c:y val="1.904123497720679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7527354535228552E-3"/>
                  <c:y val="-0.1483806464981350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numFmt formatCode="0.0%" sourceLinked="0"/>
              <c:spPr>
                <a:noFill/>
                <a:ln w="22628">
                  <a:noFill/>
                </a:ln>
              </c:spPr>
              <c:txPr>
                <a:bodyPr/>
                <a:lstStyle/>
                <a:p>
                  <a:pPr>
                    <a:defRPr sz="1114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 w="22628">
                <a:noFill/>
              </a:ln>
            </c:spPr>
            <c:txPr>
              <a:bodyPr/>
              <a:lstStyle/>
              <a:p>
                <a:pPr>
                  <a:defRPr sz="1425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Sheet1!$B$1:$F$1</c:f>
              <c:strCache>
                <c:ptCount val="5"/>
                <c:pt idx="0">
                  <c:v>НДФЛ</c:v>
                </c:pt>
                <c:pt idx="1">
                  <c:v>ЕНВД</c:v>
                </c:pt>
                <c:pt idx="2">
                  <c:v>ТН</c:v>
                </c:pt>
                <c:pt idx="3">
                  <c:v>Доходы от имущества</c:v>
                </c:pt>
                <c:pt idx="4">
                  <c:v>Прочие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46725</c:v>
                </c:pt>
                <c:pt idx="1">
                  <c:v>6734</c:v>
                </c:pt>
                <c:pt idx="2">
                  <c:v>9349</c:v>
                </c:pt>
                <c:pt idx="3">
                  <c:v>30943</c:v>
                </c:pt>
                <c:pt idx="4">
                  <c:v>16717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  <c:spPr>
        <a:noFill/>
        <a:ln w="22628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1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налоговых доходов</a:t>
            </a:r>
            <a:endParaRPr lang="ru-RU" dirty="0"/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b="1" i="0" baseline="0">
                    <a:solidFill>
                      <a:schemeClr val="accent3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70379</c:v>
                </c:pt>
                <c:pt idx="1">
                  <c:v>71025</c:v>
                </c:pt>
                <c:pt idx="2">
                  <c:v>73085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1016712"/>
        <c:axId val="161021192"/>
        <c:axId val="0"/>
      </c:bar3DChart>
      <c:catAx>
        <c:axId val="161016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61021192"/>
        <c:crosses val="autoZero"/>
        <c:auto val="1"/>
        <c:lblAlgn val="ctr"/>
        <c:lblOffset val="100"/>
        <c:noMultiLvlLbl val="0"/>
      </c:catAx>
      <c:valAx>
        <c:axId val="161021192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610167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неналоговых доходов</a:t>
            </a:r>
            <a:endParaRPr lang="ru-RU" dirty="0"/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5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b="1" i="0" baseline="0">
                    <a:solidFill>
                      <a:schemeClr val="accent3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34226</c:v>
                </c:pt>
                <c:pt idx="1">
                  <c:v>45158</c:v>
                </c:pt>
                <c:pt idx="2">
                  <c:v>37383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9563952"/>
        <c:axId val="129563560"/>
        <c:axId val="0"/>
      </c:bar3DChart>
      <c:catAx>
        <c:axId val="129563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9563560"/>
        <c:crosses val="autoZero"/>
        <c:auto val="1"/>
        <c:lblAlgn val="ctr"/>
        <c:lblOffset val="100"/>
        <c:noMultiLvlLbl val="0"/>
      </c:catAx>
      <c:valAx>
        <c:axId val="129563560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295639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109094002138622E-2"/>
          <c:y val="0.10345009263547938"/>
          <c:w val="0.91819954797317005"/>
          <c:h val="0.7205857264165508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Поступления в бюджет</c:v>
                </c:pt>
              </c:strCache>
            </c:strRef>
          </c:tx>
          <c:spPr>
            <a:solidFill>
              <a:srgbClr val="CC99FF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42.3</c:v>
                </c:pt>
                <c:pt idx="1">
                  <c:v>45</c:v>
                </c:pt>
                <c:pt idx="2">
                  <c:v>46.2</c:v>
                </c:pt>
                <c:pt idx="3">
                  <c:v>46.7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9565128"/>
        <c:axId val="129565520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Темп роста</c:v>
                </c:pt>
              </c:strCache>
            </c:strRef>
          </c:tx>
          <c:spPr>
            <a:ln w="41275">
              <a:solidFill>
                <a:srgbClr val="FF0000"/>
              </a:solidFill>
            </a:ln>
          </c:spPr>
          <c:marker>
            <c:symbol val="square"/>
            <c:size val="9"/>
            <c:spPr>
              <a:solidFill>
                <a:srgbClr val="FF0000"/>
              </a:solidFill>
              <a:ln w="41275">
                <a:solidFill>
                  <a:srgbClr val="FF330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Лист1!$C$2:$C$5</c:f>
              <c:numCache>
                <c:formatCode>0.0</c:formatCode>
                <c:ptCount val="4"/>
                <c:pt idx="0" formatCode="General">
                  <c:v>100</c:v>
                </c:pt>
                <c:pt idx="1">
                  <c:v>106.38297872340425</c:v>
                </c:pt>
                <c:pt idx="2">
                  <c:v>102.66666666666669</c:v>
                </c:pt>
                <c:pt idx="3">
                  <c:v>101.08225108225109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1231008"/>
        <c:axId val="161230616"/>
      </c:lineChart>
      <c:catAx>
        <c:axId val="129565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129565520"/>
        <c:crosses val="autoZero"/>
        <c:auto val="1"/>
        <c:lblAlgn val="ctr"/>
        <c:lblOffset val="100"/>
        <c:noMultiLvlLbl val="0"/>
      </c:catAx>
      <c:valAx>
        <c:axId val="129565520"/>
        <c:scaling>
          <c:orientation val="minMax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crossAx val="129565128"/>
        <c:crosses val="autoZero"/>
        <c:crossBetween val="between"/>
      </c:valAx>
      <c:valAx>
        <c:axId val="161230616"/>
        <c:scaling>
          <c:orientation val="minMax"/>
          <c:max val="120"/>
          <c:min val="0"/>
        </c:scaling>
        <c:delete val="0"/>
        <c:axPos val="r"/>
        <c:numFmt formatCode="General" sourceLinked="1"/>
        <c:majorTickMark val="out"/>
        <c:minorTickMark val="none"/>
        <c:tickLblPos val="nextTo"/>
        <c:crossAx val="161231008"/>
        <c:crosses val="max"/>
        <c:crossBetween val="between"/>
      </c:valAx>
      <c:catAx>
        <c:axId val="1612310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61230616"/>
        <c:crosses val="autoZero"/>
        <c:auto val="1"/>
        <c:lblAlgn val="ctr"/>
        <c:lblOffset val="100"/>
        <c:noMultiLvlLbl val="0"/>
      </c:cat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825143384854678E-2"/>
          <c:y val="0.19834127215579531"/>
          <c:w val="0.91819954797317005"/>
          <c:h val="0.6668607627750234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Поступления в бюджет</c:v>
                </c:pt>
              </c:strCache>
            </c:strRef>
          </c:tx>
          <c:spPr>
            <a:solidFill>
              <a:srgbClr val="33CCCC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27.5</c:v>
                </c:pt>
                <c:pt idx="1">
                  <c:v>29.4</c:v>
                </c:pt>
                <c:pt idx="2">
                  <c:v>29.9</c:v>
                </c:pt>
                <c:pt idx="3">
                  <c:v>30.9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1231792"/>
        <c:axId val="161232184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Темп роста</c:v>
                </c:pt>
              </c:strCache>
            </c:strRef>
          </c:tx>
          <c:spPr>
            <a:ln w="50800">
              <a:solidFill>
                <a:srgbClr val="FF3300"/>
              </a:solidFill>
            </a:ln>
          </c:spPr>
          <c:marker>
            <c:symbol val="square"/>
            <c:size val="9"/>
            <c:spPr>
              <a:solidFill>
                <a:srgbClr val="FF3300"/>
              </a:solidFill>
            </c:spPr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Лист1!$C$2:$C$5</c:f>
              <c:numCache>
                <c:formatCode>0.0</c:formatCode>
                <c:ptCount val="4"/>
                <c:pt idx="0" formatCode="General">
                  <c:v>100</c:v>
                </c:pt>
                <c:pt idx="1">
                  <c:v>106.90909090909091</c:v>
                </c:pt>
                <c:pt idx="2">
                  <c:v>101.70068027210884</c:v>
                </c:pt>
                <c:pt idx="3">
                  <c:v>103.34448160535116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1232968"/>
        <c:axId val="161232576"/>
      </c:lineChart>
      <c:catAx>
        <c:axId val="161231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161232184"/>
        <c:crosses val="autoZero"/>
        <c:auto val="1"/>
        <c:lblAlgn val="ctr"/>
        <c:lblOffset val="100"/>
        <c:noMultiLvlLbl val="0"/>
      </c:catAx>
      <c:valAx>
        <c:axId val="161232184"/>
        <c:scaling>
          <c:orientation val="minMax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crossAx val="161231792"/>
        <c:crosses val="autoZero"/>
        <c:crossBetween val="between"/>
      </c:valAx>
      <c:valAx>
        <c:axId val="161232576"/>
        <c:scaling>
          <c:orientation val="minMax"/>
          <c:max val="120"/>
          <c:min val="0"/>
        </c:scaling>
        <c:delete val="0"/>
        <c:axPos val="r"/>
        <c:numFmt formatCode="General" sourceLinked="1"/>
        <c:majorTickMark val="out"/>
        <c:minorTickMark val="none"/>
        <c:tickLblPos val="nextTo"/>
        <c:crossAx val="161232968"/>
        <c:crosses val="max"/>
        <c:crossBetween val="between"/>
      </c:valAx>
      <c:catAx>
        <c:axId val="1612329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61232576"/>
        <c:crosses val="autoZero"/>
        <c:auto val="1"/>
        <c:lblAlgn val="ctr"/>
        <c:lblOffset val="100"/>
        <c:noMultiLvlLbl val="0"/>
      </c:cat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0.53488</cdr:x>
      <cdr:y>0.04054</cdr:y>
    </cdr:from>
    <cdr:to>
      <cdr:x>0.60465</cdr:x>
      <cdr:y>0.13514</cdr:y>
    </cdr:to>
    <cdr:sp macro="" textlink="">
      <cdr:nvSpPr>
        <cdr:cNvPr id="49" name="Прямоугольник 48"/>
        <cdr:cNvSpPr/>
      </cdr:nvSpPr>
      <cdr:spPr bwMode="auto">
        <a:xfrm xmlns:a="http://schemas.openxmlformats.org/drawingml/2006/main">
          <a:off x="5257800" y="228600"/>
          <a:ext cx="685800" cy="533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0.22841</cdr:x>
      <cdr:y>0.14077</cdr:y>
    </cdr:from>
    <cdr:to>
      <cdr:x>0.37906</cdr:x>
      <cdr:y>0.24901</cdr:y>
    </cdr:to>
    <cdr:sp macro="" textlink="">
      <cdr:nvSpPr>
        <cdr:cNvPr id="50" name="Прямоугольник 49"/>
        <cdr:cNvSpPr/>
      </cdr:nvSpPr>
      <cdr:spPr bwMode="auto">
        <a:xfrm xmlns:a="http://schemas.openxmlformats.org/drawingml/2006/main" rot="20208798">
          <a:off x="2245208" y="793801"/>
          <a:ext cx="1480913" cy="61032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+ 3,3 %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0.51163</cdr:x>
      <cdr:y>0.05405</cdr:y>
    </cdr:from>
    <cdr:to>
      <cdr:x>0.63566</cdr:x>
      <cdr:y>0.21622</cdr:y>
    </cdr:to>
    <cdr:sp macro="" textlink="">
      <cdr:nvSpPr>
        <cdr:cNvPr id="51" name="Прямоугольник 50"/>
        <cdr:cNvSpPr/>
      </cdr:nvSpPr>
      <cdr:spPr bwMode="auto">
        <a:xfrm xmlns:a="http://schemas.openxmlformats.org/drawingml/2006/main">
          <a:off x="5029200" y="304800"/>
          <a:ext cx="12192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0.05405</cdr:y>
    </cdr:from>
    <cdr:to>
      <cdr:x>0.55039</cdr:x>
      <cdr:y>0.09459</cdr:y>
    </cdr:to>
    <cdr:sp macro="" textlink="">
      <cdr:nvSpPr>
        <cdr:cNvPr id="52" name="Прямоугольник 51"/>
        <cdr:cNvSpPr/>
      </cdr:nvSpPr>
      <cdr:spPr bwMode="auto">
        <a:xfrm xmlns:a="http://schemas.openxmlformats.org/drawingml/2006/main" flipH="1">
          <a:off x="5105401" y="304800"/>
          <a:ext cx="3048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0.50388</cdr:x>
      <cdr:y>0.04054</cdr:y>
    </cdr:from>
    <cdr:to>
      <cdr:x>0.62791</cdr:x>
      <cdr:y>0.2027</cdr:y>
    </cdr:to>
    <cdr:sp macro="" textlink="">
      <cdr:nvSpPr>
        <cdr:cNvPr id="53" name="Прямоугольник 52"/>
        <cdr:cNvSpPr/>
      </cdr:nvSpPr>
      <cdr:spPr bwMode="auto">
        <a:xfrm xmlns:a="http://schemas.openxmlformats.org/drawingml/2006/main">
          <a:off x="4953001" y="228597"/>
          <a:ext cx="1219230" cy="9143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0.5814</cdr:x>
      <cdr:y>0</cdr:y>
    </cdr:from>
    <cdr:to>
      <cdr:x>0.58605</cdr:x>
      <cdr:y>0.00811</cdr:y>
    </cdr:to>
    <cdr:sp macro="" textlink="">
      <cdr:nvSpPr>
        <cdr:cNvPr id="54" name="Прямоугольник 53"/>
        <cdr:cNvSpPr/>
      </cdr:nvSpPr>
      <cdr:spPr bwMode="auto">
        <a:xfrm xmlns:a="http://schemas.openxmlformats.org/drawingml/2006/main">
          <a:off x="5715000" y="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0.57881</cdr:x>
      <cdr:y>0.4009</cdr:y>
    </cdr:from>
    <cdr:to>
      <cdr:x>0.57881</cdr:x>
      <cdr:y>0.4009</cdr:y>
    </cdr:to>
    <cdr:cxnSp macro="">
      <cdr:nvCxnSpPr>
        <cdr:cNvPr id="55" name="Прямая со стрелкой 54"/>
        <cdr:cNvCxnSpPr/>
      </cdr:nvCxnSpPr>
      <cdr:spPr bwMode="auto">
        <a:xfrm xmlns:a="http://schemas.openxmlformats.org/drawingml/2006/main">
          <a:off x="5689600" y="2260600"/>
          <a:ext cx="0" cy="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0.51014</cdr:x>
      <cdr:y>0.13304</cdr:y>
    </cdr:from>
    <cdr:to>
      <cdr:x>0.73361</cdr:x>
      <cdr:y>0.22423</cdr:y>
    </cdr:to>
    <cdr:sp macro="" textlink="">
      <cdr:nvSpPr>
        <cdr:cNvPr id="56" name="Прямоугольник 55"/>
        <cdr:cNvSpPr/>
      </cdr:nvSpPr>
      <cdr:spPr bwMode="auto">
        <a:xfrm xmlns:a="http://schemas.openxmlformats.org/drawingml/2006/main" rot="20346478">
          <a:off x="5014550" y="750188"/>
          <a:ext cx="2196714" cy="51420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FF0000"/>
              </a:solidFill>
            </a:rPr>
            <a:t>+ 11,1%</a:t>
          </a:r>
          <a:endParaRPr lang="ru-RU" sz="20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0.62791</cdr:x>
      <cdr:y>0.10811</cdr:y>
    </cdr:from>
    <cdr:to>
      <cdr:x>0.63256</cdr:x>
      <cdr:y>0.18919</cdr:y>
    </cdr:to>
    <cdr:sp macro="" textlink="">
      <cdr:nvSpPr>
        <cdr:cNvPr id="57" name="Прямоугольник 56"/>
        <cdr:cNvSpPr/>
      </cdr:nvSpPr>
      <cdr:spPr bwMode="auto">
        <a:xfrm xmlns:a="http://schemas.openxmlformats.org/drawingml/2006/main">
          <a:off x="6172200" y="609600"/>
          <a:ext cx="45719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0.33721</cdr:x>
      <cdr:y>0.12162</cdr:y>
    </cdr:from>
    <cdr:to>
      <cdr:x>0.469</cdr:x>
      <cdr:y>0.2027</cdr:y>
    </cdr:to>
    <cdr:sp macro="" textlink="">
      <cdr:nvSpPr>
        <cdr:cNvPr id="58" name="Прямоугольник 57"/>
        <cdr:cNvSpPr/>
      </cdr:nvSpPr>
      <cdr:spPr bwMode="auto">
        <a:xfrm xmlns:a="http://schemas.openxmlformats.org/drawingml/2006/main">
          <a:off x="3314665" y="685803"/>
          <a:ext cx="1295469" cy="45719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0.14865</cdr:y>
    </cdr:from>
    <cdr:to>
      <cdr:x>0.57364</cdr:x>
      <cdr:y>0.18919</cdr:y>
    </cdr:to>
    <cdr:sp macro="" textlink="">
      <cdr:nvSpPr>
        <cdr:cNvPr id="59" name="Прямоугольник 58"/>
        <cdr:cNvSpPr/>
      </cdr:nvSpPr>
      <cdr:spPr bwMode="auto">
        <a:xfrm xmlns:a="http://schemas.openxmlformats.org/drawingml/2006/main">
          <a:off x="5562600" y="838200"/>
          <a:ext cx="762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0.08108</cdr:y>
    </cdr:from>
    <cdr:to>
      <cdr:x>0.57364</cdr:x>
      <cdr:y>0.16216</cdr:y>
    </cdr:to>
    <cdr:sp macro="" textlink="">
      <cdr:nvSpPr>
        <cdr:cNvPr id="60" name="Прямоугольник 59"/>
        <cdr:cNvSpPr/>
      </cdr:nvSpPr>
      <cdr:spPr bwMode="auto">
        <a:xfrm xmlns:a="http://schemas.openxmlformats.org/drawingml/2006/main">
          <a:off x="5562600" y="457200"/>
          <a:ext cx="7620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0.51163</cdr:x>
      <cdr:y>0.12162</cdr:y>
    </cdr:from>
    <cdr:to>
      <cdr:x>0.56589</cdr:x>
      <cdr:y>0.13514</cdr:y>
    </cdr:to>
    <cdr:sp macro="" textlink="">
      <cdr:nvSpPr>
        <cdr:cNvPr id="61" name="Прямоугольник 60"/>
        <cdr:cNvSpPr/>
      </cdr:nvSpPr>
      <cdr:spPr bwMode="auto">
        <a:xfrm xmlns:a="http://schemas.openxmlformats.org/drawingml/2006/main">
          <a:off x="5029200" y="685800"/>
          <a:ext cx="5334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0.53488</cdr:x>
      <cdr:y>0.08108</cdr:y>
    </cdr:from>
    <cdr:to>
      <cdr:x>0.53953</cdr:x>
      <cdr:y>0.08919</cdr:y>
    </cdr:to>
    <cdr:sp macro="" textlink="">
      <cdr:nvSpPr>
        <cdr:cNvPr id="62" name="Прямоугольник 61"/>
        <cdr:cNvSpPr/>
      </cdr:nvSpPr>
      <cdr:spPr bwMode="auto">
        <a:xfrm xmlns:a="http://schemas.openxmlformats.org/drawingml/2006/main">
          <a:off x="5257800" y="45720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0.53488</cdr:x>
      <cdr:y>0.08108</cdr:y>
    </cdr:from>
    <cdr:to>
      <cdr:x>0.55039</cdr:x>
      <cdr:y>0.13514</cdr:y>
    </cdr:to>
    <cdr:sp macro="" textlink="">
      <cdr:nvSpPr>
        <cdr:cNvPr id="63" name="Прямоугольник 62"/>
        <cdr:cNvSpPr/>
      </cdr:nvSpPr>
      <cdr:spPr bwMode="auto">
        <a:xfrm xmlns:a="http://schemas.openxmlformats.org/drawingml/2006/main">
          <a:off x="5257800" y="457200"/>
          <a:ext cx="152400" cy="304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0.54264</cdr:x>
      <cdr:y>0.10811</cdr:y>
    </cdr:from>
    <cdr:to>
      <cdr:x>0.54729</cdr:x>
      <cdr:y>0.11622</cdr:y>
    </cdr:to>
    <cdr:sp macro="" textlink="">
      <cdr:nvSpPr>
        <cdr:cNvPr id="64" name="Прямоугольник 63"/>
        <cdr:cNvSpPr/>
      </cdr:nvSpPr>
      <cdr:spPr bwMode="auto">
        <a:xfrm xmlns:a="http://schemas.openxmlformats.org/drawingml/2006/main">
          <a:off x="5334000" y="60960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0.50388</cdr:x>
      <cdr:y>0.10811</cdr:y>
    </cdr:from>
    <cdr:to>
      <cdr:x>0.54264</cdr:x>
      <cdr:y>0.12162</cdr:y>
    </cdr:to>
    <cdr:sp macro="" textlink="">
      <cdr:nvSpPr>
        <cdr:cNvPr id="65" name="Прямоугольник 64"/>
        <cdr:cNvSpPr/>
      </cdr:nvSpPr>
      <cdr:spPr bwMode="auto">
        <a:xfrm xmlns:a="http://schemas.openxmlformats.org/drawingml/2006/main">
          <a:off x="4953000" y="609600"/>
          <a:ext cx="3810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0.12162</cdr:y>
    </cdr:from>
    <cdr:to>
      <cdr:x>0.53488</cdr:x>
      <cdr:y>0.17568</cdr:y>
    </cdr:to>
    <cdr:sp macro="" textlink="">
      <cdr:nvSpPr>
        <cdr:cNvPr id="66" name="Прямоугольник 65"/>
        <cdr:cNvSpPr/>
      </cdr:nvSpPr>
      <cdr:spPr bwMode="auto">
        <a:xfrm xmlns:a="http://schemas.openxmlformats.org/drawingml/2006/main">
          <a:off x="5105400" y="685800"/>
          <a:ext cx="152400" cy="304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0.53488</cdr:x>
      <cdr:y>0.14865</cdr:y>
    </cdr:from>
    <cdr:to>
      <cdr:x>0.57364</cdr:x>
      <cdr:y>0.15676</cdr:y>
    </cdr:to>
    <cdr:sp macro="" textlink="">
      <cdr:nvSpPr>
        <cdr:cNvPr id="67" name="Прямоугольник 66"/>
        <cdr:cNvSpPr/>
      </cdr:nvSpPr>
      <cdr:spPr bwMode="auto">
        <a:xfrm xmlns:a="http://schemas.openxmlformats.org/drawingml/2006/main">
          <a:off x="5257800" y="838200"/>
          <a:ext cx="381000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0.10811</cdr:y>
    </cdr:from>
    <cdr:to>
      <cdr:x>0.55814</cdr:x>
      <cdr:y>0.14865</cdr:y>
    </cdr:to>
    <cdr:sp macro="" textlink="">
      <cdr:nvSpPr>
        <cdr:cNvPr id="68" name="Прямоугольник 67"/>
        <cdr:cNvSpPr/>
      </cdr:nvSpPr>
      <cdr:spPr bwMode="auto">
        <a:xfrm xmlns:a="http://schemas.openxmlformats.org/drawingml/2006/main">
          <a:off x="5410200" y="609600"/>
          <a:ext cx="762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0.13514</cdr:y>
    </cdr:from>
    <cdr:to>
      <cdr:x>0.56589</cdr:x>
      <cdr:y>0.21622</cdr:y>
    </cdr:to>
    <cdr:sp macro="" textlink="">
      <cdr:nvSpPr>
        <cdr:cNvPr id="69" name="Прямоугольник 68"/>
        <cdr:cNvSpPr/>
      </cdr:nvSpPr>
      <cdr:spPr bwMode="auto">
        <a:xfrm xmlns:a="http://schemas.openxmlformats.org/drawingml/2006/main">
          <a:off x="5410200" y="762000"/>
          <a:ext cx="15240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0.48837</cdr:x>
      <cdr:y>0.16216</cdr:y>
    </cdr:from>
    <cdr:to>
      <cdr:x>0.55039</cdr:x>
      <cdr:y>0.17568</cdr:y>
    </cdr:to>
    <cdr:sp macro="" textlink="">
      <cdr:nvSpPr>
        <cdr:cNvPr id="70" name="Прямоугольник 69"/>
        <cdr:cNvSpPr/>
      </cdr:nvSpPr>
      <cdr:spPr bwMode="auto">
        <a:xfrm xmlns:a="http://schemas.openxmlformats.org/drawingml/2006/main">
          <a:off x="4800600" y="914400"/>
          <a:ext cx="6096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0.16216</cdr:y>
    </cdr:from>
    <cdr:to>
      <cdr:x>0.5969</cdr:x>
      <cdr:y>0.17027</cdr:y>
    </cdr:to>
    <cdr:sp macro="" textlink="">
      <cdr:nvSpPr>
        <cdr:cNvPr id="71" name="Прямоугольник 70"/>
        <cdr:cNvSpPr/>
      </cdr:nvSpPr>
      <cdr:spPr bwMode="auto">
        <a:xfrm xmlns:a="http://schemas.openxmlformats.org/drawingml/2006/main">
          <a:off x="5410200" y="914400"/>
          <a:ext cx="457200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0.13514</cdr:y>
    </cdr:from>
    <cdr:to>
      <cdr:x>0.57364</cdr:x>
      <cdr:y>0.16216</cdr:y>
    </cdr:to>
    <cdr:sp macro="" textlink="">
      <cdr:nvSpPr>
        <cdr:cNvPr id="72" name="Прямоугольник 71"/>
        <cdr:cNvSpPr/>
      </cdr:nvSpPr>
      <cdr:spPr bwMode="auto">
        <a:xfrm xmlns:a="http://schemas.openxmlformats.org/drawingml/2006/main">
          <a:off x="5562600" y="762000"/>
          <a:ext cx="76200" cy="152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0.54264</cdr:x>
      <cdr:y>0.09459</cdr:y>
    </cdr:from>
    <cdr:to>
      <cdr:x>0.63566</cdr:x>
      <cdr:y>0.25676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5334000" y="5334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0.05405</cdr:y>
    </cdr:from>
    <cdr:to>
      <cdr:x>0.64341</cdr:x>
      <cdr:y>0.21622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5410200" y="3048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0.37168</cdr:x>
      <cdr:y>0.1317</cdr:y>
    </cdr:from>
    <cdr:to>
      <cdr:x>0.54761</cdr:x>
      <cdr:y>0.22413</cdr:y>
    </cdr:to>
    <cdr:sp macro="" textlink="">
      <cdr:nvSpPr>
        <cdr:cNvPr id="4" name="Прямоугольник 3"/>
        <cdr:cNvSpPr/>
      </cdr:nvSpPr>
      <cdr:spPr bwMode="auto">
        <a:xfrm xmlns:a="http://schemas.openxmlformats.org/drawingml/2006/main" rot="20320550">
          <a:off x="3653551" y="742647"/>
          <a:ext cx="1729372" cy="52117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+ 3,5 % 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0.42636</cdr:x>
      <cdr:y>0.22973</cdr:y>
    </cdr:from>
    <cdr:to>
      <cdr:x>0.44574</cdr:x>
      <cdr:y>0.44595</cdr:y>
    </cdr:to>
    <cdr:cxnSp macro="">
      <cdr:nvCxnSpPr>
        <cdr:cNvPr id="6" name="Прямая со стрелкой 5"/>
        <cdr:cNvCxnSpPr/>
      </cdr:nvCxnSpPr>
      <cdr:spPr bwMode="auto">
        <a:xfrm xmlns:a="http://schemas.openxmlformats.org/drawingml/2006/main">
          <a:off x="4191000" y="1295400"/>
          <a:ext cx="190500" cy="12192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0.35271</cdr:x>
      <cdr:y>0.27027</cdr:y>
    </cdr:from>
    <cdr:to>
      <cdr:x>0.44574</cdr:x>
      <cdr:y>0.43243</cdr:y>
    </cdr:to>
    <cdr:cxnSp macro="">
      <cdr:nvCxnSpPr>
        <cdr:cNvPr id="9" name="Прямая со стрелкой 8"/>
        <cdr:cNvCxnSpPr/>
      </cdr:nvCxnSpPr>
      <cdr:spPr bwMode="auto">
        <a:xfrm xmlns:a="http://schemas.openxmlformats.org/drawingml/2006/main">
          <a:off x="3467100" y="1524000"/>
          <a:ext cx="914400" cy="9144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0.35271</cdr:x>
      <cdr:y>0.22973</cdr:y>
    </cdr:from>
    <cdr:to>
      <cdr:x>0.42636</cdr:x>
      <cdr:y>0.2973</cdr:y>
    </cdr:to>
    <cdr:cxnSp macro="">
      <cdr:nvCxnSpPr>
        <cdr:cNvPr id="11" name="Прямая со стрелкой 10"/>
        <cdr:cNvCxnSpPr/>
      </cdr:nvCxnSpPr>
      <cdr:spPr bwMode="auto">
        <a:xfrm xmlns:a="http://schemas.openxmlformats.org/drawingml/2006/main" flipV="1">
          <a:off x="3467100" y="1295400"/>
          <a:ext cx="723900" cy="3810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0.35271</cdr:x>
      <cdr:y>0.25676</cdr:y>
    </cdr:from>
    <cdr:to>
      <cdr:x>0.42636</cdr:x>
      <cdr:y>0.33784</cdr:y>
    </cdr:to>
    <cdr:cxnSp macro="">
      <cdr:nvCxnSpPr>
        <cdr:cNvPr id="16" name="Прямая со стрелкой 15"/>
        <cdr:cNvCxnSpPr/>
      </cdr:nvCxnSpPr>
      <cdr:spPr bwMode="auto">
        <a:xfrm xmlns:a="http://schemas.openxmlformats.org/drawingml/2006/main" flipV="1">
          <a:off x="3467100" y="1447800"/>
          <a:ext cx="723900" cy="4572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0.24031</cdr:x>
      <cdr:y>0.24324</cdr:y>
    </cdr:from>
    <cdr:to>
      <cdr:x>0.31395</cdr:x>
      <cdr:y>0.28377</cdr:y>
    </cdr:to>
    <cdr:cxnSp macro="">
      <cdr:nvCxnSpPr>
        <cdr:cNvPr id="18" name="Прямая со стрелкой 17"/>
        <cdr:cNvCxnSpPr/>
      </cdr:nvCxnSpPr>
      <cdr:spPr bwMode="auto">
        <a:xfrm xmlns:a="http://schemas.openxmlformats.org/drawingml/2006/main" flipV="1">
          <a:off x="2362200" y="1371600"/>
          <a:ext cx="723867" cy="228541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44450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0.36434</cdr:x>
      <cdr:y>0.23212</cdr:y>
    </cdr:from>
    <cdr:to>
      <cdr:x>0.45737</cdr:x>
      <cdr:y>0.29968</cdr:y>
    </cdr:to>
    <cdr:cxnSp macro="">
      <cdr:nvCxnSpPr>
        <cdr:cNvPr id="26" name="Прямая со стрелкой 25"/>
        <cdr:cNvCxnSpPr/>
      </cdr:nvCxnSpPr>
      <cdr:spPr bwMode="auto">
        <a:xfrm xmlns:a="http://schemas.openxmlformats.org/drawingml/2006/main" flipV="1">
          <a:off x="3581400" y="1308904"/>
          <a:ext cx="914467" cy="380958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44450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0.51938</cdr:x>
      <cdr:y>0.22973</cdr:y>
    </cdr:from>
    <cdr:to>
      <cdr:x>0.6124</cdr:x>
      <cdr:y>0.29729</cdr:y>
    </cdr:to>
    <cdr:cxnSp macro="">
      <cdr:nvCxnSpPr>
        <cdr:cNvPr id="37" name="Прямая со стрелкой 36"/>
        <cdr:cNvCxnSpPr/>
      </cdr:nvCxnSpPr>
      <cdr:spPr bwMode="auto">
        <a:xfrm xmlns:a="http://schemas.openxmlformats.org/drawingml/2006/main" flipV="1">
          <a:off x="5105400" y="1295400"/>
          <a:ext cx="914368" cy="380957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44450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0.6891</cdr:x>
      <cdr:y>0.27343</cdr:y>
    </cdr:from>
    <cdr:to>
      <cdr:x>0.77519</cdr:x>
      <cdr:y>0.44595</cdr:y>
    </cdr:to>
    <cdr:cxnSp macro="">
      <cdr:nvCxnSpPr>
        <cdr:cNvPr id="10" name="Прямая со стрелкой 9"/>
        <cdr:cNvCxnSpPr/>
      </cdr:nvCxnSpPr>
      <cdr:spPr bwMode="auto">
        <a:xfrm xmlns:a="http://schemas.openxmlformats.org/drawingml/2006/main">
          <a:off x="6773694" y="1541834"/>
          <a:ext cx="846306" cy="972766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0.70543</cdr:x>
      <cdr:y>0.28378</cdr:y>
    </cdr:from>
    <cdr:to>
      <cdr:x>0.72868</cdr:x>
      <cdr:y>0.5</cdr:y>
    </cdr:to>
    <cdr:cxnSp macro="">
      <cdr:nvCxnSpPr>
        <cdr:cNvPr id="19" name="Прямая со стрелкой 18"/>
        <cdr:cNvCxnSpPr/>
      </cdr:nvCxnSpPr>
      <cdr:spPr bwMode="auto">
        <a:xfrm xmlns:a="http://schemas.openxmlformats.org/drawingml/2006/main">
          <a:off x="6934200" y="1600200"/>
          <a:ext cx="228600" cy="12192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0.6312</cdr:x>
      <cdr:y>0.22123</cdr:y>
    </cdr:from>
    <cdr:to>
      <cdr:x>0.75194</cdr:x>
      <cdr:y>0.5</cdr:y>
    </cdr:to>
    <cdr:cxnSp macro="">
      <cdr:nvCxnSpPr>
        <cdr:cNvPr id="22" name="Прямая со стрелкой 21"/>
        <cdr:cNvCxnSpPr>
          <a:stCxn xmlns:a="http://schemas.openxmlformats.org/drawingml/2006/main" id="56" idx="2"/>
        </cdr:cNvCxnSpPr>
      </cdr:nvCxnSpPr>
      <cdr:spPr bwMode="auto">
        <a:xfrm xmlns:a="http://schemas.openxmlformats.org/drawingml/2006/main">
          <a:off x="6204591" y="1247487"/>
          <a:ext cx="1186829" cy="1571913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0.67442</cdr:x>
      <cdr:y>0.32432</cdr:y>
    </cdr:from>
    <cdr:to>
      <cdr:x>0.79845</cdr:x>
      <cdr:y>0.39189</cdr:y>
    </cdr:to>
    <cdr:cxnSp macro="">
      <cdr:nvCxnSpPr>
        <cdr:cNvPr id="17" name="Прямая со стрелкой 16"/>
        <cdr:cNvCxnSpPr/>
      </cdr:nvCxnSpPr>
      <cdr:spPr bwMode="auto">
        <a:xfrm xmlns:a="http://schemas.openxmlformats.org/drawingml/2006/main">
          <a:off x="6629400" y="1828800"/>
          <a:ext cx="1219200" cy="3810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0.73643</cdr:x>
      <cdr:y>0.2027</cdr:y>
    </cdr:from>
    <cdr:to>
      <cdr:x>0.77519</cdr:x>
      <cdr:y>0.41892</cdr:y>
    </cdr:to>
    <cdr:cxnSp macro="">
      <cdr:nvCxnSpPr>
        <cdr:cNvPr id="21" name="Прямая со стрелкой 20"/>
        <cdr:cNvCxnSpPr/>
      </cdr:nvCxnSpPr>
      <cdr:spPr bwMode="auto">
        <a:xfrm xmlns:a="http://schemas.openxmlformats.org/drawingml/2006/main">
          <a:off x="7239000" y="1143000"/>
          <a:ext cx="381000" cy="12192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0.72868</cdr:x>
      <cdr:y>0.24324</cdr:y>
    </cdr:from>
    <cdr:to>
      <cdr:x>0.76744</cdr:x>
      <cdr:y>0.43243</cdr:y>
    </cdr:to>
    <cdr:cxnSp macro="">
      <cdr:nvCxnSpPr>
        <cdr:cNvPr id="28" name="Прямая со стрелкой 27"/>
        <cdr:cNvCxnSpPr/>
      </cdr:nvCxnSpPr>
      <cdr:spPr bwMode="auto">
        <a:xfrm xmlns:a="http://schemas.openxmlformats.org/drawingml/2006/main">
          <a:off x="7162800" y="1371600"/>
          <a:ext cx="381000" cy="10668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0.67442</cdr:x>
      <cdr:y>0.21622</cdr:y>
    </cdr:from>
    <cdr:to>
      <cdr:x>0.74419</cdr:x>
      <cdr:y>0.32432</cdr:y>
    </cdr:to>
    <cdr:cxnSp macro="">
      <cdr:nvCxnSpPr>
        <cdr:cNvPr id="34" name="Прямая со стрелкой 33"/>
        <cdr:cNvCxnSpPr/>
      </cdr:nvCxnSpPr>
      <cdr:spPr bwMode="auto">
        <a:xfrm xmlns:a="http://schemas.openxmlformats.org/drawingml/2006/main" flipV="1">
          <a:off x="6629400" y="1219200"/>
          <a:ext cx="685800" cy="6096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0.67442</cdr:x>
      <cdr:y>0.32432</cdr:y>
    </cdr:from>
    <cdr:to>
      <cdr:x>0.76744</cdr:x>
      <cdr:y>0.48649</cdr:y>
    </cdr:to>
    <cdr:cxnSp macro="">
      <cdr:nvCxnSpPr>
        <cdr:cNvPr id="36" name="Прямая со стрелкой 35"/>
        <cdr:cNvCxnSpPr/>
      </cdr:nvCxnSpPr>
      <cdr:spPr bwMode="auto">
        <a:xfrm xmlns:a="http://schemas.openxmlformats.org/drawingml/2006/main">
          <a:off x="6629400" y="1828800"/>
          <a:ext cx="914400" cy="9144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0.67442</cdr:x>
      <cdr:y>0.32432</cdr:y>
    </cdr:from>
    <cdr:to>
      <cdr:x>0.67442</cdr:x>
      <cdr:y>0.32432</cdr:y>
    </cdr:to>
    <cdr:cxnSp macro="">
      <cdr:nvCxnSpPr>
        <cdr:cNvPr id="39" name="Прямая со стрелкой 38"/>
        <cdr:cNvCxnSpPr/>
      </cdr:nvCxnSpPr>
      <cdr:spPr bwMode="auto">
        <a:xfrm xmlns:a="http://schemas.openxmlformats.org/drawingml/2006/main">
          <a:off x="6629400" y="1828800"/>
          <a:ext cx="0" cy="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8100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0.68217</cdr:x>
      <cdr:y>0.27027</cdr:y>
    </cdr:from>
    <cdr:to>
      <cdr:x>0.71318</cdr:x>
      <cdr:y>0.31081</cdr:y>
    </cdr:to>
    <cdr:cxnSp macro="">
      <cdr:nvCxnSpPr>
        <cdr:cNvPr id="41" name="Прямая со стрелкой 40"/>
        <cdr:cNvCxnSpPr/>
      </cdr:nvCxnSpPr>
      <cdr:spPr bwMode="auto">
        <a:xfrm xmlns:a="http://schemas.openxmlformats.org/drawingml/2006/main" flipV="1">
          <a:off x="6705600" y="1524000"/>
          <a:ext cx="304800" cy="2286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0.68992</cdr:x>
      <cdr:y>0.31081</cdr:y>
    </cdr:from>
    <cdr:to>
      <cdr:x>0.78295</cdr:x>
      <cdr:y>0.47297</cdr:y>
    </cdr:to>
    <cdr:cxnSp macro="">
      <cdr:nvCxnSpPr>
        <cdr:cNvPr id="43" name="Прямая со стрелкой 42"/>
        <cdr:cNvCxnSpPr/>
      </cdr:nvCxnSpPr>
      <cdr:spPr bwMode="auto">
        <a:xfrm xmlns:a="http://schemas.openxmlformats.org/drawingml/2006/main">
          <a:off x="6781800" y="1752600"/>
          <a:ext cx="914400" cy="9144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0.68992</cdr:x>
      <cdr:y>0.32432</cdr:y>
    </cdr:from>
    <cdr:to>
      <cdr:x>0.78295</cdr:x>
      <cdr:y>0.48649</cdr:y>
    </cdr:to>
    <cdr:cxnSp macro="">
      <cdr:nvCxnSpPr>
        <cdr:cNvPr id="45" name="Прямая со стрелкой 44"/>
        <cdr:cNvCxnSpPr/>
      </cdr:nvCxnSpPr>
      <cdr:spPr bwMode="auto">
        <a:xfrm xmlns:a="http://schemas.openxmlformats.org/drawingml/2006/main">
          <a:off x="6781800" y="1828800"/>
          <a:ext cx="914400" cy="9144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0.68217</cdr:x>
      <cdr:y>0.31081</cdr:y>
    </cdr:from>
    <cdr:to>
      <cdr:x>0.77519</cdr:x>
      <cdr:y>0.47297</cdr:y>
    </cdr:to>
    <cdr:cxnSp macro="">
      <cdr:nvCxnSpPr>
        <cdr:cNvPr id="47" name="Прямая со стрелкой 46"/>
        <cdr:cNvCxnSpPr/>
      </cdr:nvCxnSpPr>
      <cdr:spPr bwMode="auto">
        <a:xfrm xmlns:a="http://schemas.openxmlformats.org/drawingml/2006/main">
          <a:off x="6705600" y="1752600"/>
          <a:ext cx="914400" cy="9144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0.75969</cdr:x>
      <cdr:y>0.25676</cdr:y>
    </cdr:from>
    <cdr:to>
      <cdr:x>0.78295</cdr:x>
      <cdr:y>0.47297</cdr:y>
    </cdr:to>
    <cdr:cxnSp macro="">
      <cdr:nvCxnSpPr>
        <cdr:cNvPr id="73" name="Прямая со стрелкой 72"/>
        <cdr:cNvCxnSpPr/>
      </cdr:nvCxnSpPr>
      <cdr:spPr bwMode="auto">
        <a:xfrm xmlns:a="http://schemas.openxmlformats.org/drawingml/2006/main" flipH="1" flipV="1">
          <a:off x="7467600" y="1447800"/>
          <a:ext cx="228600" cy="12192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0.68217</cdr:x>
      <cdr:y>0.32432</cdr:y>
    </cdr:from>
    <cdr:to>
      <cdr:x>0.78295</cdr:x>
      <cdr:y>0.47297</cdr:y>
    </cdr:to>
    <cdr:cxnSp macro="">
      <cdr:nvCxnSpPr>
        <cdr:cNvPr id="75" name="Прямая со стрелкой 74"/>
        <cdr:cNvCxnSpPr/>
      </cdr:nvCxnSpPr>
      <cdr:spPr bwMode="auto">
        <a:xfrm xmlns:a="http://schemas.openxmlformats.org/drawingml/2006/main" flipH="1" flipV="1">
          <a:off x="6705600" y="1828800"/>
          <a:ext cx="990600" cy="8382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0.67442</cdr:x>
      <cdr:y>0.32432</cdr:y>
    </cdr:from>
    <cdr:to>
      <cdr:x>0.68217</cdr:x>
      <cdr:y>0.32432</cdr:y>
    </cdr:to>
    <cdr:cxnSp macro="">
      <cdr:nvCxnSpPr>
        <cdr:cNvPr id="77" name="Прямая со стрелкой 76"/>
        <cdr:cNvCxnSpPr/>
      </cdr:nvCxnSpPr>
      <cdr:spPr bwMode="auto">
        <a:xfrm xmlns:a="http://schemas.openxmlformats.org/drawingml/2006/main">
          <a:off x="6629400" y="1828800"/>
          <a:ext cx="76200" cy="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60325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0.67442</cdr:x>
      <cdr:y>0.25676</cdr:y>
    </cdr:from>
    <cdr:to>
      <cdr:x>0.74419</cdr:x>
      <cdr:y>0.32432</cdr:y>
    </cdr:to>
    <cdr:cxnSp macro="">
      <cdr:nvCxnSpPr>
        <cdr:cNvPr id="79" name="Прямая со стрелкой 78"/>
        <cdr:cNvCxnSpPr/>
      </cdr:nvCxnSpPr>
      <cdr:spPr bwMode="auto">
        <a:xfrm xmlns:a="http://schemas.openxmlformats.org/drawingml/2006/main" flipV="1">
          <a:off x="6629400" y="1447800"/>
          <a:ext cx="685800" cy="3810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0.67442</cdr:x>
      <cdr:y>0.31081</cdr:y>
    </cdr:from>
    <cdr:to>
      <cdr:x>0.68992</cdr:x>
      <cdr:y>0.32432</cdr:y>
    </cdr:to>
    <cdr:cxnSp macro="">
      <cdr:nvCxnSpPr>
        <cdr:cNvPr id="81" name="Прямая со стрелкой 80"/>
        <cdr:cNvCxnSpPr/>
      </cdr:nvCxnSpPr>
      <cdr:spPr bwMode="auto">
        <a:xfrm xmlns:a="http://schemas.openxmlformats.org/drawingml/2006/main" flipV="1">
          <a:off x="6629400" y="1752600"/>
          <a:ext cx="152400" cy="762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0.69767</cdr:x>
      <cdr:y>0.22973</cdr:y>
    </cdr:from>
    <cdr:to>
      <cdr:x>0.76744</cdr:x>
      <cdr:y>0.31081</cdr:y>
    </cdr:to>
    <cdr:cxnSp macro="">
      <cdr:nvCxnSpPr>
        <cdr:cNvPr id="83" name="Прямая со стрелкой 82"/>
        <cdr:cNvCxnSpPr/>
      </cdr:nvCxnSpPr>
      <cdr:spPr bwMode="auto">
        <a:xfrm xmlns:a="http://schemas.openxmlformats.org/drawingml/2006/main" flipV="1">
          <a:off x="6858000" y="1295400"/>
          <a:ext cx="685800" cy="4572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0.67442</cdr:x>
      <cdr:y>0.32432</cdr:y>
    </cdr:from>
    <cdr:to>
      <cdr:x>0.76744</cdr:x>
      <cdr:y>0.48649</cdr:y>
    </cdr:to>
    <cdr:cxnSp macro="">
      <cdr:nvCxnSpPr>
        <cdr:cNvPr id="85" name="Прямая со стрелкой 84"/>
        <cdr:cNvCxnSpPr/>
      </cdr:nvCxnSpPr>
      <cdr:spPr bwMode="auto">
        <a:xfrm xmlns:a="http://schemas.openxmlformats.org/drawingml/2006/main">
          <a:off x="6629400" y="1828800"/>
          <a:ext cx="914400" cy="9144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0.67442</cdr:x>
      <cdr:y>0.33784</cdr:y>
    </cdr:from>
    <cdr:to>
      <cdr:x>0.76744</cdr:x>
      <cdr:y>0.5</cdr:y>
    </cdr:to>
    <cdr:cxnSp macro="">
      <cdr:nvCxnSpPr>
        <cdr:cNvPr id="89" name="Прямая со стрелкой 88"/>
        <cdr:cNvCxnSpPr/>
      </cdr:nvCxnSpPr>
      <cdr:spPr bwMode="auto">
        <a:xfrm xmlns:a="http://schemas.openxmlformats.org/drawingml/2006/main">
          <a:off x="6629400" y="1905000"/>
          <a:ext cx="914400" cy="9144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0.66667</cdr:x>
      <cdr:y>0.32432</cdr:y>
    </cdr:from>
    <cdr:to>
      <cdr:x>0.66667</cdr:x>
      <cdr:y>0.32432</cdr:y>
    </cdr:to>
    <cdr:cxnSp macro="">
      <cdr:nvCxnSpPr>
        <cdr:cNvPr id="95" name="Прямая со стрелкой 94"/>
        <cdr:cNvCxnSpPr/>
      </cdr:nvCxnSpPr>
      <cdr:spPr bwMode="auto">
        <a:xfrm xmlns:a="http://schemas.openxmlformats.org/drawingml/2006/main">
          <a:off x="6553200" y="1828800"/>
          <a:ext cx="0" cy="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0.66667</cdr:x>
      <cdr:y>0.32432</cdr:y>
    </cdr:from>
    <cdr:to>
      <cdr:x>0.67442</cdr:x>
      <cdr:y>0.33784</cdr:y>
    </cdr:to>
    <cdr:cxnSp macro="">
      <cdr:nvCxnSpPr>
        <cdr:cNvPr id="97" name="Прямая со стрелкой 96"/>
        <cdr:cNvCxnSpPr/>
      </cdr:nvCxnSpPr>
      <cdr:spPr bwMode="auto">
        <a:xfrm xmlns:a="http://schemas.openxmlformats.org/drawingml/2006/main">
          <a:off x="6553200" y="1828800"/>
          <a:ext cx="76200" cy="762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0.67442</cdr:x>
      <cdr:y>0.22973</cdr:y>
    </cdr:from>
    <cdr:to>
      <cdr:x>0.70543</cdr:x>
      <cdr:y>0.32432</cdr:y>
    </cdr:to>
    <cdr:cxnSp macro="">
      <cdr:nvCxnSpPr>
        <cdr:cNvPr id="101" name="Прямая со стрелкой 100"/>
        <cdr:cNvCxnSpPr/>
      </cdr:nvCxnSpPr>
      <cdr:spPr bwMode="auto">
        <a:xfrm xmlns:a="http://schemas.openxmlformats.org/drawingml/2006/main" flipV="1">
          <a:off x="6629400" y="1295400"/>
          <a:ext cx="304800" cy="5334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0.67442</cdr:x>
      <cdr:y>0.28378</cdr:y>
    </cdr:from>
    <cdr:to>
      <cdr:x>0.72868</cdr:x>
      <cdr:y>0.33784</cdr:y>
    </cdr:to>
    <cdr:cxnSp macro="">
      <cdr:nvCxnSpPr>
        <cdr:cNvPr id="103" name="Прямая со стрелкой 102"/>
        <cdr:cNvCxnSpPr/>
      </cdr:nvCxnSpPr>
      <cdr:spPr bwMode="auto">
        <a:xfrm xmlns:a="http://schemas.openxmlformats.org/drawingml/2006/main" flipV="1">
          <a:off x="6629400" y="1600200"/>
          <a:ext cx="533400" cy="3048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0.73643</cdr:x>
      <cdr:y>0.25676</cdr:y>
    </cdr:from>
    <cdr:to>
      <cdr:x>0.75969</cdr:x>
      <cdr:y>0.28378</cdr:y>
    </cdr:to>
    <cdr:cxnSp macro="">
      <cdr:nvCxnSpPr>
        <cdr:cNvPr id="105" name="Прямая со стрелкой 104"/>
        <cdr:cNvCxnSpPr/>
      </cdr:nvCxnSpPr>
      <cdr:spPr bwMode="auto">
        <a:xfrm xmlns:a="http://schemas.openxmlformats.org/drawingml/2006/main" flipV="1">
          <a:off x="7239000" y="1447800"/>
          <a:ext cx="228600" cy="1524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0.65891</cdr:x>
      <cdr:y>0.28378</cdr:y>
    </cdr:from>
    <cdr:to>
      <cdr:x>0.73643</cdr:x>
      <cdr:y>0.32432</cdr:y>
    </cdr:to>
    <cdr:cxnSp macro="">
      <cdr:nvCxnSpPr>
        <cdr:cNvPr id="107" name="Прямая со стрелкой 106"/>
        <cdr:cNvCxnSpPr/>
      </cdr:nvCxnSpPr>
      <cdr:spPr bwMode="auto">
        <a:xfrm xmlns:a="http://schemas.openxmlformats.org/drawingml/2006/main" flipH="1">
          <a:off x="6477000" y="1600200"/>
          <a:ext cx="762000" cy="2286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0.73643</cdr:x>
      <cdr:y>0.21622</cdr:y>
    </cdr:from>
    <cdr:to>
      <cdr:x>0.75969</cdr:x>
      <cdr:y>0.28378</cdr:y>
    </cdr:to>
    <cdr:cxnSp macro="">
      <cdr:nvCxnSpPr>
        <cdr:cNvPr id="109" name="Прямая со стрелкой 108"/>
        <cdr:cNvCxnSpPr/>
      </cdr:nvCxnSpPr>
      <cdr:spPr bwMode="auto">
        <a:xfrm xmlns:a="http://schemas.openxmlformats.org/drawingml/2006/main" flipV="1">
          <a:off x="7239000" y="1219200"/>
          <a:ext cx="228600" cy="3810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0.67442</cdr:x>
      <cdr:y>0.16216</cdr:y>
    </cdr:from>
    <cdr:to>
      <cdr:x>0.7659</cdr:x>
      <cdr:y>0.23366</cdr:y>
    </cdr:to>
    <cdr:cxnSp macro="">
      <cdr:nvCxnSpPr>
        <cdr:cNvPr id="111" name="Прямая со стрелкой 110"/>
        <cdr:cNvCxnSpPr/>
      </cdr:nvCxnSpPr>
      <cdr:spPr bwMode="auto">
        <a:xfrm xmlns:a="http://schemas.openxmlformats.org/drawingml/2006/main">
          <a:off x="6629400" y="914400"/>
          <a:ext cx="899282" cy="403186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8100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0.68217</cdr:x>
      <cdr:y>0.31081</cdr:y>
    </cdr:from>
    <cdr:to>
      <cdr:x>0.77519</cdr:x>
      <cdr:y>0.47297</cdr:y>
    </cdr:to>
    <cdr:cxnSp macro="">
      <cdr:nvCxnSpPr>
        <cdr:cNvPr id="115" name="Прямая со стрелкой 114"/>
        <cdr:cNvCxnSpPr/>
      </cdr:nvCxnSpPr>
      <cdr:spPr bwMode="auto">
        <a:xfrm xmlns:a="http://schemas.openxmlformats.org/drawingml/2006/main">
          <a:off x="6705600" y="1752600"/>
          <a:ext cx="914400" cy="9144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0.68217</cdr:x>
      <cdr:y>0.25676</cdr:y>
    </cdr:from>
    <cdr:to>
      <cdr:x>0.74419</cdr:x>
      <cdr:y>0.31081</cdr:y>
    </cdr:to>
    <cdr:cxnSp macro="">
      <cdr:nvCxnSpPr>
        <cdr:cNvPr id="117" name="Прямая со стрелкой 116"/>
        <cdr:cNvCxnSpPr/>
      </cdr:nvCxnSpPr>
      <cdr:spPr bwMode="auto">
        <a:xfrm xmlns:a="http://schemas.openxmlformats.org/drawingml/2006/main" flipV="1">
          <a:off x="6705600" y="1447800"/>
          <a:ext cx="609600" cy="3048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0.68217</cdr:x>
      <cdr:y>0.31081</cdr:y>
    </cdr:from>
    <cdr:to>
      <cdr:x>0.77519</cdr:x>
      <cdr:y>0.47297</cdr:y>
    </cdr:to>
    <cdr:cxnSp macro="">
      <cdr:nvCxnSpPr>
        <cdr:cNvPr id="119" name="Прямая со стрелкой 118"/>
        <cdr:cNvCxnSpPr/>
      </cdr:nvCxnSpPr>
      <cdr:spPr bwMode="auto">
        <a:xfrm xmlns:a="http://schemas.openxmlformats.org/drawingml/2006/main">
          <a:off x="6705600" y="1752600"/>
          <a:ext cx="914400" cy="9144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0.75194</cdr:x>
      <cdr:y>0.22973</cdr:y>
    </cdr:from>
    <cdr:to>
      <cdr:x>0.77519</cdr:x>
      <cdr:y>0.47297</cdr:y>
    </cdr:to>
    <cdr:cxnSp macro="">
      <cdr:nvCxnSpPr>
        <cdr:cNvPr id="121" name="Прямая со стрелкой 120"/>
        <cdr:cNvCxnSpPr/>
      </cdr:nvCxnSpPr>
      <cdr:spPr bwMode="auto">
        <a:xfrm xmlns:a="http://schemas.openxmlformats.org/drawingml/2006/main" flipH="1" flipV="1">
          <a:off x="7391400" y="1295400"/>
          <a:ext cx="228600" cy="13716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0.67442</cdr:x>
      <cdr:y>0.32432</cdr:y>
    </cdr:from>
    <cdr:to>
      <cdr:x>0.76744</cdr:x>
      <cdr:y>0.48649</cdr:y>
    </cdr:to>
    <cdr:cxnSp macro="">
      <cdr:nvCxnSpPr>
        <cdr:cNvPr id="125" name="Прямая со стрелкой 124"/>
        <cdr:cNvCxnSpPr/>
      </cdr:nvCxnSpPr>
      <cdr:spPr bwMode="auto">
        <a:xfrm xmlns:a="http://schemas.openxmlformats.org/drawingml/2006/main">
          <a:off x="6629400" y="1828800"/>
          <a:ext cx="914400" cy="9144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0.67864</cdr:x>
      <cdr:y>0.11356</cdr:y>
    </cdr:from>
    <cdr:to>
      <cdr:x>0.7921</cdr:x>
      <cdr:y>0.19272</cdr:y>
    </cdr:to>
    <cdr:sp macro="" textlink="">
      <cdr:nvSpPr>
        <cdr:cNvPr id="132" name="Прямоугольник 131"/>
        <cdr:cNvSpPr/>
      </cdr:nvSpPr>
      <cdr:spPr bwMode="auto">
        <a:xfrm xmlns:a="http://schemas.openxmlformats.org/drawingml/2006/main" rot="19948476">
          <a:off x="6670847" y="640332"/>
          <a:ext cx="1115338" cy="44637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0.71318</cdr:x>
      <cdr:y>0.09459</cdr:y>
    </cdr:from>
    <cdr:to>
      <cdr:x>0.8062</cdr:x>
      <cdr:y>0.2973</cdr:y>
    </cdr:to>
    <cdr:sp macro="" textlink="">
      <cdr:nvSpPr>
        <cdr:cNvPr id="133" name="Прямоугольник 132"/>
        <cdr:cNvSpPr/>
      </cdr:nvSpPr>
      <cdr:spPr bwMode="auto">
        <a:xfrm xmlns:a="http://schemas.openxmlformats.org/drawingml/2006/main">
          <a:off x="7010400" y="533400"/>
          <a:ext cx="914400" cy="1143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0.67027</cdr:x>
      <cdr:y>0.12194</cdr:y>
    </cdr:from>
    <cdr:to>
      <cdr:x>0.79548</cdr:x>
      <cdr:y>0.19946</cdr:y>
    </cdr:to>
    <cdr:sp macro="" textlink="">
      <cdr:nvSpPr>
        <cdr:cNvPr id="134" name="Прямоугольник 133"/>
        <cdr:cNvSpPr/>
      </cdr:nvSpPr>
      <cdr:spPr bwMode="auto">
        <a:xfrm xmlns:a="http://schemas.openxmlformats.org/drawingml/2006/main" rot="1237755">
          <a:off x="6588608" y="687597"/>
          <a:ext cx="1230791" cy="43711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- 4,9%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0.63462</cdr:x>
      <cdr:y>0</cdr:y>
    </cdr:from>
    <cdr:to>
      <cdr:x>0.86538</cdr:x>
      <cdr:y>0.16836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2514600" y="0"/>
          <a:ext cx="914400" cy="762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0.65385</cdr:x>
      <cdr:y>0</cdr:y>
    </cdr:from>
    <cdr:to>
      <cdr:x>0.96154</cdr:x>
      <cdr:y>0.13469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2590800" y="0"/>
          <a:ext cx="1219200" cy="609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0.34259</cdr:x>
      <cdr:y>0.07531</cdr:y>
    </cdr:from>
    <cdr:to>
      <cdr:x>0.53704</cdr:x>
      <cdr:y>0.16567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2819400" y="381000"/>
          <a:ext cx="160020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0.36111</cdr:x>
      <cdr:y>0.04518</cdr:y>
    </cdr:from>
    <cdr:to>
      <cdr:x>0.50926</cdr:x>
      <cdr:y>0.16567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2971791" y="228601"/>
          <a:ext cx="1219215" cy="609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2400" b="1" dirty="0" smtClean="0">
              <a:solidFill>
                <a:srgbClr val="FF0000"/>
              </a:solidFill>
            </a:rPr>
            <a:t>61,2 %</a:t>
          </a:r>
          <a:endParaRPr lang="ru-RU" sz="24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0.7037</cdr:x>
      <cdr:y>0.18073</cdr:y>
    </cdr:from>
    <cdr:to>
      <cdr:x>0.88889</cdr:x>
      <cdr:y>0.28616</cdr:y>
    </cdr:to>
    <cdr:sp macro="" textlink="">
      <cdr:nvSpPr>
        <cdr:cNvPr id="4" name="Прямоугольник 3"/>
        <cdr:cNvSpPr/>
      </cdr:nvSpPr>
      <cdr:spPr bwMode="auto">
        <a:xfrm xmlns:a="http://schemas.openxmlformats.org/drawingml/2006/main">
          <a:off x="5791170" y="914401"/>
          <a:ext cx="1524039" cy="533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2400" b="1" dirty="0" smtClean="0">
              <a:solidFill>
                <a:srgbClr val="FF0000"/>
              </a:solidFill>
            </a:rPr>
            <a:t>84,2%</a:t>
          </a:r>
          <a:endParaRPr lang="ru-RU" sz="2400" b="1" dirty="0">
            <a:solidFill>
              <a:srgbClr val="FF0000"/>
            </a:solidFill>
          </a:endParaRP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0.63462</cdr:x>
      <cdr:y>0</cdr:y>
    </cdr:from>
    <cdr:to>
      <cdr:x>0.86538</cdr:x>
      <cdr:y>0.16836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2514600" y="0"/>
          <a:ext cx="914400" cy="762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0.65385</cdr:x>
      <cdr:y>0</cdr:y>
    </cdr:from>
    <cdr:to>
      <cdr:x>0.96154</cdr:x>
      <cdr:y>0.13469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2590800" y="0"/>
          <a:ext cx="1219200" cy="609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0.63462</cdr:x>
      <cdr:y>0</cdr:y>
    </cdr:from>
    <cdr:to>
      <cdr:x>0.86538</cdr:x>
      <cdr:y>0.16836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2514600" y="0"/>
          <a:ext cx="914400" cy="762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0.65385</cdr:x>
      <cdr:y>0</cdr:y>
    </cdr:from>
    <cdr:to>
      <cdr:x>0.96154</cdr:x>
      <cdr:y>0.13469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2590800" y="0"/>
          <a:ext cx="1219200" cy="609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0.63462</cdr:x>
      <cdr:y>0</cdr:y>
    </cdr:from>
    <cdr:to>
      <cdr:x>0.86538</cdr:x>
      <cdr:y>0.16836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2514600" y="0"/>
          <a:ext cx="914400" cy="762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0.65385</cdr:x>
      <cdr:y>0</cdr:y>
    </cdr:from>
    <cdr:to>
      <cdr:x>0.96154</cdr:x>
      <cdr:y>0.13469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2590800" y="0"/>
          <a:ext cx="1219200" cy="609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0.63462</cdr:x>
      <cdr:y>0</cdr:y>
    </cdr:from>
    <cdr:to>
      <cdr:x>0.86538</cdr:x>
      <cdr:y>0.16836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2514600" y="0"/>
          <a:ext cx="914400" cy="762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0.65385</cdr:x>
      <cdr:y>0</cdr:y>
    </cdr:from>
    <cdr:to>
      <cdr:x>0.96154</cdr:x>
      <cdr:y>0.13469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2590800" y="0"/>
          <a:ext cx="1219200" cy="609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0.24528</cdr:x>
      <cdr:y>0.13555</cdr:y>
    </cdr:from>
    <cdr:to>
      <cdr:x>0.5283</cdr:x>
      <cdr:y>0.22592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990600" y="685800"/>
          <a:ext cx="114300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0.26415</cdr:x>
      <cdr:y>0.15061</cdr:y>
    </cdr:from>
    <cdr:to>
      <cdr:x>0.58491</cdr:x>
      <cdr:y>0.22592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1066800" y="762000"/>
          <a:ext cx="1295400" cy="381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0.26415</cdr:x>
      <cdr:y>0.16567</cdr:y>
    </cdr:from>
    <cdr:to>
      <cdr:x>0.4717</cdr:x>
      <cdr:y>0.2711</cdr:y>
    </cdr:to>
    <cdr:sp macro="" textlink="">
      <cdr:nvSpPr>
        <cdr:cNvPr id="4" name="Прямоугольник 3"/>
        <cdr:cNvSpPr/>
      </cdr:nvSpPr>
      <cdr:spPr bwMode="auto">
        <a:xfrm xmlns:a="http://schemas.openxmlformats.org/drawingml/2006/main">
          <a:off x="1066800" y="838200"/>
          <a:ext cx="838200" cy="533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rgbClr val="7289FA"/>
              </a:solidFill>
            </a:rPr>
            <a:t>+ 0,9 %</a:t>
          </a:r>
          <a:endParaRPr lang="ru-RU" sz="1400" b="1" dirty="0">
            <a:solidFill>
              <a:srgbClr val="7289FA"/>
            </a:solidFill>
          </a:endParaRPr>
        </a:p>
      </cdr:txBody>
    </cdr:sp>
  </cdr:relSizeAnchor>
  <cdr:relSizeAnchor xmlns:cdr="http://schemas.openxmlformats.org/drawingml/2006/chartDrawing">
    <cdr:from>
      <cdr:x>0.54717</cdr:x>
      <cdr:y>0.13555</cdr:y>
    </cdr:from>
    <cdr:to>
      <cdr:x>0.75472</cdr:x>
      <cdr:y>0.24098</cdr:y>
    </cdr:to>
    <cdr:sp macro="" textlink="">
      <cdr:nvSpPr>
        <cdr:cNvPr id="5" name="Прямоугольник 4"/>
        <cdr:cNvSpPr/>
      </cdr:nvSpPr>
      <cdr:spPr bwMode="auto">
        <a:xfrm xmlns:a="http://schemas.openxmlformats.org/drawingml/2006/main">
          <a:off x="2209800" y="685800"/>
          <a:ext cx="838200" cy="533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rgbClr val="7289FA"/>
              </a:solidFill>
            </a:rPr>
            <a:t>+ 2,9 %</a:t>
          </a:r>
          <a:endParaRPr lang="ru-RU" sz="1400" b="1" dirty="0">
            <a:solidFill>
              <a:srgbClr val="7289FA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0.22642</cdr:x>
      <cdr:y>0.28358</cdr:y>
    </cdr:from>
    <cdr:to>
      <cdr:x>0.54717</cdr:x>
      <cdr:y>0.37313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914400" y="1447800"/>
          <a:ext cx="129540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rgbClr val="00B050"/>
              </a:solidFill>
            </a:rPr>
            <a:t>+ 31,9%</a:t>
          </a:r>
          <a:endParaRPr lang="ru-RU" sz="1400" b="1" dirty="0">
            <a:solidFill>
              <a:srgbClr val="00B050"/>
            </a:solidFill>
          </a:endParaRPr>
        </a:p>
      </cdr:txBody>
    </cdr:sp>
  </cdr:relSizeAnchor>
  <cdr:relSizeAnchor xmlns:cdr="http://schemas.openxmlformats.org/drawingml/2006/chartDrawing">
    <cdr:from>
      <cdr:x>0.60377</cdr:x>
      <cdr:y>0.22388</cdr:y>
    </cdr:from>
    <cdr:to>
      <cdr:x>0.90566</cdr:x>
      <cdr:y>0.34328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2438400" y="1143000"/>
          <a:ext cx="1219200" cy="609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rgbClr val="00B050"/>
              </a:solidFill>
            </a:rPr>
            <a:t>- 17,2 %</a:t>
          </a:r>
          <a:endParaRPr lang="ru-RU" sz="1400" b="1" dirty="0">
            <a:solidFill>
              <a:srgbClr val="00B050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0.53488</cdr:x>
      <cdr:y>0.04054</cdr:y>
    </cdr:from>
    <cdr:to>
      <cdr:x>0.60465</cdr:x>
      <cdr:y>0.13514</cdr:y>
    </cdr:to>
    <cdr:sp macro="" textlink="">
      <cdr:nvSpPr>
        <cdr:cNvPr id="49" name="Прямоугольник 48"/>
        <cdr:cNvSpPr/>
      </cdr:nvSpPr>
      <cdr:spPr bwMode="auto">
        <a:xfrm xmlns:a="http://schemas.openxmlformats.org/drawingml/2006/main">
          <a:off x="5257800" y="228600"/>
          <a:ext cx="685800" cy="533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0.47297</cdr:y>
    </cdr:from>
    <cdr:to>
      <cdr:x>0.6279</cdr:x>
      <cdr:y>0.59459</cdr:y>
    </cdr:to>
    <cdr:sp macro="" textlink="">
      <cdr:nvSpPr>
        <cdr:cNvPr id="50" name="Прямоугольник 49"/>
        <cdr:cNvSpPr/>
      </cdr:nvSpPr>
      <cdr:spPr bwMode="auto">
        <a:xfrm xmlns:a="http://schemas.openxmlformats.org/drawingml/2006/main">
          <a:off x="5105402" y="2666983"/>
          <a:ext cx="1066729" cy="68581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100,5 %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0.51163</cdr:x>
      <cdr:y>0.05405</cdr:y>
    </cdr:from>
    <cdr:to>
      <cdr:x>0.63566</cdr:x>
      <cdr:y>0.21622</cdr:y>
    </cdr:to>
    <cdr:sp macro="" textlink="">
      <cdr:nvSpPr>
        <cdr:cNvPr id="51" name="Прямоугольник 50"/>
        <cdr:cNvSpPr/>
      </cdr:nvSpPr>
      <cdr:spPr bwMode="auto">
        <a:xfrm xmlns:a="http://schemas.openxmlformats.org/drawingml/2006/main">
          <a:off x="5029200" y="304800"/>
          <a:ext cx="12192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0.05405</cdr:y>
    </cdr:from>
    <cdr:to>
      <cdr:x>0.55039</cdr:x>
      <cdr:y>0.09459</cdr:y>
    </cdr:to>
    <cdr:sp macro="" textlink="">
      <cdr:nvSpPr>
        <cdr:cNvPr id="52" name="Прямоугольник 51"/>
        <cdr:cNvSpPr/>
      </cdr:nvSpPr>
      <cdr:spPr bwMode="auto">
        <a:xfrm xmlns:a="http://schemas.openxmlformats.org/drawingml/2006/main" flipH="1">
          <a:off x="5105401" y="304800"/>
          <a:ext cx="3048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0.50388</cdr:x>
      <cdr:y>0.04054</cdr:y>
    </cdr:from>
    <cdr:to>
      <cdr:x>0.62791</cdr:x>
      <cdr:y>0.2027</cdr:y>
    </cdr:to>
    <cdr:sp macro="" textlink="">
      <cdr:nvSpPr>
        <cdr:cNvPr id="53" name="Прямоугольник 52"/>
        <cdr:cNvSpPr/>
      </cdr:nvSpPr>
      <cdr:spPr bwMode="auto">
        <a:xfrm xmlns:a="http://schemas.openxmlformats.org/drawingml/2006/main">
          <a:off x="4953001" y="228597"/>
          <a:ext cx="1219230" cy="9143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0.5814</cdr:x>
      <cdr:y>0</cdr:y>
    </cdr:from>
    <cdr:to>
      <cdr:x>0.58605</cdr:x>
      <cdr:y>0.00811</cdr:y>
    </cdr:to>
    <cdr:sp macro="" textlink="">
      <cdr:nvSpPr>
        <cdr:cNvPr id="54" name="Прямоугольник 53"/>
        <cdr:cNvSpPr/>
      </cdr:nvSpPr>
      <cdr:spPr bwMode="auto">
        <a:xfrm xmlns:a="http://schemas.openxmlformats.org/drawingml/2006/main">
          <a:off x="5715000" y="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0.57881</cdr:x>
      <cdr:y>0.4009</cdr:y>
    </cdr:from>
    <cdr:to>
      <cdr:x>0.57881</cdr:x>
      <cdr:y>0.4009</cdr:y>
    </cdr:to>
    <cdr:cxnSp macro="">
      <cdr:nvCxnSpPr>
        <cdr:cNvPr id="55" name="Прямая со стрелкой 54"/>
        <cdr:cNvCxnSpPr/>
      </cdr:nvCxnSpPr>
      <cdr:spPr bwMode="auto">
        <a:xfrm xmlns:a="http://schemas.openxmlformats.org/drawingml/2006/main">
          <a:off x="5689600" y="2260600"/>
          <a:ext cx="0" cy="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0.58915</cdr:x>
      <cdr:y>0.18919</cdr:y>
    </cdr:from>
    <cdr:to>
      <cdr:x>0.68217</cdr:x>
      <cdr:y>0.35135</cdr:y>
    </cdr:to>
    <cdr:sp macro="" textlink="">
      <cdr:nvSpPr>
        <cdr:cNvPr id="56" name="Прямоугольник 55"/>
        <cdr:cNvSpPr/>
      </cdr:nvSpPr>
      <cdr:spPr bwMode="auto">
        <a:xfrm xmlns:a="http://schemas.openxmlformats.org/drawingml/2006/main">
          <a:off x="5791200" y="10668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0.62791</cdr:x>
      <cdr:y>0.10811</cdr:y>
    </cdr:from>
    <cdr:to>
      <cdr:x>0.63256</cdr:x>
      <cdr:y>0.18919</cdr:y>
    </cdr:to>
    <cdr:sp macro="" textlink="">
      <cdr:nvSpPr>
        <cdr:cNvPr id="57" name="Прямоугольник 56"/>
        <cdr:cNvSpPr/>
      </cdr:nvSpPr>
      <cdr:spPr bwMode="auto">
        <a:xfrm xmlns:a="http://schemas.openxmlformats.org/drawingml/2006/main">
          <a:off x="6172200" y="609600"/>
          <a:ext cx="45719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0.13514</cdr:y>
    </cdr:from>
    <cdr:to>
      <cdr:x>0.62791</cdr:x>
      <cdr:y>0.14865</cdr:y>
    </cdr:to>
    <cdr:sp macro="" textlink="">
      <cdr:nvSpPr>
        <cdr:cNvPr id="58" name="Прямоугольник 57"/>
        <cdr:cNvSpPr/>
      </cdr:nvSpPr>
      <cdr:spPr bwMode="auto">
        <a:xfrm xmlns:a="http://schemas.openxmlformats.org/drawingml/2006/main">
          <a:off x="5105400" y="762000"/>
          <a:ext cx="10668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0.14865</cdr:y>
    </cdr:from>
    <cdr:to>
      <cdr:x>0.57364</cdr:x>
      <cdr:y>0.18919</cdr:y>
    </cdr:to>
    <cdr:sp macro="" textlink="">
      <cdr:nvSpPr>
        <cdr:cNvPr id="59" name="Прямоугольник 58"/>
        <cdr:cNvSpPr/>
      </cdr:nvSpPr>
      <cdr:spPr bwMode="auto">
        <a:xfrm xmlns:a="http://schemas.openxmlformats.org/drawingml/2006/main">
          <a:off x="5562600" y="838200"/>
          <a:ext cx="762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0.08108</cdr:y>
    </cdr:from>
    <cdr:to>
      <cdr:x>0.57364</cdr:x>
      <cdr:y>0.16216</cdr:y>
    </cdr:to>
    <cdr:sp macro="" textlink="">
      <cdr:nvSpPr>
        <cdr:cNvPr id="60" name="Прямоугольник 59"/>
        <cdr:cNvSpPr/>
      </cdr:nvSpPr>
      <cdr:spPr bwMode="auto">
        <a:xfrm xmlns:a="http://schemas.openxmlformats.org/drawingml/2006/main">
          <a:off x="5562600" y="457200"/>
          <a:ext cx="7620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0.51163</cdr:x>
      <cdr:y>0.12162</cdr:y>
    </cdr:from>
    <cdr:to>
      <cdr:x>0.56589</cdr:x>
      <cdr:y>0.13514</cdr:y>
    </cdr:to>
    <cdr:sp macro="" textlink="">
      <cdr:nvSpPr>
        <cdr:cNvPr id="61" name="Прямоугольник 60"/>
        <cdr:cNvSpPr/>
      </cdr:nvSpPr>
      <cdr:spPr bwMode="auto">
        <a:xfrm xmlns:a="http://schemas.openxmlformats.org/drawingml/2006/main">
          <a:off x="5029200" y="685800"/>
          <a:ext cx="5334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0.53488</cdr:x>
      <cdr:y>0.08108</cdr:y>
    </cdr:from>
    <cdr:to>
      <cdr:x>0.53953</cdr:x>
      <cdr:y>0.08919</cdr:y>
    </cdr:to>
    <cdr:sp macro="" textlink="">
      <cdr:nvSpPr>
        <cdr:cNvPr id="62" name="Прямоугольник 61"/>
        <cdr:cNvSpPr/>
      </cdr:nvSpPr>
      <cdr:spPr bwMode="auto">
        <a:xfrm xmlns:a="http://schemas.openxmlformats.org/drawingml/2006/main">
          <a:off x="5257800" y="45720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0.53488</cdr:x>
      <cdr:y>0.08108</cdr:y>
    </cdr:from>
    <cdr:to>
      <cdr:x>0.55039</cdr:x>
      <cdr:y>0.13514</cdr:y>
    </cdr:to>
    <cdr:sp macro="" textlink="">
      <cdr:nvSpPr>
        <cdr:cNvPr id="63" name="Прямоугольник 62"/>
        <cdr:cNvSpPr/>
      </cdr:nvSpPr>
      <cdr:spPr bwMode="auto">
        <a:xfrm xmlns:a="http://schemas.openxmlformats.org/drawingml/2006/main">
          <a:off x="5257800" y="457200"/>
          <a:ext cx="152400" cy="304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0.54264</cdr:x>
      <cdr:y>0.10811</cdr:y>
    </cdr:from>
    <cdr:to>
      <cdr:x>0.54729</cdr:x>
      <cdr:y>0.11622</cdr:y>
    </cdr:to>
    <cdr:sp macro="" textlink="">
      <cdr:nvSpPr>
        <cdr:cNvPr id="64" name="Прямоугольник 63"/>
        <cdr:cNvSpPr/>
      </cdr:nvSpPr>
      <cdr:spPr bwMode="auto">
        <a:xfrm xmlns:a="http://schemas.openxmlformats.org/drawingml/2006/main">
          <a:off x="5334000" y="60960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0.50388</cdr:x>
      <cdr:y>0.10811</cdr:y>
    </cdr:from>
    <cdr:to>
      <cdr:x>0.54264</cdr:x>
      <cdr:y>0.12162</cdr:y>
    </cdr:to>
    <cdr:sp macro="" textlink="">
      <cdr:nvSpPr>
        <cdr:cNvPr id="65" name="Прямоугольник 64"/>
        <cdr:cNvSpPr/>
      </cdr:nvSpPr>
      <cdr:spPr bwMode="auto">
        <a:xfrm xmlns:a="http://schemas.openxmlformats.org/drawingml/2006/main">
          <a:off x="4953000" y="609600"/>
          <a:ext cx="3810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0.12162</cdr:y>
    </cdr:from>
    <cdr:to>
      <cdr:x>0.53488</cdr:x>
      <cdr:y>0.17568</cdr:y>
    </cdr:to>
    <cdr:sp macro="" textlink="">
      <cdr:nvSpPr>
        <cdr:cNvPr id="66" name="Прямоугольник 65"/>
        <cdr:cNvSpPr/>
      </cdr:nvSpPr>
      <cdr:spPr bwMode="auto">
        <a:xfrm xmlns:a="http://schemas.openxmlformats.org/drawingml/2006/main">
          <a:off x="5105400" y="685800"/>
          <a:ext cx="152400" cy="304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0.53488</cdr:x>
      <cdr:y>0.14865</cdr:y>
    </cdr:from>
    <cdr:to>
      <cdr:x>0.57364</cdr:x>
      <cdr:y>0.15676</cdr:y>
    </cdr:to>
    <cdr:sp macro="" textlink="">
      <cdr:nvSpPr>
        <cdr:cNvPr id="67" name="Прямоугольник 66"/>
        <cdr:cNvSpPr/>
      </cdr:nvSpPr>
      <cdr:spPr bwMode="auto">
        <a:xfrm xmlns:a="http://schemas.openxmlformats.org/drawingml/2006/main">
          <a:off x="5257800" y="838200"/>
          <a:ext cx="381000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0.10811</cdr:y>
    </cdr:from>
    <cdr:to>
      <cdr:x>0.55814</cdr:x>
      <cdr:y>0.14865</cdr:y>
    </cdr:to>
    <cdr:sp macro="" textlink="">
      <cdr:nvSpPr>
        <cdr:cNvPr id="68" name="Прямоугольник 67"/>
        <cdr:cNvSpPr/>
      </cdr:nvSpPr>
      <cdr:spPr bwMode="auto">
        <a:xfrm xmlns:a="http://schemas.openxmlformats.org/drawingml/2006/main">
          <a:off x="5410200" y="609600"/>
          <a:ext cx="762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0.13514</cdr:y>
    </cdr:from>
    <cdr:to>
      <cdr:x>0.56589</cdr:x>
      <cdr:y>0.21622</cdr:y>
    </cdr:to>
    <cdr:sp macro="" textlink="">
      <cdr:nvSpPr>
        <cdr:cNvPr id="69" name="Прямоугольник 68"/>
        <cdr:cNvSpPr/>
      </cdr:nvSpPr>
      <cdr:spPr bwMode="auto">
        <a:xfrm xmlns:a="http://schemas.openxmlformats.org/drawingml/2006/main">
          <a:off x="5410200" y="762000"/>
          <a:ext cx="15240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0.48837</cdr:x>
      <cdr:y>0.16216</cdr:y>
    </cdr:from>
    <cdr:to>
      <cdr:x>0.55039</cdr:x>
      <cdr:y>0.17568</cdr:y>
    </cdr:to>
    <cdr:sp macro="" textlink="">
      <cdr:nvSpPr>
        <cdr:cNvPr id="70" name="Прямоугольник 69"/>
        <cdr:cNvSpPr/>
      </cdr:nvSpPr>
      <cdr:spPr bwMode="auto">
        <a:xfrm xmlns:a="http://schemas.openxmlformats.org/drawingml/2006/main">
          <a:off x="4800600" y="914400"/>
          <a:ext cx="6096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0.16216</cdr:y>
    </cdr:from>
    <cdr:to>
      <cdr:x>0.5969</cdr:x>
      <cdr:y>0.17027</cdr:y>
    </cdr:to>
    <cdr:sp macro="" textlink="">
      <cdr:nvSpPr>
        <cdr:cNvPr id="71" name="Прямоугольник 70"/>
        <cdr:cNvSpPr/>
      </cdr:nvSpPr>
      <cdr:spPr bwMode="auto">
        <a:xfrm xmlns:a="http://schemas.openxmlformats.org/drawingml/2006/main">
          <a:off x="5410200" y="914400"/>
          <a:ext cx="457200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0.13514</cdr:y>
    </cdr:from>
    <cdr:to>
      <cdr:x>0.57364</cdr:x>
      <cdr:y>0.16216</cdr:y>
    </cdr:to>
    <cdr:sp macro="" textlink="">
      <cdr:nvSpPr>
        <cdr:cNvPr id="72" name="Прямоугольник 71"/>
        <cdr:cNvSpPr/>
      </cdr:nvSpPr>
      <cdr:spPr bwMode="auto">
        <a:xfrm xmlns:a="http://schemas.openxmlformats.org/drawingml/2006/main">
          <a:off x="5562600" y="762000"/>
          <a:ext cx="76200" cy="152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0.54264</cdr:x>
      <cdr:y>0.09459</cdr:y>
    </cdr:from>
    <cdr:to>
      <cdr:x>0.63566</cdr:x>
      <cdr:y>0.25676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5334043" y="533374"/>
          <a:ext cx="914368" cy="91444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0.05405</cdr:y>
    </cdr:from>
    <cdr:to>
      <cdr:x>0.64341</cdr:x>
      <cdr:y>0.21622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5410200" y="3048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0.71318</cdr:x>
      <cdr:y>0.51351</cdr:y>
    </cdr:from>
    <cdr:to>
      <cdr:x>0.85271</cdr:x>
      <cdr:y>0.60811</cdr:y>
    </cdr:to>
    <cdr:sp macro="" textlink="">
      <cdr:nvSpPr>
        <cdr:cNvPr id="4" name="Прямоугольник 3"/>
        <cdr:cNvSpPr/>
      </cdr:nvSpPr>
      <cdr:spPr bwMode="auto">
        <a:xfrm xmlns:a="http://schemas.openxmlformats.org/drawingml/2006/main">
          <a:off x="7010401" y="2895600"/>
          <a:ext cx="1371600" cy="533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800" b="1" smtClean="0">
              <a:solidFill>
                <a:srgbClr val="FF0000"/>
              </a:solidFill>
            </a:rPr>
            <a:t>101,6 %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0.33333</cdr:x>
      <cdr:y>0.16216</cdr:y>
    </cdr:from>
    <cdr:to>
      <cdr:x>0.48062</cdr:x>
      <cdr:y>0.32432</cdr:y>
    </cdr:to>
    <cdr:sp macro="" textlink="">
      <cdr:nvSpPr>
        <cdr:cNvPr id="5" name="Прямоугольник 4"/>
        <cdr:cNvSpPr/>
      </cdr:nvSpPr>
      <cdr:spPr bwMode="auto">
        <a:xfrm xmlns:a="http://schemas.openxmlformats.org/drawingml/2006/main">
          <a:off x="3276600" y="914400"/>
          <a:ext cx="14478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103,9 %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0.63462</cdr:x>
      <cdr:y>0</cdr:y>
    </cdr:from>
    <cdr:to>
      <cdr:x>0.86538</cdr:x>
      <cdr:y>0.16836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2514600" y="0"/>
          <a:ext cx="914400" cy="762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0.65385</cdr:x>
      <cdr:y>0</cdr:y>
    </cdr:from>
    <cdr:to>
      <cdr:x>0.96154</cdr:x>
      <cdr:y>0.13469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2590800" y="0"/>
          <a:ext cx="1219200" cy="609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0.63462</cdr:x>
      <cdr:y>0</cdr:y>
    </cdr:from>
    <cdr:to>
      <cdr:x>0.86538</cdr:x>
      <cdr:y>0.16836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2514600" y="0"/>
          <a:ext cx="914400" cy="762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0.65385</cdr:x>
      <cdr:y>0</cdr:y>
    </cdr:from>
    <cdr:to>
      <cdr:x>0.96154</cdr:x>
      <cdr:y>0.13469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2590800" y="0"/>
          <a:ext cx="1219200" cy="609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0.63462</cdr:x>
      <cdr:y>0</cdr:y>
    </cdr:from>
    <cdr:to>
      <cdr:x>0.86538</cdr:x>
      <cdr:y>0.16836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2514600" y="0"/>
          <a:ext cx="914400" cy="762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0.65385</cdr:x>
      <cdr:y>0</cdr:y>
    </cdr:from>
    <cdr:to>
      <cdr:x>0.96154</cdr:x>
      <cdr:y>0.13469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2590800" y="0"/>
          <a:ext cx="1219200" cy="609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0.63462</cdr:x>
      <cdr:y>0</cdr:y>
    </cdr:from>
    <cdr:to>
      <cdr:x>0.86538</cdr:x>
      <cdr:y>0.16836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2514600" y="0"/>
          <a:ext cx="914400" cy="762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0.65385</cdr:x>
      <cdr:y>0</cdr:y>
    </cdr:from>
    <cdr:to>
      <cdr:x>0.96154</cdr:x>
      <cdr:y>0.13469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2590800" y="0"/>
          <a:ext cx="1219200" cy="609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0.63462</cdr:x>
      <cdr:y>0</cdr:y>
    </cdr:from>
    <cdr:to>
      <cdr:x>0.86538</cdr:x>
      <cdr:y>0.16836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2514600" y="0"/>
          <a:ext cx="914400" cy="762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0.65385</cdr:x>
      <cdr:y>0</cdr:y>
    </cdr:from>
    <cdr:to>
      <cdr:x>0.96154</cdr:x>
      <cdr:y>0.13469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2590800" y="0"/>
          <a:ext cx="1219200" cy="609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3062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11673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2111" y="1"/>
            <a:ext cx="292905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11674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5862"/>
            <a:ext cx="293062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11674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2111" y="9445862"/>
            <a:ext cx="292905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CB8526B-7FC9-4B2E-BECE-9562D341900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777972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3062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0541" y="1"/>
            <a:ext cx="2929051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44538"/>
            <a:ext cx="4972050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902" y="4722931"/>
            <a:ext cx="5408930" cy="4474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281"/>
            <a:ext cx="293062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0541" y="9444281"/>
            <a:ext cx="2929051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D3D736D-C87D-40D0-9A0B-D628B3DDB2C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067445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D736D-C87D-40D0-9A0B-D628B3DDB2CE}" type="slidenum">
              <a:rPr lang="ru-RU" altLang="ru-RU" smtClean="0"/>
              <a:pPr/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05718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76117" y="4722695"/>
            <a:ext cx="5408930" cy="4791595"/>
          </a:xfrm>
        </p:spPr>
        <p:txBody>
          <a:bodyPr/>
          <a:lstStyle/>
          <a:p>
            <a:pPr algn="just"/>
            <a:endParaRPr lang="ru-RU" dirty="0"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F5C3A-8719-43AC-AF12-F943772B47B1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9533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D736D-C87D-40D0-9A0B-D628B3DDB2CE}" type="slidenum">
              <a:rPr lang="ru-RU" altLang="ru-RU" smtClean="0"/>
              <a:pPr/>
              <a:t>16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65103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D736D-C87D-40D0-9A0B-D628B3DDB2CE}" type="slidenum">
              <a:rPr lang="ru-RU" altLang="ru-RU" smtClean="0"/>
              <a:pPr/>
              <a:t>25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309576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D736D-C87D-40D0-9A0B-D628B3DDB2CE}" type="slidenum">
              <a:rPr lang="ru-RU" altLang="ru-RU" smtClean="0"/>
              <a:pPr/>
              <a:t>26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30957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72CAE8-A94B-44F6-AB6C-35864CEF667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74944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FF5F61-F259-460C-8811-9E029D02D47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56723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9A4249-3719-4B16-8AE9-4C5CE1A385A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070837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66AEAC3-F4E4-45ED-8939-1C7B66BF21E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833485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B67B31A-2349-44AD-9814-52D6B2325B5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4328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B8ACF1-CA63-4B65-8A81-0CA7E5EB1B9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97925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9AF8A6-63A3-40DB-90D4-E504D4659C8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49097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10606E-968B-4626-ADDB-612FDEFC7B2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74094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4FB2A2-B061-4A10-9438-48838B6F8AA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61835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4E4206-51AA-4990-AE12-8893967B756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3097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3037CE-76E3-4E6B-B8E6-9779D26BD0C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36439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F4B162-7F00-4685-87ED-A0680F7FC7C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32344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B2DB35-06E4-40ED-AE3B-2B66183B8AF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9347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shade val="30000"/>
                <a:satMod val="115000"/>
              </a:schemeClr>
            </a:gs>
            <a:gs pos="2000">
              <a:schemeClr val="accent1">
                <a:shade val="67500"/>
                <a:satMod val="115000"/>
              </a:schemeClr>
            </a:gs>
            <a:gs pos="55000">
              <a:schemeClr val="accent1">
                <a:shade val="100000"/>
                <a:satMod val="115000"/>
                <a:alpha val="27000"/>
                <a:lumMod val="36000"/>
                <a:lumOff val="64000"/>
              </a:schemeClr>
            </a:gs>
            <a:gs pos="24000">
              <a:schemeClr val="accent1">
                <a:shade val="100000"/>
                <a:satMod val="115000"/>
                <a:alpha val="24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F5EC37A4-0C51-4525-8CC8-F48D7B53C5F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A9599-A0E3-405B-9090-2D52641CB977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5943600"/>
          </a:xfrm>
        </p:spPr>
        <p:txBody>
          <a:bodyPr/>
          <a:lstStyle/>
          <a:p>
            <a:r>
              <a:rPr lang="ru-RU" altLang="ru-RU" dirty="0">
                <a:latin typeface="Times New Roman" pitchFamily="18" charset="0"/>
              </a:rPr>
              <a:t>Отчет об исполнении бюджета Красновишерского муниципального района </a:t>
            </a:r>
            <a:br>
              <a:rPr lang="ru-RU" altLang="ru-RU" dirty="0">
                <a:latin typeface="Times New Roman" pitchFamily="18" charset="0"/>
              </a:rPr>
            </a:br>
            <a:r>
              <a:rPr lang="ru-RU" altLang="ru-RU" dirty="0">
                <a:latin typeface="Times New Roman" pitchFamily="18" charset="0"/>
              </a:rPr>
              <a:t>за </a:t>
            </a:r>
            <a:r>
              <a:rPr lang="ru-RU" altLang="ru-RU" dirty="0" smtClean="0">
                <a:latin typeface="Times New Roman" pitchFamily="18" charset="0"/>
              </a:rPr>
              <a:t>2019 </a:t>
            </a:r>
            <a:r>
              <a:rPr lang="ru-RU" altLang="ru-RU" dirty="0">
                <a:latin typeface="Times New Roman" pitchFamily="18" charset="0"/>
              </a:rPr>
              <a:t>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lexa\Совет Глав и МО, совещания, выездные, лекции\подложка для слайдов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80512" cy="6901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6357977"/>
              </p:ext>
            </p:extLst>
          </p:nvPr>
        </p:nvGraphicFramePr>
        <p:xfrm>
          <a:off x="305272" y="1359227"/>
          <a:ext cx="8496944" cy="30393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438400" y="95794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ЕНВД</a:t>
            </a:r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30736"/>
              </p:ext>
            </p:extLst>
          </p:nvPr>
        </p:nvGraphicFramePr>
        <p:xfrm>
          <a:off x="795906" y="4437111"/>
          <a:ext cx="7880550" cy="2262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627784" y="3991021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Транспортный налог</a:t>
            </a:r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4800" y="138077"/>
            <a:ext cx="853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Динамика поступлений доходов, млн. руб.</a:t>
            </a:r>
            <a:endParaRPr lang="ru-RU" sz="2200" dirty="0"/>
          </a:p>
        </p:txBody>
      </p:sp>
      <p:sp>
        <p:nvSpPr>
          <p:cNvPr id="13" name="TextBox 15"/>
          <p:cNvSpPr txBox="1">
            <a:spLocks noChangeArrowheads="1"/>
          </p:cNvSpPr>
          <p:nvPr/>
        </p:nvSpPr>
        <p:spPr bwMode="auto">
          <a:xfrm>
            <a:off x="7485063" y="1216594"/>
            <a:ext cx="1706562" cy="19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% к пред. году</a:t>
            </a:r>
          </a:p>
        </p:txBody>
      </p:sp>
      <p:sp>
        <p:nvSpPr>
          <p:cNvPr id="14" name="TextBox 15"/>
          <p:cNvSpPr txBox="1">
            <a:spLocks noChangeArrowheads="1"/>
          </p:cNvSpPr>
          <p:nvPr/>
        </p:nvSpPr>
        <p:spPr bwMode="auto">
          <a:xfrm>
            <a:off x="7485063" y="4263403"/>
            <a:ext cx="1706562" cy="19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% к пред. году</a:t>
            </a:r>
          </a:p>
        </p:txBody>
      </p:sp>
    </p:spTree>
    <p:extLst>
      <p:ext uri="{BB962C8B-B14F-4D97-AF65-F5344CB8AC3E}">
        <p14:creationId xmlns:p14="http://schemas.microsoft.com/office/powerpoint/2010/main" val="373906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ru-RU" sz="2800" dirty="0" smtClean="0"/>
              <a:t>Исполнение плана по основным источникам налоговых и неналоговых поступлений доходов</a:t>
            </a:r>
            <a:endParaRPr lang="ru-RU" sz="2800" dirty="0"/>
          </a:p>
        </p:txBody>
      </p:sp>
      <p:graphicFrame>
        <p:nvGraphicFramePr>
          <p:cNvPr id="7" name="Диаграмма 6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940873674"/>
              </p:ext>
            </p:extLst>
          </p:nvPr>
        </p:nvGraphicFramePr>
        <p:xfrm>
          <a:off x="-304800" y="1143000"/>
          <a:ext cx="98298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EAC3-F4E4-45ED-8939-1C7B66BF21E7}" type="slidenum">
              <a:rPr lang="ru-RU" altLang="ru-RU" smtClean="0"/>
              <a:pPr/>
              <a:t>11</a:t>
            </a:fld>
            <a:endParaRPr lang="ru-RU" altLang="ru-RU"/>
          </a:p>
        </p:txBody>
      </p:sp>
      <p:cxnSp>
        <p:nvCxnSpPr>
          <p:cNvPr id="3" name="Прямая со стрелкой 2"/>
          <p:cNvCxnSpPr/>
          <p:nvPr/>
        </p:nvCxnSpPr>
        <p:spPr bwMode="auto">
          <a:xfrm>
            <a:off x="2667000" y="1676400"/>
            <a:ext cx="990600" cy="7620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Прямоугольник 1"/>
          <p:cNvSpPr/>
          <p:nvPr/>
        </p:nvSpPr>
        <p:spPr bwMode="auto">
          <a:xfrm>
            <a:off x="1143000" y="10668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charset="0"/>
              </a:rPr>
              <a:t>102,7 %</a:t>
            </a:r>
          </a:p>
        </p:txBody>
      </p:sp>
    </p:spTree>
    <p:extLst>
      <p:ext uri="{BB962C8B-B14F-4D97-AF65-F5344CB8AC3E}">
        <p14:creationId xmlns:p14="http://schemas.microsoft.com/office/powerpoint/2010/main" val="4774662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ru-RU" sz="2400" dirty="0" smtClean="0"/>
              <a:t>Исполнение плана по расходам бюджета за 2019 год</a:t>
            </a:r>
            <a:endParaRPr lang="ru-RU" sz="24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1947521"/>
              </p:ext>
            </p:extLst>
          </p:nvPr>
        </p:nvGraphicFramePr>
        <p:xfrm>
          <a:off x="152400" y="1143000"/>
          <a:ext cx="88392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0606E-968B-4626-ADDB-612FDEFC7B2C}" type="slidenum">
              <a:rPr lang="ru-RU" altLang="ru-RU" smtClean="0"/>
              <a:pPr/>
              <a:t>12</a:t>
            </a:fld>
            <a:endParaRPr lang="ru-RU" alt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1981200" y="6172200"/>
            <a:ext cx="548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charset="0"/>
              </a:rPr>
              <a:t>Исполнение плана по расходам – 90,1%</a:t>
            </a:r>
          </a:p>
        </p:txBody>
      </p:sp>
    </p:spTree>
    <p:extLst>
      <p:ext uri="{BB962C8B-B14F-4D97-AF65-F5344CB8AC3E}">
        <p14:creationId xmlns:p14="http://schemas.microsoft.com/office/powerpoint/2010/main" val="8456283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EE7F8-195B-40FB-9596-96E7A56B934F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19113" y="304800"/>
            <a:ext cx="8229600" cy="561975"/>
          </a:xfrm>
        </p:spPr>
        <p:txBody>
          <a:bodyPr/>
          <a:lstStyle/>
          <a:p>
            <a:r>
              <a:rPr lang="ru-RU" altLang="ru-RU" sz="2800" b="1" dirty="0"/>
              <a:t>Структура расходов бюджета района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8768685"/>
              </p:ext>
            </p:extLst>
          </p:nvPr>
        </p:nvGraphicFramePr>
        <p:xfrm>
          <a:off x="89477" y="1066800"/>
          <a:ext cx="9069271" cy="5708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70340" name="Rectangle 4"/>
          <p:cNvSpPr>
            <a:spLocks noChangeArrowheads="1"/>
          </p:cNvSpPr>
          <p:nvPr/>
        </p:nvSpPr>
        <p:spPr bwMode="auto">
          <a:xfrm>
            <a:off x="6084888" y="1143000"/>
            <a:ext cx="26638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ru-RU" altLang="ru-RU" sz="1800" b="1" dirty="0"/>
              <a:t>Расходы социальной направленности – </a:t>
            </a:r>
            <a:r>
              <a:rPr lang="ru-RU" altLang="ru-RU" sz="1800" b="1" dirty="0" smtClean="0"/>
              <a:t>72,2%</a:t>
            </a:r>
            <a:endParaRPr lang="ru-RU" altLang="ru-RU" sz="18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/>
          <a:lstStyle/>
          <a:p>
            <a:r>
              <a:rPr lang="ru-RU" sz="3600" dirty="0" smtClean="0"/>
              <a:t>МП «Развитие образования»</a:t>
            </a:r>
            <a:endParaRPr lang="ru-RU" sz="36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56114064"/>
              </p:ext>
            </p:extLst>
          </p:nvPr>
        </p:nvGraphicFramePr>
        <p:xfrm>
          <a:off x="76200" y="1600200"/>
          <a:ext cx="365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5540234"/>
              </p:ext>
            </p:extLst>
          </p:nvPr>
        </p:nvGraphicFramePr>
        <p:xfrm>
          <a:off x="3505200" y="914400"/>
          <a:ext cx="5486399" cy="5688802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683726"/>
                <a:gridCol w="888274"/>
                <a:gridCol w="914399"/>
              </a:tblGrid>
              <a:tr h="47672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Показатель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План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Факт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94877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населения, удовлетворенных качеством услуг в сфере образования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90 %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91 %</a:t>
                      </a:r>
                      <a:endParaRPr lang="ru-RU" dirty="0"/>
                    </a:p>
                  </a:txBody>
                  <a:tcPr/>
                </a:tc>
              </a:tr>
              <a:tr h="513877">
                <a:tc>
                  <a:txBody>
                    <a:bodyPr/>
                    <a:lstStyle/>
                    <a:p>
                      <a:r>
                        <a:rPr lang="ru-RU" dirty="0" smtClean="0"/>
                        <a:t>Охват дошкольным</a:t>
                      </a:r>
                      <a:r>
                        <a:rPr lang="ru-RU" baseline="0" dirty="0" smtClean="0"/>
                        <a:t> образованием детей от 3 до 7 л.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100 %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aseline="0" dirty="0" smtClean="0"/>
                        <a:t> 100 </a:t>
                      </a:r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/>
                </a:tc>
              </a:tr>
              <a:tr h="559597">
                <a:tc>
                  <a:txBody>
                    <a:bodyPr/>
                    <a:lstStyle/>
                    <a:p>
                      <a:r>
                        <a:rPr lang="ru-RU" dirty="0" smtClean="0"/>
                        <a:t>Удельный</a:t>
                      </a:r>
                      <a:r>
                        <a:rPr lang="ru-RU" baseline="0" dirty="0" smtClean="0"/>
                        <a:t> вес численности учителей в возрасте до 35 лет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10,3%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11 %</a:t>
                      </a:r>
                      <a:endParaRPr lang="ru-RU" dirty="0"/>
                    </a:p>
                  </a:txBody>
                  <a:tcPr/>
                </a:tc>
              </a:tr>
              <a:tr h="986317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уч-ся, обучающихся в соответствии с новым федеральным</a:t>
                      </a:r>
                      <a:r>
                        <a:rPr lang="ru-RU" baseline="0" dirty="0" smtClean="0"/>
                        <a:t> государственным образовательным стандартом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82,4</a:t>
                      </a:r>
                      <a:r>
                        <a:rPr lang="ru-RU" baseline="0" dirty="0" smtClean="0"/>
                        <a:t>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93,1%</a:t>
                      </a:r>
                      <a:endParaRPr lang="ru-RU" dirty="0"/>
                    </a:p>
                  </a:txBody>
                  <a:tcPr/>
                </a:tc>
              </a:tr>
              <a:tr h="483397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уч-ся, получающих услугу</a:t>
                      </a:r>
                    </a:p>
                    <a:p>
                      <a:r>
                        <a:rPr lang="ru-RU" dirty="0" smtClean="0"/>
                        <a:t>дополнительного образования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76,6%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75,0%</a:t>
                      </a:r>
                      <a:endParaRPr lang="ru-RU" dirty="0"/>
                    </a:p>
                  </a:txBody>
                  <a:tcPr/>
                </a:tc>
              </a:tr>
              <a:tr h="1027099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детей и молодежи, ставших победителями и призерами краевых, всероссийских мероприятий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15%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15 %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 bwMode="auto">
          <a:xfrm>
            <a:off x="2590800" y="1140594"/>
            <a:ext cx="1295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rgbClr val="FF3300"/>
              </a:solidFill>
              <a:effectLst/>
              <a:latin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2133600" y="1371600"/>
            <a:ext cx="1600200" cy="683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charset="0"/>
              </a:rPr>
              <a:t>94,9%</a:t>
            </a:r>
          </a:p>
        </p:txBody>
      </p:sp>
    </p:spTree>
    <p:extLst>
      <p:ext uri="{BB962C8B-B14F-4D97-AF65-F5344CB8AC3E}">
        <p14:creationId xmlns:p14="http://schemas.microsoft.com/office/powerpoint/2010/main" val="11119051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FA1C-FA96-4C91-9790-4F53FC78715F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206852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610600" cy="715962"/>
          </a:xfrm>
        </p:spPr>
        <p:txBody>
          <a:bodyPr/>
          <a:lstStyle/>
          <a:p>
            <a:r>
              <a:rPr lang="ru-RU" altLang="ru-RU" sz="3200"/>
              <a:t>Динамика роста (снижения) детей, посещающих образовательные учреждения</a:t>
            </a:r>
          </a:p>
        </p:txBody>
      </p:sp>
      <p:graphicFrame>
        <p:nvGraphicFramePr>
          <p:cNvPr id="2" name="Object 5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852284957"/>
              </p:ext>
            </p:extLst>
          </p:nvPr>
        </p:nvGraphicFramePr>
        <p:xfrm>
          <a:off x="508000" y="1455738"/>
          <a:ext cx="8140700" cy="4730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6854" name="Rectangle 6"/>
          <p:cNvSpPr>
            <a:spLocks noChangeArrowheads="1"/>
          </p:cNvSpPr>
          <p:nvPr/>
        </p:nvSpPr>
        <p:spPr bwMode="auto">
          <a:xfrm>
            <a:off x="7697788" y="4191000"/>
            <a:ext cx="763587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CC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 sz="2800" dirty="0" smtClean="0">
                <a:solidFill>
                  <a:srgbClr val="0066FF"/>
                </a:solidFill>
              </a:rPr>
              <a:t>- 8</a:t>
            </a:r>
            <a:endParaRPr lang="ru-RU" altLang="ru-RU" sz="2800" dirty="0">
              <a:solidFill>
                <a:srgbClr val="0066FF"/>
              </a:solidFill>
            </a:endParaRPr>
          </a:p>
        </p:txBody>
      </p:sp>
      <p:sp>
        <p:nvSpPr>
          <p:cNvPr id="206855" name="Rectangle 7"/>
          <p:cNvSpPr>
            <a:spLocks noChangeArrowheads="1"/>
          </p:cNvSpPr>
          <p:nvPr/>
        </p:nvSpPr>
        <p:spPr bwMode="auto">
          <a:xfrm>
            <a:off x="7543800" y="1219200"/>
            <a:ext cx="83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CC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 sz="2800" dirty="0" smtClean="0"/>
              <a:t>- 47</a:t>
            </a:r>
            <a:endParaRPr lang="ru-RU" altLang="ru-RU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/>
          <a:lstStyle/>
          <a:p>
            <a:r>
              <a:rPr lang="ru-RU" sz="3600" dirty="0" smtClean="0"/>
              <a:t>МП «Развитие культуры»</a:t>
            </a:r>
            <a:endParaRPr lang="ru-RU" sz="36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77183716"/>
              </p:ext>
            </p:extLst>
          </p:nvPr>
        </p:nvGraphicFramePr>
        <p:xfrm>
          <a:off x="76200" y="1600200"/>
          <a:ext cx="365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35316174"/>
              </p:ext>
            </p:extLst>
          </p:nvPr>
        </p:nvGraphicFramePr>
        <p:xfrm>
          <a:off x="3581400" y="1140594"/>
          <a:ext cx="5486399" cy="5137556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657600"/>
                <a:gridCol w="914400"/>
                <a:gridCol w="914399"/>
              </a:tblGrid>
              <a:tr h="48581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Показатель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План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Факт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57451">
                <a:tc>
                  <a:txBody>
                    <a:bodyPr/>
                    <a:lstStyle/>
                    <a:p>
                      <a:r>
                        <a:rPr lang="ru-RU" dirty="0" smtClean="0"/>
                        <a:t>Увеличение кол-ва участников культурно-досуговых мероприятий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+ 7,1%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+ 7,1%</a:t>
                      </a:r>
                      <a:endParaRPr lang="ru-RU" dirty="0"/>
                    </a:p>
                  </a:txBody>
                  <a:tcPr/>
                </a:tc>
              </a:tr>
              <a:tr h="957451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населения, охваченного</a:t>
                      </a:r>
                    </a:p>
                    <a:p>
                      <a:r>
                        <a:rPr lang="ru-RU" dirty="0" smtClean="0"/>
                        <a:t>услугами библиотечного обслуживания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50 %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53 %</a:t>
                      </a:r>
                      <a:endParaRPr lang="ru-RU" dirty="0"/>
                    </a:p>
                  </a:txBody>
                  <a:tcPr/>
                </a:tc>
              </a:tr>
              <a:tr h="732688">
                <a:tc>
                  <a:txBody>
                    <a:bodyPr/>
                    <a:lstStyle/>
                    <a:p>
                      <a:r>
                        <a:rPr lang="ru-RU" dirty="0" smtClean="0"/>
                        <a:t>Посещаемость музейных учреждений (на 1 жителя в год)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0,9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0,8</a:t>
                      </a:r>
                      <a:endParaRPr lang="ru-RU" dirty="0"/>
                    </a:p>
                  </a:txBody>
                  <a:tcPr/>
                </a:tc>
              </a:tr>
              <a:tr h="957451"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 социокультурных проектов, получивших </a:t>
                      </a:r>
                      <a:r>
                        <a:rPr lang="ru-RU" dirty="0" err="1" smtClean="0"/>
                        <a:t>грантовую</a:t>
                      </a:r>
                      <a:r>
                        <a:rPr lang="ru-RU" dirty="0" smtClean="0"/>
                        <a:t> поддержку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</a:tr>
              <a:tr h="1046697">
                <a:tc>
                  <a:txBody>
                    <a:bodyPr/>
                    <a:lstStyle/>
                    <a:p>
                      <a:r>
                        <a:rPr lang="ru-RU" dirty="0" smtClean="0"/>
                        <a:t>Отношение средней з/платы работников</a:t>
                      </a:r>
                      <a:r>
                        <a:rPr lang="ru-RU" baseline="0" dirty="0" smtClean="0"/>
                        <a:t> культуры к средней з/плате в Пермском крае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73 %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69,7%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 bwMode="auto">
          <a:xfrm>
            <a:off x="2590800" y="1140594"/>
            <a:ext cx="1295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ru-RU">
              <a:latin typeface="Arial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2133600" y="1371600"/>
            <a:ext cx="1600200" cy="683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ru-RU" b="1" dirty="0" smtClean="0">
                <a:latin typeface="Arial"/>
              </a:rPr>
              <a:t>100,0 %</a:t>
            </a:r>
            <a:endParaRPr lang="ru-RU" b="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93679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1994"/>
          </a:xfrm>
        </p:spPr>
        <p:txBody>
          <a:bodyPr/>
          <a:lstStyle/>
          <a:p>
            <a:r>
              <a:rPr lang="ru-RU" sz="3600" dirty="0" smtClean="0"/>
              <a:t>МП «Семья и дети Вишеры»</a:t>
            </a:r>
            <a:endParaRPr lang="ru-RU" sz="36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59942824"/>
              </p:ext>
            </p:extLst>
          </p:nvPr>
        </p:nvGraphicFramePr>
        <p:xfrm>
          <a:off x="228600" y="1600200"/>
          <a:ext cx="35052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30028444"/>
              </p:ext>
            </p:extLst>
          </p:nvPr>
        </p:nvGraphicFramePr>
        <p:xfrm>
          <a:off x="3857016" y="1295400"/>
          <a:ext cx="5134583" cy="5362174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305784"/>
                <a:gridCol w="990600"/>
                <a:gridCol w="838199"/>
              </a:tblGrid>
              <a:tr h="42441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Показатель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План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Факт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37585"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</a:t>
                      </a:r>
                      <a:r>
                        <a:rPr lang="ru-RU" baseline="0" dirty="0" smtClean="0"/>
                        <a:t> семей в СОП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71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60</a:t>
                      </a:r>
                      <a:endParaRPr lang="ru-RU" dirty="0"/>
                    </a:p>
                  </a:txBody>
                  <a:tcPr/>
                </a:tc>
              </a:tr>
              <a:tr h="505225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семей в СОП, снятых с учета по</a:t>
                      </a:r>
                      <a:r>
                        <a:rPr lang="ru-RU" baseline="0" dirty="0" smtClean="0"/>
                        <a:t> итогам реабилитации, от общего числа семей в СОП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16,9 %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35 %</a:t>
                      </a:r>
                      <a:endParaRPr lang="ru-RU" dirty="0"/>
                    </a:p>
                  </a:txBody>
                  <a:tcPr/>
                </a:tc>
              </a:tr>
              <a:tr h="505225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детей, охваченных</a:t>
                      </a:r>
                      <a:r>
                        <a:rPr lang="ru-RU" baseline="0" dirty="0" smtClean="0"/>
                        <a:t> оздоровлением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90</a:t>
                      </a:r>
                      <a:r>
                        <a:rPr lang="ru-RU" baseline="0" dirty="0" smtClean="0"/>
                        <a:t>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90%</a:t>
                      </a:r>
                      <a:endParaRPr lang="ru-RU" dirty="0"/>
                    </a:p>
                  </a:txBody>
                  <a:tcPr/>
                </a:tc>
              </a:tr>
              <a:tr h="474745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детей в СОП, охваченных оздоровлением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96 %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96 %</a:t>
                      </a:r>
                      <a:endParaRPr lang="ru-RU" dirty="0"/>
                    </a:p>
                  </a:txBody>
                  <a:tcPr/>
                </a:tc>
              </a:tr>
              <a:tr h="520465">
                <a:tc>
                  <a:txBody>
                    <a:bodyPr/>
                    <a:lstStyle/>
                    <a:p>
                      <a:r>
                        <a:rPr lang="ru-RU" dirty="0" smtClean="0"/>
                        <a:t>К-во несовершеннолетних, совершивших преступления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</a:tr>
              <a:tr h="849551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детей из многодетных и малообеспеченных многодетных семей, которым предоставлена социальная поддержка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100%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 bwMode="auto">
          <a:xfrm>
            <a:off x="2590800" y="1140594"/>
            <a:ext cx="1295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rgbClr val="FF3300"/>
              </a:solidFill>
              <a:effectLst/>
              <a:latin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2590800" y="1371600"/>
            <a:ext cx="1143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charset="0"/>
              </a:rPr>
              <a:t>92,1 %</a:t>
            </a:r>
          </a:p>
        </p:txBody>
      </p:sp>
    </p:spTree>
    <p:extLst>
      <p:ext uri="{BB962C8B-B14F-4D97-AF65-F5344CB8AC3E}">
        <p14:creationId xmlns:p14="http://schemas.microsoft.com/office/powerpoint/2010/main" val="11094909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1994"/>
          </a:xfrm>
        </p:spPr>
        <p:txBody>
          <a:bodyPr/>
          <a:lstStyle/>
          <a:p>
            <a:r>
              <a:rPr lang="ru-RU" sz="3600" dirty="0" smtClean="0"/>
              <a:t>МП «Развитие физической культуры, спорта и туризма»</a:t>
            </a:r>
            <a:endParaRPr lang="ru-RU" sz="36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04799443"/>
              </p:ext>
            </p:extLst>
          </p:nvPr>
        </p:nvGraphicFramePr>
        <p:xfrm>
          <a:off x="228600" y="1600200"/>
          <a:ext cx="35052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80533629"/>
              </p:ext>
            </p:extLst>
          </p:nvPr>
        </p:nvGraphicFramePr>
        <p:xfrm>
          <a:off x="3733800" y="1371600"/>
          <a:ext cx="5257799" cy="5261892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385114"/>
                <a:gridCol w="1014372"/>
                <a:gridCol w="858313"/>
              </a:tblGrid>
              <a:tr h="452016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Показатель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План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Факт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73869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населения, систематически занимающаяся </a:t>
                      </a:r>
                      <a:r>
                        <a:rPr lang="ru-RU" dirty="0" err="1" smtClean="0"/>
                        <a:t>ФиС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39%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39%</a:t>
                      </a:r>
                      <a:endParaRPr lang="ru-RU" dirty="0"/>
                    </a:p>
                  </a:txBody>
                  <a:tcPr/>
                </a:tc>
              </a:tr>
              <a:tr h="681708"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 проведенных туристско-массовых</a:t>
                      </a:r>
                      <a:r>
                        <a:rPr lang="ru-RU" baseline="0" dirty="0" smtClean="0"/>
                        <a:t> мероприятий/к-во участников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2/60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2/90</a:t>
                      </a:r>
                      <a:endParaRPr lang="ru-RU" dirty="0"/>
                    </a:p>
                  </a:txBody>
                  <a:tcPr/>
                </a:tc>
              </a:tr>
              <a:tr h="973869">
                <a:tc>
                  <a:txBody>
                    <a:bodyPr/>
                    <a:lstStyle/>
                    <a:p>
                      <a:r>
                        <a:rPr lang="ru-RU" dirty="0" smtClean="0"/>
                        <a:t>Численность населения, принявшего участие в спортивных</a:t>
                      </a:r>
                      <a:r>
                        <a:rPr lang="ru-RU" baseline="0" dirty="0" smtClean="0"/>
                        <a:t> мероприятиях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4800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4739</a:t>
                      </a:r>
                      <a:endParaRPr lang="ru-RU" dirty="0"/>
                    </a:p>
                  </a:txBody>
                  <a:tcPr/>
                </a:tc>
              </a:tr>
              <a:tr h="973869">
                <a:tc>
                  <a:txBody>
                    <a:bodyPr/>
                    <a:lstStyle/>
                    <a:p>
                      <a:r>
                        <a:rPr lang="ru-RU" dirty="0" smtClean="0"/>
                        <a:t>К-во призовых мест, завоеванных на краевых соревнованиях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19</a:t>
                      </a:r>
                      <a:endParaRPr lang="ru-RU" dirty="0"/>
                    </a:p>
                  </a:txBody>
                  <a:tcPr/>
                </a:tc>
              </a:tr>
              <a:tr h="973869">
                <a:tc>
                  <a:txBody>
                    <a:bodyPr/>
                    <a:lstStyle/>
                    <a:p>
                      <a:r>
                        <a:rPr lang="ru-RU" dirty="0" smtClean="0"/>
                        <a:t>К-во участников, выполнивших знак отличия ГТО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 bwMode="auto">
          <a:xfrm>
            <a:off x="2590800" y="1140594"/>
            <a:ext cx="1295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rgbClr val="FF3300"/>
              </a:solidFill>
              <a:effectLst/>
              <a:latin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2590800" y="1371600"/>
            <a:ext cx="1143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charset="0"/>
              </a:rPr>
              <a:t>38,9 %</a:t>
            </a:r>
          </a:p>
        </p:txBody>
      </p:sp>
    </p:spTree>
    <p:extLst>
      <p:ext uri="{BB962C8B-B14F-4D97-AF65-F5344CB8AC3E}">
        <p14:creationId xmlns:p14="http://schemas.microsoft.com/office/powerpoint/2010/main" val="19192689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68362"/>
          </a:xfrm>
        </p:spPr>
        <p:txBody>
          <a:bodyPr/>
          <a:lstStyle/>
          <a:p>
            <a:r>
              <a:rPr lang="ru-RU" sz="3600" dirty="0" smtClean="0"/>
              <a:t>МП «Экономическое развитие»</a:t>
            </a:r>
            <a:endParaRPr lang="ru-RU" sz="36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96267975"/>
              </p:ext>
            </p:extLst>
          </p:nvPr>
        </p:nvGraphicFramePr>
        <p:xfrm>
          <a:off x="199103" y="1597794"/>
          <a:ext cx="35052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03035638"/>
              </p:ext>
            </p:extLst>
          </p:nvPr>
        </p:nvGraphicFramePr>
        <p:xfrm>
          <a:off x="3733800" y="1524001"/>
          <a:ext cx="5181600" cy="4607803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008671"/>
                <a:gridCol w="1170039"/>
                <a:gridCol w="1002890"/>
              </a:tblGrid>
              <a:tr h="45040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Показатель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План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Факт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56672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</a:t>
                      </a:r>
                      <a:r>
                        <a:rPr lang="ru-RU" baseline="0" dirty="0" smtClean="0"/>
                        <a:t> СМП (на 1 тыс. жителей)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не менее 39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38</a:t>
                      </a:r>
                      <a:endParaRPr lang="ru-RU" dirty="0"/>
                    </a:p>
                  </a:txBody>
                  <a:tcPr/>
                </a:tc>
              </a:tr>
              <a:tr h="756672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созданных</a:t>
                      </a:r>
                      <a:r>
                        <a:rPr lang="ru-RU" baseline="0" dirty="0" smtClean="0"/>
                        <a:t> рабочих мест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не</a:t>
                      </a:r>
                      <a:r>
                        <a:rPr lang="ru-RU" baseline="0" dirty="0" smtClean="0"/>
                        <a:t> менее 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1563102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КФХ, реализующих</a:t>
                      </a:r>
                      <a:r>
                        <a:rPr lang="ru-RU" baseline="0" dirty="0" smtClean="0"/>
                        <a:t> проекты, связанные с производством с/х продукции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не менее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3</a:t>
                      </a:r>
                    </a:p>
                  </a:txBody>
                  <a:tcPr/>
                </a:tc>
              </a:tr>
              <a:tr h="1080957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участников ярмарок,</a:t>
                      </a:r>
                      <a:r>
                        <a:rPr lang="ru-RU" baseline="0" dirty="0" smtClean="0"/>
                        <a:t> реализующих с/х продукцию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не менее 60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70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0606E-968B-4626-ADDB-612FDEFC7B2C}" type="slidenum">
              <a:rPr lang="ru-RU" altLang="ru-RU" smtClean="0"/>
              <a:pPr/>
              <a:t>19</a:t>
            </a:fld>
            <a:endParaRPr lang="ru-RU" altLang="ru-RU"/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2590800" y="1140594"/>
            <a:ext cx="1295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rgbClr val="FF3300"/>
              </a:solidFill>
              <a:effectLst/>
              <a:latin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2590800" y="1371600"/>
            <a:ext cx="1143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charset="0"/>
              </a:rPr>
              <a:t>99,6 %</a:t>
            </a:r>
          </a:p>
        </p:txBody>
      </p:sp>
    </p:spTree>
    <p:extLst>
      <p:ext uri="{BB962C8B-B14F-4D97-AF65-F5344CB8AC3E}">
        <p14:creationId xmlns:p14="http://schemas.microsoft.com/office/powerpoint/2010/main" val="2354836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</p:spPr>
        <p:txBody>
          <a:bodyPr/>
          <a:lstStyle/>
          <a:p>
            <a:r>
              <a:rPr lang="ru-RU" sz="2800" dirty="0" smtClean="0"/>
              <a:t>Доходы</a:t>
            </a:r>
            <a:r>
              <a:rPr lang="ru-RU" sz="3200" dirty="0" smtClean="0"/>
              <a:t> </a:t>
            </a:r>
            <a:r>
              <a:rPr lang="ru-RU" sz="2800" dirty="0" smtClean="0"/>
              <a:t>бюджета Красновишерского муниципального района за 2019 год </a:t>
            </a:r>
            <a:br>
              <a:rPr lang="ru-RU" sz="2800" dirty="0" smtClean="0"/>
            </a:br>
            <a:r>
              <a:rPr lang="ru-RU" sz="2800" dirty="0" smtClean="0"/>
              <a:t>в разрезе видов доходов</a:t>
            </a:r>
            <a:endParaRPr lang="ru-RU" sz="2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5014414"/>
              </p:ext>
            </p:extLst>
          </p:nvPr>
        </p:nvGraphicFramePr>
        <p:xfrm>
          <a:off x="-23262" y="1524000"/>
          <a:ext cx="8862461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ACF1-CA63-4B65-8A81-0CA7E5EB1B96}" type="slidenum">
              <a:rPr lang="ru-RU" altLang="ru-RU" smtClean="0"/>
              <a:pPr/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570866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763000" cy="609600"/>
          </a:xfrm>
        </p:spPr>
        <p:txBody>
          <a:bodyPr/>
          <a:lstStyle/>
          <a:p>
            <a:r>
              <a:rPr lang="ru-RU" sz="3600" dirty="0" smtClean="0"/>
              <a:t>МП «Развитие транспортной системы»</a:t>
            </a:r>
            <a:endParaRPr lang="ru-RU" sz="36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66233634"/>
              </p:ext>
            </p:extLst>
          </p:nvPr>
        </p:nvGraphicFramePr>
        <p:xfrm>
          <a:off x="228600" y="1600200"/>
          <a:ext cx="35052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5582874"/>
              </p:ext>
            </p:extLst>
          </p:nvPr>
        </p:nvGraphicFramePr>
        <p:xfrm>
          <a:off x="3733800" y="1597794"/>
          <a:ext cx="5257799" cy="426720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385114"/>
                <a:gridCol w="958286"/>
                <a:gridCol w="914399"/>
              </a:tblGrid>
              <a:tr h="88025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Показатель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План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Факт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413103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автодорог, соответствующих нормативным требованиям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не менее 70 %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54,8 %</a:t>
                      </a:r>
                      <a:endParaRPr lang="ru-RU" dirty="0"/>
                    </a:p>
                  </a:txBody>
                  <a:tcPr/>
                </a:tc>
              </a:tr>
              <a:tr h="1973840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граждан, получивших муниципальную услугу по перевозке</a:t>
                      </a:r>
                      <a:r>
                        <a:rPr lang="ru-RU" baseline="0" dirty="0" smtClean="0"/>
                        <a:t> пассажиров автотранспортом, по отношению к прошлому году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99,6%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99,2%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 bwMode="auto">
          <a:xfrm>
            <a:off x="2590800" y="1140594"/>
            <a:ext cx="1295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rgbClr val="FF3300"/>
              </a:solidFill>
              <a:effectLst/>
              <a:latin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2590800" y="1371600"/>
            <a:ext cx="1143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charset="0"/>
              </a:rPr>
              <a:t>71,2 %</a:t>
            </a:r>
          </a:p>
        </p:txBody>
      </p:sp>
    </p:spTree>
    <p:extLst>
      <p:ext uri="{BB962C8B-B14F-4D97-AF65-F5344CB8AC3E}">
        <p14:creationId xmlns:p14="http://schemas.microsoft.com/office/powerpoint/2010/main" val="18629154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52400" y="274638"/>
            <a:ext cx="8686800" cy="792162"/>
          </a:xfrm>
        </p:spPr>
        <p:txBody>
          <a:bodyPr/>
          <a:lstStyle/>
          <a:p>
            <a:r>
              <a:rPr lang="ru-RU" sz="2800" b="1" dirty="0" smtClean="0"/>
              <a:t>Анализ исполнения бюджета </a:t>
            </a:r>
            <a:br>
              <a:rPr lang="ru-RU" sz="2800" b="1" dirty="0" smtClean="0"/>
            </a:br>
            <a:r>
              <a:rPr lang="ru-RU" sz="2800" b="1" dirty="0" smtClean="0"/>
              <a:t>в части средств Дорожного фонда</a:t>
            </a:r>
            <a:endParaRPr lang="ru-RU" sz="2800" b="1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346204"/>
              </p:ext>
            </p:extLst>
          </p:nvPr>
        </p:nvGraphicFramePr>
        <p:xfrm>
          <a:off x="457200" y="1447800"/>
          <a:ext cx="8229600" cy="5059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0606E-968B-4626-ADDB-612FDEFC7B2C}" type="slidenum">
              <a:rPr lang="ru-RU" altLang="ru-RU" smtClean="0"/>
              <a:pPr/>
              <a:t>21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305921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715962"/>
          </a:xfrm>
        </p:spPr>
        <p:txBody>
          <a:bodyPr/>
          <a:lstStyle/>
          <a:p>
            <a:r>
              <a:rPr lang="ru-RU" sz="2800" b="1" dirty="0" smtClean="0"/>
              <a:t>Структура Дорожного фонда</a:t>
            </a:r>
            <a:endParaRPr lang="ru-RU" sz="28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3195624"/>
              </p:ext>
            </p:extLst>
          </p:nvPr>
        </p:nvGraphicFramePr>
        <p:xfrm>
          <a:off x="457200" y="914400"/>
          <a:ext cx="82296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ACF1-CA63-4B65-8A81-0CA7E5EB1B96}" type="slidenum">
              <a:rPr lang="ru-RU" altLang="ru-RU" smtClean="0"/>
              <a:pPr/>
              <a:t>22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304691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763000" cy="609600"/>
          </a:xfrm>
        </p:spPr>
        <p:txBody>
          <a:bodyPr/>
          <a:lstStyle/>
          <a:p>
            <a:r>
              <a:rPr lang="ru-RU" sz="3200" dirty="0" smtClean="0"/>
              <a:t>МП «Управление имуществом и земельными ресурсами»</a:t>
            </a:r>
            <a:endParaRPr lang="ru-RU" sz="32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03815199"/>
              </p:ext>
            </p:extLst>
          </p:nvPr>
        </p:nvGraphicFramePr>
        <p:xfrm>
          <a:off x="228600" y="1600200"/>
          <a:ext cx="35052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85374653"/>
              </p:ext>
            </p:extLst>
          </p:nvPr>
        </p:nvGraphicFramePr>
        <p:xfrm>
          <a:off x="3753465" y="1140593"/>
          <a:ext cx="5257799" cy="552682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385114"/>
                <a:gridCol w="958286"/>
                <a:gridCol w="914399"/>
              </a:tblGrid>
              <a:tr h="380326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Показатель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План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Факт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50814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объектов казны, прошедших госрегистрацию прав собственности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98 %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100%</a:t>
                      </a:r>
                      <a:endParaRPr lang="ru-RU" dirty="0"/>
                    </a:p>
                  </a:txBody>
                  <a:tcPr/>
                </a:tc>
              </a:tr>
              <a:tr h="950814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</a:t>
                      </a:r>
                      <a:r>
                        <a:rPr lang="ru-RU" baseline="0" dirty="0" smtClean="0"/>
                        <a:t> недвижимого имущ-ва, находящегося в реестре муниципального имущества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98 %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100 %</a:t>
                      </a:r>
                      <a:endParaRPr lang="ru-RU" dirty="0"/>
                    </a:p>
                  </a:txBody>
                  <a:tcPr/>
                </a:tc>
              </a:tr>
              <a:tr h="950814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Проведение контрольных мероприятий в отношении земельных участков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95% от плана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100%</a:t>
                      </a:r>
                      <a:endParaRPr lang="ru-RU" dirty="0"/>
                    </a:p>
                  </a:txBody>
                  <a:tcPr/>
                </a:tc>
              </a:tr>
              <a:tr h="1494039">
                <a:tc>
                  <a:txBody>
                    <a:bodyPr/>
                    <a:lstStyle/>
                    <a:p>
                      <a:r>
                        <a:rPr lang="ru-RU" dirty="0" smtClean="0"/>
                        <a:t>Объем поступлений, тыс. р.:</a:t>
                      </a:r>
                    </a:p>
                    <a:p>
                      <a:r>
                        <a:rPr lang="ru-RU" dirty="0" smtClean="0"/>
                        <a:t>   от использования имущества</a:t>
                      </a:r>
                    </a:p>
                    <a:p>
                      <a:r>
                        <a:rPr lang="ru-RU" dirty="0" smtClean="0"/>
                        <a:t>   от использования земельных участков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/>
                    </a:p>
                    <a:p>
                      <a:pPr algn="r"/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1 074</a:t>
                      </a:r>
                    </a:p>
                    <a:p>
                      <a:pPr algn="r"/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26 180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/>
                    </a:p>
                    <a:p>
                      <a:pPr algn="r"/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1 157</a:t>
                      </a:r>
                    </a:p>
                    <a:p>
                      <a:pPr algn="r"/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29 773</a:t>
                      </a:r>
                      <a:endParaRPr lang="ru-RU" dirty="0"/>
                    </a:p>
                  </a:txBody>
                  <a:tcPr/>
                </a:tc>
              </a:tr>
              <a:tr h="800013">
                <a:tc>
                  <a:txBody>
                    <a:bodyPr/>
                    <a:lstStyle/>
                    <a:p>
                      <a:r>
                        <a:rPr lang="ru-RU" dirty="0" smtClean="0"/>
                        <a:t>Объем задолженности по аренде земли</a:t>
                      </a:r>
                      <a:r>
                        <a:rPr lang="ru-RU" baseline="0" dirty="0" smtClean="0"/>
                        <a:t> и им-</a:t>
                      </a:r>
                      <a:r>
                        <a:rPr lang="ru-RU" baseline="0" dirty="0" err="1" smtClean="0"/>
                        <a:t>ва</a:t>
                      </a:r>
                      <a:r>
                        <a:rPr lang="ru-RU" baseline="0" dirty="0" smtClean="0"/>
                        <a:t>, тыс. р.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1 217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1 132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 bwMode="auto">
          <a:xfrm>
            <a:off x="2590800" y="1140594"/>
            <a:ext cx="1295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rgbClr val="FF3300"/>
              </a:solidFill>
              <a:effectLst/>
              <a:latin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2590800" y="1371600"/>
            <a:ext cx="1143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/>
              <a:t>77,2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charset="0"/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5491570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763000" cy="609600"/>
          </a:xfrm>
        </p:spPr>
        <p:txBody>
          <a:bodyPr/>
          <a:lstStyle/>
          <a:p>
            <a:r>
              <a:rPr lang="ru-RU" sz="3200" dirty="0" smtClean="0"/>
              <a:t>МП «Градостроительная деятельность»</a:t>
            </a:r>
            <a:endParaRPr lang="ru-RU" sz="32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69860079"/>
              </p:ext>
            </p:extLst>
          </p:nvPr>
        </p:nvGraphicFramePr>
        <p:xfrm>
          <a:off x="228600" y="1600200"/>
          <a:ext cx="35052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73473499"/>
              </p:ext>
            </p:extLst>
          </p:nvPr>
        </p:nvGraphicFramePr>
        <p:xfrm>
          <a:off x="3771089" y="1140593"/>
          <a:ext cx="5257799" cy="5308794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385114"/>
                <a:gridCol w="958286"/>
                <a:gridCol w="914399"/>
              </a:tblGrid>
              <a:tr h="55391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Показатель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План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Факт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05136">
                <a:tc>
                  <a:txBody>
                    <a:bodyPr/>
                    <a:lstStyle/>
                    <a:p>
                      <a:r>
                        <a:rPr lang="ru-RU" dirty="0" smtClean="0"/>
                        <a:t>Обеспеченность актуализированными документами территориального</a:t>
                      </a:r>
                      <a:r>
                        <a:rPr lang="ru-RU" baseline="0" dirty="0" smtClean="0"/>
                        <a:t> планирования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50 %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60%</a:t>
                      </a:r>
                      <a:endParaRPr lang="ru-RU" dirty="0"/>
                    </a:p>
                  </a:txBody>
                  <a:tcPr/>
                </a:tc>
              </a:tr>
              <a:tr h="905136">
                <a:tc>
                  <a:txBody>
                    <a:bodyPr/>
                    <a:lstStyle/>
                    <a:p>
                      <a:r>
                        <a:rPr lang="ru-RU" dirty="0" smtClean="0"/>
                        <a:t>Обеспеченность актуализированными документами градостроительного зонирования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45%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66%</a:t>
                      </a:r>
                      <a:endParaRPr lang="ru-RU" dirty="0"/>
                    </a:p>
                  </a:txBody>
                  <a:tcPr/>
                </a:tc>
              </a:tr>
              <a:tr h="637213">
                <a:tc>
                  <a:txBody>
                    <a:bodyPr/>
                    <a:lstStyle/>
                    <a:p>
                      <a:r>
                        <a:rPr lang="ru-RU" dirty="0" smtClean="0"/>
                        <a:t>Обеспеченность условий для развития строительства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100 %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mtClean="0"/>
                        <a:t>100 </a:t>
                      </a:r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/>
                </a:tc>
              </a:tr>
              <a:tr h="1176676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земель, вовлеченных в жилищное строительство</a:t>
                      </a:r>
                      <a:r>
                        <a:rPr lang="ru-RU" baseline="0" dirty="0" smtClean="0"/>
                        <a:t> на территории сельских поселений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62 %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62 %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 bwMode="auto">
          <a:xfrm>
            <a:off x="2590800" y="1140594"/>
            <a:ext cx="1295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rgbClr val="FF3300"/>
              </a:solidFill>
              <a:effectLst/>
              <a:latin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2590800" y="1371600"/>
            <a:ext cx="1143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/>
              <a:t>77,3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charset="0"/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24314067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763000" cy="609600"/>
          </a:xfrm>
        </p:spPr>
        <p:txBody>
          <a:bodyPr/>
          <a:lstStyle/>
          <a:p>
            <a:r>
              <a:rPr lang="ru-RU" sz="3200" dirty="0" smtClean="0"/>
              <a:t>МП «Развитие и гармонизация межнациональных отношений»</a:t>
            </a:r>
            <a:endParaRPr lang="ru-RU" sz="32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1424682"/>
              </p:ext>
            </p:extLst>
          </p:nvPr>
        </p:nvGraphicFramePr>
        <p:xfrm>
          <a:off x="228600" y="1600200"/>
          <a:ext cx="35052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65528126"/>
              </p:ext>
            </p:extLst>
          </p:nvPr>
        </p:nvGraphicFramePr>
        <p:xfrm>
          <a:off x="3657602" y="1597794"/>
          <a:ext cx="5371287" cy="4650605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458181"/>
                <a:gridCol w="978970"/>
                <a:gridCol w="934136"/>
              </a:tblGrid>
              <a:tr h="721289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Показатель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План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Факт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547912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граждан, положительно оценивающих состояние межнациональных отношений от числа опрошенных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80 %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aseline="0" dirty="0" smtClean="0"/>
                        <a:t>80 </a:t>
                      </a:r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/>
                </a:tc>
              </a:tr>
              <a:tr h="1190702">
                <a:tc>
                  <a:txBody>
                    <a:bodyPr/>
                    <a:lstStyle/>
                    <a:p>
                      <a:r>
                        <a:rPr lang="ru-RU" dirty="0" smtClean="0"/>
                        <a:t>Уровень толерантного отношения к представителям другой национальности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87 %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87 %</a:t>
                      </a:r>
                      <a:endParaRPr lang="ru-RU" dirty="0"/>
                    </a:p>
                  </a:txBody>
                  <a:tcPr/>
                </a:tc>
              </a:tr>
              <a:tr h="1190702">
                <a:tc>
                  <a:txBody>
                    <a:bodyPr/>
                    <a:lstStyle/>
                    <a:p>
                      <a:r>
                        <a:rPr lang="ru-RU" dirty="0" smtClean="0"/>
                        <a:t>Публикации в газете, направленные на укрепление единства нации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 bwMode="auto">
          <a:xfrm>
            <a:off x="2590800" y="1140594"/>
            <a:ext cx="1295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rgbClr val="FF3300"/>
              </a:solidFill>
              <a:effectLst/>
              <a:latin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2590800" y="1371600"/>
            <a:ext cx="1143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/>
              <a:t>100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charset="0"/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23364821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763000" cy="609600"/>
          </a:xfrm>
        </p:spPr>
        <p:txBody>
          <a:bodyPr/>
          <a:lstStyle/>
          <a:p>
            <a:r>
              <a:rPr lang="ru-RU" sz="3200" dirty="0" smtClean="0"/>
              <a:t>МП «Обеспечение жильем отдельных категорий граждан»</a:t>
            </a:r>
            <a:endParaRPr lang="ru-RU" sz="32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7141540"/>
              </p:ext>
            </p:extLst>
          </p:nvPr>
        </p:nvGraphicFramePr>
        <p:xfrm>
          <a:off x="228600" y="1600200"/>
          <a:ext cx="35052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0345163"/>
              </p:ext>
            </p:extLst>
          </p:nvPr>
        </p:nvGraphicFramePr>
        <p:xfrm>
          <a:off x="3657602" y="1597794"/>
          <a:ext cx="5371287" cy="382244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458181"/>
                <a:gridCol w="978970"/>
                <a:gridCol w="934136"/>
              </a:tblGrid>
              <a:tr h="721289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Показатель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План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Факт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033717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</a:t>
                      </a:r>
                      <a:r>
                        <a:rPr lang="ru-RU" baseline="0" dirty="0" smtClean="0"/>
                        <a:t> молодых семей, улучшивших жилищные условия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</a:tr>
              <a:tr h="1033717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квартир, приобретенных</a:t>
                      </a:r>
                      <a:r>
                        <a:rPr lang="ru-RU" baseline="0" dirty="0" smtClean="0"/>
                        <a:t> для детей-сирот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</a:tr>
              <a:tr h="1033717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жилищных сертификатов, выданных ветеранам боевых действий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 bwMode="auto">
          <a:xfrm>
            <a:off x="2590800" y="1140594"/>
            <a:ext cx="1295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rgbClr val="FF3300"/>
              </a:solidFill>
              <a:effectLst/>
              <a:latin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2590800" y="1371600"/>
            <a:ext cx="1143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/>
              <a:t>81,5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charset="0"/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26798026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8DC37-B44D-4701-9D3D-98EA7B39223A}" type="slidenum">
              <a:rPr lang="ru-RU" altLang="ru-RU"/>
              <a:pPr/>
              <a:t>27</a:t>
            </a:fld>
            <a:endParaRPr lang="ru-RU" altLang="ru-RU"/>
          </a:p>
        </p:txBody>
      </p:sp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-4916"/>
            <a:ext cx="8229600" cy="107171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CC99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z="3200" dirty="0" smtClean="0"/>
              <a:t>Динамика </a:t>
            </a:r>
            <a:r>
              <a:rPr lang="ru-RU" altLang="ru-RU" sz="3200" dirty="0"/>
              <a:t>заработной платы отдельных категорий работников, руб.</a:t>
            </a:r>
          </a:p>
        </p:txBody>
      </p:sp>
      <p:sp>
        <p:nvSpPr>
          <p:cNvPr id="294917" name="Line 5"/>
          <p:cNvSpPr>
            <a:spLocks noChangeShapeType="1"/>
          </p:cNvSpPr>
          <p:nvPr/>
        </p:nvSpPr>
        <p:spPr bwMode="auto">
          <a:xfrm>
            <a:off x="7086600" y="2209800"/>
            <a:ext cx="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ru-RU"/>
          </a:p>
        </p:txBody>
      </p:sp>
      <p:graphicFrame>
        <p:nvGraphicFramePr>
          <p:cNvPr id="4" name="Диаграмма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279195974"/>
              </p:ext>
            </p:extLst>
          </p:nvPr>
        </p:nvGraphicFramePr>
        <p:xfrm>
          <a:off x="457200" y="914400"/>
          <a:ext cx="82296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ru-RU" sz="3200" dirty="0" smtClean="0"/>
              <a:t>Объемы финансовой помощи поселениям в 2019 г., тыс. руб.</a:t>
            </a:r>
            <a:endParaRPr lang="ru-RU" sz="32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4280313"/>
              </p:ext>
            </p:extLst>
          </p:nvPr>
        </p:nvGraphicFramePr>
        <p:xfrm>
          <a:off x="523568" y="1270819"/>
          <a:ext cx="84582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ACF1-CA63-4B65-8A81-0CA7E5EB1B96}" type="slidenum">
              <a:rPr lang="ru-RU" altLang="ru-RU" smtClean="0"/>
              <a:pPr/>
              <a:t>28</a:t>
            </a:fld>
            <a:endParaRPr lang="ru-RU" altLang="ru-RU"/>
          </a:p>
        </p:txBody>
      </p:sp>
      <p:sp>
        <p:nvSpPr>
          <p:cNvPr id="3" name="Прямоугольник 2"/>
          <p:cNvSpPr/>
          <p:nvPr/>
        </p:nvSpPr>
        <p:spPr bwMode="auto">
          <a:xfrm>
            <a:off x="533400" y="1295400"/>
            <a:ext cx="8305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33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5555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DA305-D8BC-4174-89A9-E4C75054DA12}" type="slidenum">
              <a:rPr lang="ru-RU" altLang="ru-RU"/>
              <a:pPr/>
              <a:t>29</a:t>
            </a:fld>
            <a:endParaRPr lang="ru-RU" altLang="ru-RU"/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763000" cy="685800"/>
          </a:xfrm>
        </p:spPr>
        <p:txBody>
          <a:bodyPr/>
          <a:lstStyle/>
          <a:p>
            <a:r>
              <a:rPr lang="ru-RU" altLang="ru-RU" sz="3200" dirty="0"/>
              <a:t>Сведения об остатках бюджетных средств на </a:t>
            </a:r>
            <a:r>
              <a:rPr lang="ru-RU" altLang="ru-RU" sz="3200" dirty="0" smtClean="0"/>
              <a:t>счете </a:t>
            </a:r>
            <a:r>
              <a:rPr lang="ru-RU" altLang="ru-RU" sz="3200" dirty="0"/>
              <a:t>бюджета района, тыс. руб.</a:t>
            </a:r>
          </a:p>
        </p:txBody>
      </p:sp>
      <p:graphicFrame>
        <p:nvGraphicFramePr>
          <p:cNvPr id="202794" name="Group 4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122023978"/>
              </p:ext>
            </p:extLst>
          </p:nvPr>
        </p:nvGraphicFramePr>
        <p:xfrm>
          <a:off x="381000" y="1371600"/>
          <a:ext cx="8458200" cy="4571999"/>
        </p:xfrm>
        <a:graphic>
          <a:graphicData uri="http://schemas.openxmlformats.org/drawingml/2006/table">
            <a:tbl>
              <a:tblPr/>
              <a:tblGrid>
                <a:gridCol w="6553200"/>
                <a:gridCol w="1905000"/>
              </a:tblGrid>
              <a:tr h="142885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Остаток средств бюджета по состоянию на 01.01.2019 г.                                      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106 788,5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653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</a:t>
                      </a:r>
                      <a:r>
                        <a:rPr kumimoji="0" lang="ru-RU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 том числе: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269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средства краевого бюджета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64 995,9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390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средства районного бюджета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41 792,6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ru-RU" sz="2400" dirty="0" smtClean="0"/>
              <a:t>Исполнение плана по доходам бюджета за 2019 год (тыс. руб.)</a:t>
            </a:r>
            <a:endParaRPr lang="ru-RU" sz="24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4817192"/>
              </p:ext>
            </p:extLst>
          </p:nvPr>
        </p:nvGraphicFramePr>
        <p:xfrm>
          <a:off x="152400" y="1447800"/>
          <a:ext cx="87630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0606E-968B-4626-ADDB-612FDEFC7B2C}" type="slidenum">
              <a:rPr lang="ru-RU" altLang="ru-RU" smtClean="0"/>
              <a:pPr/>
              <a:t>3</a:t>
            </a:fld>
            <a:endParaRPr lang="ru-RU" alt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1981200" y="6172200"/>
            <a:ext cx="548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charset="0"/>
              </a:rPr>
              <a:t>Исполнение плана по доходам – 98%</a:t>
            </a:r>
          </a:p>
        </p:txBody>
      </p:sp>
    </p:spTree>
    <p:extLst>
      <p:ext uri="{BB962C8B-B14F-4D97-AF65-F5344CB8AC3E}">
        <p14:creationId xmlns:p14="http://schemas.microsoft.com/office/powerpoint/2010/main" val="14769757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2B6B5-C5E2-43E0-87C8-60B6C4F70BF8}" type="slidenum">
              <a:rPr lang="ru-RU" altLang="ru-RU"/>
              <a:pPr/>
              <a:t>30</a:t>
            </a:fld>
            <a:endParaRPr lang="ru-RU" altLang="ru-RU"/>
          </a:p>
        </p:txBody>
      </p:sp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/>
          <a:lstStyle/>
          <a:p>
            <a:r>
              <a:rPr lang="ru-RU" altLang="ru-RU" dirty="0"/>
              <a:t>Утвердить:</a:t>
            </a:r>
          </a:p>
        </p:txBody>
      </p:sp>
      <p:graphicFrame>
        <p:nvGraphicFramePr>
          <p:cNvPr id="282647" name="Group 2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227299891"/>
              </p:ext>
            </p:extLst>
          </p:nvPr>
        </p:nvGraphicFramePr>
        <p:xfrm>
          <a:off x="381000" y="1447800"/>
          <a:ext cx="8229600" cy="4800600"/>
        </p:xfrm>
        <a:graphic>
          <a:graphicData uri="http://schemas.openxmlformats.org/drawingml/2006/table">
            <a:tbl>
              <a:tblPr/>
              <a:tblGrid>
                <a:gridCol w="4648200"/>
                <a:gridCol w="3581400"/>
              </a:tblGrid>
              <a:tr h="1104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ДОХОДЫ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656 690,6 тыс. руб.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33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РАСХОДЫ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671 787,7 тыс. руб.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64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ДЕФИЦИТ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15 097,1 тыс. руб.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8589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МУНИЦИПАЛЬНЫЙ ДОЛГ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6095C-0328-4E7B-85E2-C3275E9A3872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ru-RU" altLang="ru-RU" sz="2000" b="1" dirty="0">
                <a:solidFill>
                  <a:srgbClr val="993300"/>
                </a:solidFill>
              </a:rPr>
              <a:t>Структура основных видов доходов бюджета Красновишерского муниципального района в </a:t>
            </a:r>
            <a:r>
              <a:rPr lang="ru-RU" altLang="ru-RU" sz="2000" b="1" dirty="0" smtClean="0">
                <a:solidFill>
                  <a:srgbClr val="993300"/>
                </a:solidFill>
              </a:rPr>
              <a:t>2018-2019 </a:t>
            </a:r>
            <a:r>
              <a:rPr lang="ru-RU" altLang="ru-RU" sz="2000" b="1" dirty="0">
                <a:solidFill>
                  <a:srgbClr val="993300"/>
                </a:solidFill>
              </a:rPr>
              <a:t>г., %</a:t>
            </a:r>
          </a:p>
        </p:txBody>
      </p:sp>
      <p:graphicFrame>
        <p:nvGraphicFramePr>
          <p:cNvPr id="2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23217979"/>
              </p:ext>
            </p:extLst>
          </p:nvPr>
        </p:nvGraphicFramePr>
        <p:xfrm>
          <a:off x="4706938" y="803275"/>
          <a:ext cx="4103687" cy="5470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 bwMode="auto">
          <a:xfrm>
            <a:off x="609600" y="1143000"/>
            <a:ext cx="38100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rgbClr val="FF3300"/>
              </a:solidFill>
              <a:effectLst/>
              <a:latin typeface="Arial" charset="0"/>
            </a:endParaRPr>
          </a:p>
        </p:txBody>
      </p:sp>
      <p:pic>
        <p:nvPicPr>
          <p:cNvPr id="28057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1" y="803275"/>
            <a:ext cx="4343400" cy="525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ru-RU" sz="2800" dirty="0" smtClean="0"/>
              <a:t>Динамика поступления налоговых и неналоговых доходов, тыс. руб.</a:t>
            </a:r>
            <a:endParaRPr lang="ru-RU" sz="2800" dirty="0"/>
          </a:p>
        </p:txBody>
      </p:sp>
      <p:graphicFrame>
        <p:nvGraphicFramePr>
          <p:cNvPr id="7" name="Диаграмма 6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711433453"/>
              </p:ext>
            </p:extLst>
          </p:nvPr>
        </p:nvGraphicFramePr>
        <p:xfrm>
          <a:off x="-304800" y="1143000"/>
          <a:ext cx="98298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EAC3-F4E4-45ED-8939-1C7B66BF21E7}" type="slidenum">
              <a:rPr lang="ru-RU" altLang="ru-RU" smtClean="0"/>
              <a:pPr/>
              <a:t>5</a:t>
            </a:fld>
            <a:endParaRPr lang="ru-RU" altLang="ru-RU"/>
          </a:p>
        </p:txBody>
      </p:sp>
      <p:cxnSp>
        <p:nvCxnSpPr>
          <p:cNvPr id="3" name="Прямая со стрелкой 2"/>
          <p:cNvCxnSpPr/>
          <p:nvPr/>
        </p:nvCxnSpPr>
        <p:spPr bwMode="auto">
          <a:xfrm>
            <a:off x="2667000" y="1676400"/>
            <a:ext cx="990600" cy="7620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08880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E6893-6CFF-4D92-B4AE-C7B900AE5BAC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944562"/>
          </a:xfrm>
        </p:spPr>
        <p:txBody>
          <a:bodyPr/>
          <a:lstStyle/>
          <a:p>
            <a:r>
              <a:rPr lang="ru-RU" altLang="ru-RU" sz="3000" dirty="0"/>
              <a:t>Сравнительный анализ структуры налоговых и неналоговых доходов бюджета</a:t>
            </a:r>
          </a:p>
        </p:txBody>
      </p:sp>
      <p:graphicFrame>
        <p:nvGraphicFramePr>
          <p:cNvPr id="3" name="Объект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996983912"/>
              </p:ext>
            </p:extLst>
          </p:nvPr>
        </p:nvGraphicFramePr>
        <p:xfrm>
          <a:off x="4800600" y="1473201"/>
          <a:ext cx="3911600" cy="482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Прямоугольник 1"/>
          <p:cNvSpPr/>
          <p:nvPr/>
        </p:nvSpPr>
        <p:spPr bwMode="auto">
          <a:xfrm>
            <a:off x="304800" y="1447800"/>
            <a:ext cx="38862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rgbClr val="FF3300"/>
              </a:solidFill>
              <a:effectLst/>
              <a:latin typeface="Arial" charset="0"/>
            </a:endParaRPr>
          </a:p>
        </p:txBody>
      </p:sp>
      <p:pic>
        <p:nvPicPr>
          <p:cNvPr id="281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1295400"/>
            <a:ext cx="4190999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ru-RU" sz="3600" dirty="0" smtClean="0"/>
              <a:t>Динамика поступления, тыс. руб.</a:t>
            </a:r>
            <a:endParaRPr lang="ru-RU" sz="36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282457"/>
              </p:ext>
            </p:extLst>
          </p:nvPr>
        </p:nvGraphicFramePr>
        <p:xfrm>
          <a:off x="381000" y="1066800"/>
          <a:ext cx="4038600" cy="5059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0606E-968B-4626-ADDB-612FDEFC7B2C}" type="slidenum">
              <a:rPr lang="ru-RU" altLang="ru-RU" smtClean="0"/>
              <a:pPr/>
              <a:t>7</a:t>
            </a:fld>
            <a:endParaRPr lang="ru-RU" altLang="ru-RU"/>
          </a:p>
        </p:txBody>
      </p:sp>
      <p:graphicFrame>
        <p:nvGraphicFramePr>
          <p:cNvPr id="7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40447933"/>
              </p:ext>
            </p:extLst>
          </p:nvPr>
        </p:nvGraphicFramePr>
        <p:xfrm>
          <a:off x="4648200" y="1066800"/>
          <a:ext cx="40386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Прямоугольник 7"/>
          <p:cNvSpPr/>
          <p:nvPr/>
        </p:nvSpPr>
        <p:spPr bwMode="auto">
          <a:xfrm>
            <a:off x="1447800" y="17526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rgbClr val="FF3300"/>
              </a:solidFill>
              <a:effectLst/>
              <a:latin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2971800" y="1752600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rgbClr val="FF33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877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73162"/>
          </a:xfrm>
        </p:spPr>
        <p:txBody>
          <a:bodyPr/>
          <a:lstStyle/>
          <a:p>
            <a:r>
              <a:rPr lang="ru-RU" sz="2800" dirty="0" smtClean="0"/>
              <a:t>Динамика поступлений доходов, млн. руб.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u="sng" dirty="0" smtClean="0">
                <a:solidFill>
                  <a:srgbClr val="7030A0"/>
                </a:solidFill>
              </a:rPr>
              <a:t>Налог на доходы физических лиц</a:t>
            </a:r>
            <a:endParaRPr lang="ru-RU" sz="2800" b="1" u="sng" dirty="0">
              <a:solidFill>
                <a:srgbClr val="7030A0"/>
              </a:solidFill>
            </a:endParaRPr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986707633"/>
              </p:ext>
            </p:extLst>
          </p:nvPr>
        </p:nvGraphicFramePr>
        <p:xfrm>
          <a:off x="381000" y="1143000"/>
          <a:ext cx="84582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099B-A01A-4B16-8B63-1BCE428FB8AB}" type="slidenum">
              <a:rPr lang="ru-RU" altLang="ru-RU" smtClean="0"/>
              <a:pPr/>
              <a:t>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448748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838200"/>
            <a:ext cx="8763000" cy="685800"/>
          </a:xfrm>
        </p:spPr>
        <p:txBody>
          <a:bodyPr/>
          <a:lstStyle/>
          <a:p>
            <a:r>
              <a:rPr lang="ru-RU" sz="2800" dirty="0"/>
              <a:t>Динамика поступлений доходов, млн. руб</a:t>
            </a:r>
            <a:r>
              <a:rPr lang="ru-RU" sz="2800" dirty="0" smtClean="0"/>
              <a:t>.</a:t>
            </a:r>
            <a:br>
              <a:rPr lang="ru-RU" sz="2800" dirty="0" smtClean="0"/>
            </a:br>
            <a:r>
              <a:rPr lang="ru-RU" sz="28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использования муниципальной собственности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endParaRPr lang="ru-RU" sz="2800" b="1" u="sng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4202060781"/>
              </p:ext>
            </p:extLst>
          </p:nvPr>
        </p:nvGraphicFramePr>
        <p:xfrm>
          <a:off x="381000" y="381000"/>
          <a:ext cx="8534400" cy="617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099B-A01A-4B16-8B63-1BCE428FB8AB}" type="slidenum">
              <a:rPr lang="ru-RU" altLang="ru-RU" smtClean="0"/>
              <a:pPr/>
              <a:t>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09363736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000" b="0" i="0" u="none" strike="noStrike" cap="none" normalizeH="0" baseline="0" smtClean="0">
            <a:ln>
              <a:noFill/>
            </a:ln>
            <a:solidFill>
              <a:srgbClr val="FF33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000" b="0" i="0" u="none" strike="noStrike" cap="none" normalizeH="0" baseline="0" smtClean="0">
            <a:ln>
              <a:noFill/>
            </a:ln>
            <a:solidFill>
              <a:srgbClr val="FF33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Designs\Сакура.pot</Template>
  <TotalTime>42136</TotalTime>
  <Words>965</Words>
  <Application>Microsoft Office PowerPoint</Application>
  <PresentationFormat>Экран (4:3)</PresentationFormat>
  <Paragraphs>283</Paragraphs>
  <Slides>30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4" baseType="lpstr">
      <vt:lpstr>Arial</vt:lpstr>
      <vt:lpstr>Calibri</vt:lpstr>
      <vt:lpstr>Times New Roman</vt:lpstr>
      <vt:lpstr>Оформление по умолчанию</vt:lpstr>
      <vt:lpstr>Отчет об исполнении бюджета Красновишерского муниципального района  за 2019 год</vt:lpstr>
      <vt:lpstr>Доходы бюджета Красновишерского муниципального района за 2019 год  в разрезе видов доходов</vt:lpstr>
      <vt:lpstr>Исполнение плана по доходам бюджета за 2019 год (тыс. руб.)</vt:lpstr>
      <vt:lpstr>Структура основных видов доходов бюджета Красновишерского муниципального района в 2018-2019 г., %</vt:lpstr>
      <vt:lpstr>Динамика поступления налоговых и неналоговых доходов, тыс. руб.</vt:lpstr>
      <vt:lpstr>Сравнительный анализ структуры налоговых и неналоговых доходов бюджета</vt:lpstr>
      <vt:lpstr>Динамика поступления, тыс. руб.</vt:lpstr>
      <vt:lpstr>Динамика поступлений доходов, млн. руб.  Налог на доходы физических лиц</vt:lpstr>
      <vt:lpstr>Динамика поступлений доходов, млн. руб. Доходы от использования муниципальной собственности  </vt:lpstr>
      <vt:lpstr>Презентация PowerPoint</vt:lpstr>
      <vt:lpstr>Исполнение плана по основным источникам налоговых и неналоговых поступлений доходов</vt:lpstr>
      <vt:lpstr>Исполнение плана по расходам бюджета за 2019 год</vt:lpstr>
      <vt:lpstr>Структура расходов бюджета района</vt:lpstr>
      <vt:lpstr>МП «Развитие образования»</vt:lpstr>
      <vt:lpstr>Динамика роста (снижения) детей, посещающих образовательные учреждения</vt:lpstr>
      <vt:lpstr>МП «Развитие культуры»</vt:lpstr>
      <vt:lpstr>МП «Семья и дети Вишеры»</vt:lpstr>
      <vt:lpstr>МП «Развитие физической культуры, спорта и туризма»</vt:lpstr>
      <vt:lpstr>МП «Экономическое развитие»</vt:lpstr>
      <vt:lpstr>МП «Развитие транспортной системы»</vt:lpstr>
      <vt:lpstr>Анализ исполнения бюджета  в части средств Дорожного фонда</vt:lpstr>
      <vt:lpstr>Структура Дорожного фонда</vt:lpstr>
      <vt:lpstr>МП «Управление имуществом и земельными ресурсами»</vt:lpstr>
      <vt:lpstr>МП «Градостроительная деятельность»</vt:lpstr>
      <vt:lpstr>МП «Развитие и гармонизация межнациональных отношений»</vt:lpstr>
      <vt:lpstr>МП «Обеспечение жильем отдельных категорий граждан»</vt:lpstr>
      <vt:lpstr>Динамика заработной платы отдельных категорий работников, руб.</vt:lpstr>
      <vt:lpstr>Объемы финансовой помощи поселениям в 2019 г., тыс. руб.</vt:lpstr>
      <vt:lpstr>Сведения об остатках бюджетных средств на счете бюджета района, тыс. руб.</vt:lpstr>
      <vt:lpstr>Утвердить: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Ирина С. Лебедева</dc:creator>
  <cp:lastModifiedBy>Администратор</cp:lastModifiedBy>
  <cp:revision>1363</cp:revision>
  <cp:lastPrinted>2017-03-24T11:05:31Z</cp:lastPrinted>
  <dcterms:created xsi:type="dcterms:W3CDTF">1601-01-01T00:00:00Z</dcterms:created>
  <dcterms:modified xsi:type="dcterms:W3CDTF">2020-09-22T07:56:07Z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