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6.xml" ContentType="application/vnd.openxmlformats-officedocument.drawingml.chart+xml"/>
  <Override PartName="/ppt/notesSlides/notesSlide3.xml" ContentType="application/vnd.openxmlformats-officedocument.presentationml.notesSlide+xml"/>
  <Override PartName="/ppt/charts/chart7.xml" ContentType="application/vnd.openxmlformats-officedocument.drawingml.chart+xml"/>
  <Override PartName="/ppt/drawings/drawing4.xml" ContentType="application/vnd.openxmlformats-officedocument.drawingml.chartshapes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30" r:id="rId2"/>
    <p:sldId id="411" r:id="rId3"/>
    <p:sldId id="412" r:id="rId4"/>
    <p:sldId id="401" r:id="rId5"/>
    <p:sldId id="403" r:id="rId6"/>
    <p:sldId id="404" r:id="rId7"/>
    <p:sldId id="414" r:id="rId8"/>
    <p:sldId id="415" r:id="rId9"/>
    <p:sldId id="381" r:id="rId10"/>
    <p:sldId id="390" r:id="rId11"/>
  </p:sldIdLst>
  <p:sldSz cx="9144000" cy="6858000" type="screen4x3"/>
  <p:notesSz cx="6761163" cy="9942513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2000" kern="1200">
        <a:solidFill>
          <a:srgbClr val="FF3300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rgbClr val="FF3300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rgbClr val="FF3300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rgbClr val="FF3300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rgbClr val="FF33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rgbClr val="FF33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rgbClr val="FF33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rgbClr val="FF33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rgbClr val="FF3300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FCE3C8"/>
    <a:srgbClr val="7289FA"/>
    <a:srgbClr val="F7C78D"/>
    <a:srgbClr val="FDF1E3"/>
    <a:srgbClr val="33CCCC"/>
    <a:srgbClr val="99FFCC"/>
    <a:srgbClr val="FBA05B"/>
    <a:srgbClr val="F9CC0F"/>
    <a:srgbClr val="FAF2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40" autoAdjust="0"/>
    <p:restoredTop sz="90965" autoAdjust="0"/>
  </p:normalViewPr>
  <p:slideViewPr>
    <p:cSldViewPr>
      <p:cViewPr>
        <p:scale>
          <a:sx n="100" d="100"/>
          <a:sy n="100" d="100"/>
        </p:scale>
        <p:origin x="-2214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Налоговые и неналоговые</c:v>
                </c:pt>
                <c:pt idx="1">
                  <c:v>Дотация</c:v>
                </c:pt>
                <c:pt idx="2">
                  <c:v>Субвенции</c:v>
                </c:pt>
                <c:pt idx="3">
                  <c:v>Иные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3903</c:v>
                </c:pt>
                <c:pt idx="1">
                  <c:v>8717</c:v>
                </c:pt>
                <c:pt idx="2">
                  <c:v>300</c:v>
                </c:pt>
                <c:pt idx="3">
                  <c:v>240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Налоговые и неналоговые</c:v>
                </c:pt>
                <c:pt idx="1">
                  <c:v>Дотация</c:v>
                </c:pt>
                <c:pt idx="2">
                  <c:v>Субвенции</c:v>
                </c:pt>
                <c:pt idx="3">
                  <c:v>Иные 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3673</c:v>
                </c:pt>
                <c:pt idx="1">
                  <c:v>8717</c:v>
                </c:pt>
                <c:pt idx="2">
                  <c:v>300</c:v>
                </c:pt>
                <c:pt idx="3">
                  <c:v>240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333760"/>
        <c:axId val="49335296"/>
      </c:barChart>
      <c:catAx>
        <c:axId val="4933376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 rot="0"/>
          <a:lstStyle/>
          <a:p>
            <a:pPr>
              <a:defRPr/>
            </a:pPr>
            <a:endParaRPr lang="ru-RU"/>
          </a:p>
        </c:txPr>
        <c:crossAx val="49335296"/>
        <c:crosses val="autoZero"/>
        <c:auto val="1"/>
        <c:lblAlgn val="ctr"/>
        <c:lblOffset val="100"/>
        <c:noMultiLvlLbl val="0"/>
      </c:catAx>
      <c:valAx>
        <c:axId val="49335296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4933376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-4.6296296296295166E-3"/>
                  <c:y val="-0.129310344827586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Факт</c:v>
                </c:pt>
                <c:pt idx="1">
                  <c:v>Уточн. план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13160</c:v>
                </c:pt>
                <c:pt idx="1">
                  <c:v>12930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0235264"/>
        <c:axId val="50236800"/>
      </c:barChart>
      <c:catAx>
        <c:axId val="5023526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50236800"/>
        <c:crosses val="autoZero"/>
        <c:auto val="1"/>
        <c:lblAlgn val="ctr"/>
        <c:lblOffset val="100"/>
        <c:noMultiLvlLbl val="0"/>
      </c:catAx>
      <c:valAx>
        <c:axId val="50236800"/>
        <c:scaling>
          <c:orientation val="minMax"/>
          <c:min val="0"/>
        </c:scaling>
        <c:delete val="1"/>
        <c:axPos val="b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502352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Фактические доходы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5.1679586563307496E-3"/>
                  <c:y val="0.26126126126126126"/>
                </c:manualLayout>
              </c:layout>
              <c:spPr/>
              <c:txPr>
                <a:bodyPr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6.4599483204134363E-3"/>
                  <c:y val="0.2747747747747748"/>
                </c:manualLayout>
              </c:layout>
              <c:spPr/>
              <c:txPr>
                <a:bodyPr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9.4744814199218552E-17"/>
                  <c:y val="0.31981981981981983"/>
                </c:manualLayout>
              </c:layout>
              <c:spPr/>
              <c:txPr>
                <a:bodyPr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4278</c:v>
                </c:pt>
                <c:pt idx="1">
                  <c:v>3903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3070336"/>
        <c:axId val="84150528"/>
        <c:axId val="0"/>
      </c:bar3DChart>
      <c:catAx>
        <c:axId val="83070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84150528"/>
        <c:crosses val="autoZero"/>
        <c:auto val="1"/>
        <c:lblAlgn val="ctr"/>
        <c:lblOffset val="100"/>
        <c:noMultiLvlLbl val="0"/>
      </c:catAx>
      <c:valAx>
        <c:axId val="84150528"/>
        <c:scaling>
          <c:orientation val="minMax"/>
          <c:min val="0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crossAx val="8307033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1.9708093920692347E-3"/>
          <c:w val="1"/>
          <c:h val="0.8447251188196069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FFFF00">
                <a:alpha val="83000"/>
              </a:srgbClr>
            </a:solidFill>
            <a:scene3d>
              <a:camera prst="orthographicFront"/>
              <a:lightRig rig="threePt" dir="t"/>
            </a:scene3d>
            <a:sp3d>
              <a:bevelT w="88900" h="88900" prst="slope"/>
              <a:bevelB/>
            </a:sp3d>
          </c:spPr>
          <c:invertIfNegative val="0"/>
          <c:dLbls>
            <c:dLbl>
              <c:idx val="0"/>
              <c:layout>
                <c:manualLayout>
                  <c:x val="3.875968992248062E-3"/>
                  <c:y val="0.28743961352657005"/>
                </c:manualLayout>
              </c:layout>
              <c:numFmt formatCode="#,##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7.7519379844961239E-3"/>
                  <c:y val="0.164855150918635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4599483204134363E-3"/>
                  <c:y val="0.225090551181102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1679586563307496E-3"/>
                  <c:y val="0.133333169291338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5.1679586563307496E-3"/>
                  <c:y val="0.212499999999999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dLbl>
              <c:idx val="5"/>
              <c:layout>
                <c:manualLayout>
                  <c:x val="2.5838775966958564E-3"/>
                  <c:y val="0.1333333333333333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НДФЛ</c:v>
                </c:pt>
                <c:pt idx="1">
                  <c:v>НИФЛ</c:v>
                </c:pt>
                <c:pt idx="2">
                  <c:v>ТН</c:v>
                </c:pt>
                <c:pt idx="3">
                  <c:v>ЗН</c:v>
                </c:pt>
                <c:pt idx="4">
                  <c:v>Акцизы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874</c:v>
                </c:pt>
                <c:pt idx="1">
                  <c:v>493</c:v>
                </c:pt>
                <c:pt idx="2">
                  <c:v>1021</c:v>
                </c:pt>
                <c:pt idx="3">
                  <c:v>324</c:v>
                </c:pt>
                <c:pt idx="4">
                  <c:v>974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FBA05B"/>
            </a:solidFill>
            <a:scene3d>
              <a:camera prst="orthographicFront"/>
              <a:lightRig rig="threePt" dir="t"/>
            </a:scene3d>
            <a:sp3d>
              <a:bevelT prst="slope"/>
              <a:bevelB/>
            </a:sp3d>
          </c:spPr>
          <c:invertIfNegative val="0"/>
          <c:dLbls>
            <c:dLbl>
              <c:idx val="0"/>
              <c:layout>
                <c:manualLayout>
                  <c:x val="-5.1679586563307496E-3"/>
                  <c:y val="0.266847769028871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6.459948320413484E-3"/>
                  <c:y val="0.129861056430446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1679586563307496E-3"/>
                  <c:y val="0.2362621391076115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875968992248062E-3"/>
                  <c:y val="0.110416666666666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3.8759689922479674E-3"/>
                  <c:y val="0.237499999999999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7.7519379844961239E-3"/>
                  <c:y val="9.1666666666666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pPr>
              <a:noFill/>
              <a:ln>
                <a:noFill/>
              </a:ln>
            </c:spPr>
            <c:txPr>
              <a:bodyPr rot="-5400000" vert="horz"/>
              <a:lstStyle/>
              <a:p>
                <a:pPr>
                  <a:defRPr sz="2000" b="1" i="0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НДФЛ</c:v>
                </c:pt>
                <c:pt idx="1">
                  <c:v>НИФЛ</c:v>
                </c:pt>
                <c:pt idx="2">
                  <c:v>ТН</c:v>
                </c:pt>
                <c:pt idx="3">
                  <c:v>ЗН</c:v>
                </c:pt>
                <c:pt idx="4">
                  <c:v>Акцизы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972</c:v>
                </c:pt>
                <c:pt idx="1">
                  <c:v>302</c:v>
                </c:pt>
                <c:pt idx="2">
                  <c:v>962</c:v>
                </c:pt>
                <c:pt idx="3">
                  <c:v>250</c:v>
                </c:pt>
                <c:pt idx="4">
                  <c:v>1115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9250816"/>
        <c:axId val="109307008"/>
        <c:axId val="0"/>
      </c:bar3DChart>
      <c:catAx>
        <c:axId val="109250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09307008"/>
        <c:crosses val="autoZero"/>
        <c:auto val="1"/>
        <c:lblAlgn val="ctr"/>
        <c:lblOffset val="100"/>
        <c:noMultiLvlLbl val="0"/>
      </c:catAx>
      <c:valAx>
        <c:axId val="1093070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925081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"/>
          <c:y val="1.3232070653330496E-2"/>
          <c:w val="1"/>
          <c:h val="0.8447251188196069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6.4599483204134606E-3"/>
                  <c:y val="0.286036036036036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8759689922481092E-3"/>
                  <c:y val="0.259009009009009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1679586563307496E-3"/>
                  <c:y val="0.121621621621621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5839793281653748E-3"/>
                  <c:y val="0.166666666666666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ln>
                <a:noFill/>
              </a:ln>
            </c:spPr>
            <c:txPr>
              <a:bodyPr rot="-5400000" vert="horz" anchor="ctr" anchorCtr="0"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Акцизы</c:v>
                </c:pt>
                <c:pt idx="2">
                  <c:v>ЗН</c:v>
                </c:pt>
                <c:pt idx="3">
                  <c:v>ТН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831</c:v>
                </c:pt>
                <c:pt idx="1">
                  <c:v>949</c:v>
                </c:pt>
                <c:pt idx="2">
                  <c:v>255</c:v>
                </c:pt>
                <c:pt idx="3">
                  <c:v>870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  <a:bevelB/>
            </a:sp3d>
          </c:spPr>
          <c:invertIfNegative val="0"/>
          <c:dLbls>
            <c:dLbl>
              <c:idx val="0"/>
              <c:layout>
                <c:manualLayout>
                  <c:x val="-1.2919896640826874E-3"/>
                  <c:y val="0.30434782608695654"/>
                </c:manualLayout>
              </c:layout>
              <c:numFmt formatCode="#,##0" sourceLinked="0"/>
              <c:spPr>
                <a:solidFill>
                  <a:schemeClr val="accent1">
                    <a:lumMod val="50000"/>
                  </a:schemeClr>
                </a:solidFill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6.4598465889438243E-3"/>
                  <c:y val="0.25075069163651842"/>
                </c:manualLayout>
              </c:layout>
              <c:numFmt formatCode="#,##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0.10872827551961402"/>
                </c:manualLayout>
              </c:layout>
              <c:numFmt formatCode="#,##0" sourceLinked="0"/>
              <c:spPr>
                <a:ln>
                  <a:noFill/>
                </a:ln>
              </c:spPr>
              <c:txPr>
                <a:bodyPr rot="-5400000" vert="horz" anchor="ctr" anchorCtr="0"/>
                <a:lstStyle/>
                <a:p>
                  <a:pPr>
                    <a:defRPr sz="20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2919896640825926E-3"/>
                  <c:y val="0.18018000283748306"/>
                </c:manualLayout>
              </c:layout>
              <c:numFmt formatCode="#,##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ln>
                <a:noFill/>
              </a:ln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Акцизы</c:v>
                </c:pt>
                <c:pt idx="2">
                  <c:v>ЗН</c:v>
                </c:pt>
                <c:pt idx="3">
                  <c:v>ТН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972</c:v>
                </c:pt>
                <c:pt idx="1">
                  <c:v>1115</c:v>
                </c:pt>
                <c:pt idx="2">
                  <c:v>250</c:v>
                </c:pt>
                <c:pt idx="3">
                  <c:v>962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1880448"/>
        <c:axId val="131882368"/>
        <c:axId val="0"/>
      </c:bar3DChart>
      <c:catAx>
        <c:axId val="131880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31882368"/>
        <c:crosses val="autoZero"/>
        <c:auto val="1"/>
        <c:lblAlgn val="ctr"/>
        <c:lblOffset val="100"/>
        <c:noMultiLvlLbl val="0"/>
      </c:catAx>
      <c:valAx>
        <c:axId val="13188236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3188044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-3.303303303303292E-2"/>
                  <c:y val="-0.15053763440860216"/>
                </c:manualLayout>
              </c:layout>
              <c:spPr/>
              <c:txPr>
                <a:bodyPr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5015015015014906E-2"/>
                  <c:y val="-0.14784946236559141"/>
                </c:manualLayout>
              </c:layout>
              <c:spPr/>
              <c:txPr>
                <a:bodyPr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spPr/>
              <c:txPr>
                <a:bodyPr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Факт</c:v>
                </c:pt>
                <c:pt idx="1">
                  <c:v>Уточн. план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11426</c:v>
                </c:pt>
                <c:pt idx="1">
                  <c:v>12778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449408"/>
        <c:axId val="90475136"/>
      </c:barChart>
      <c:catAx>
        <c:axId val="9044940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90475136"/>
        <c:crosses val="autoZero"/>
        <c:auto val="1"/>
        <c:lblAlgn val="ctr"/>
        <c:lblOffset val="100"/>
        <c:noMultiLvlLbl val="0"/>
      </c:catAx>
      <c:valAx>
        <c:axId val="90475136"/>
        <c:scaling>
          <c:orientation val="minMax"/>
          <c:min val="0"/>
        </c:scaling>
        <c:delete val="1"/>
        <c:axPos val="b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904494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1.9708093920692347E-3"/>
          <c:w val="1"/>
          <c:h val="0.8447251188196069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FFFF00">
                <a:alpha val="83000"/>
              </a:srgbClr>
            </a:solidFill>
            <a:scene3d>
              <a:camera prst="orthographicFront"/>
              <a:lightRig rig="threePt" dir="t"/>
            </a:scene3d>
            <a:sp3d>
              <a:bevelT w="88900" h="88900" prst="slope"/>
              <a:bevelB/>
            </a:sp3d>
          </c:spPr>
          <c:invertIfNegative val="0"/>
          <c:dLbls>
            <c:dLbl>
              <c:idx val="0"/>
              <c:layout>
                <c:manualLayout>
                  <c:x val="-2.5839793281653748E-3"/>
                  <c:y val="0.1645229658792651"/>
                </c:manualLayout>
              </c:layout>
              <c:numFmt formatCode="#,##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1679586563307496E-3"/>
                  <c:y val="0.19818848425196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875968992248062E-3"/>
                  <c:y val="0.239673884514435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875867260778449E-3"/>
                  <c:y val="0.137500000000000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"/>
                  <c:y val="8.54166666666666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Дорожное хозяйство</c:v>
                </c:pt>
                <c:pt idx="1">
                  <c:v>ЖКХ</c:v>
                </c:pt>
                <c:pt idx="2">
                  <c:v>Культура</c:v>
                </c:pt>
                <c:pt idx="3">
                  <c:v>Общегосударственные расходы</c:v>
                </c:pt>
                <c:pt idx="4">
                  <c:v>Пожарная безопасность</c:v>
                </c:pt>
                <c:pt idx="5">
                  <c:v>Социальная политика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1936</c:v>
                </c:pt>
                <c:pt idx="1">
                  <c:v>1672</c:v>
                </c:pt>
                <c:pt idx="2">
                  <c:v>3456</c:v>
                </c:pt>
                <c:pt idx="3">
                  <c:v>4965</c:v>
                </c:pt>
                <c:pt idx="4">
                  <c:v>867</c:v>
                </c:pt>
                <c:pt idx="5">
                  <c:v>296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FBA05B"/>
            </a:solidFill>
            <a:scene3d>
              <a:camera prst="orthographicFront"/>
              <a:lightRig rig="threePt" dir="t"/>
            </a:scene3d>
            <a:sp3d>
              <a:bevelT prst="slope"/>
              <a:bevelB/>
            </a:sp3d>
          </c:spPr>
          <c:invertIfNegative val="0"/>
          <c:dLbls>
            <c:dLbl>
              <c:idx val="0"/>
              <c:layout>
                <c:manualLayout>
                  <c:x val="3.875968992248062E-3"/>
                  <c:y val="0.137681102362204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2919896640826874E-3"/>
                  <c:y val="0.198611056430446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4599483204134363E-3"/>
                  <c:y val="0.1925121391076115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2919896640827822E-3"/>
                  <c:y val="0.145833333333333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6.4599483204133418E-3"/>
                  <c:y val="9.37500000000000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pPr>
              <a:noFill/>
              <a:ln>
                <a:noFill/>
              </a:ln>
            </c:spPr>
            <c:txPr>
              <a:bodyPr rot="-5400000" vert="horz"/>
              <a:lstStyle/>
              <a:p>
                <a:pPr>
                  <a:defRPr sz="2000" b="1" i="0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Дорожное хозяйство</c:v>
                </c:pt>
                <c:pt idx="1">
                  <c:v>ЖКХ</c:v>
                </c:pt>
                <c:pt idx="2">
                  <c:v>Культура</c:v>
                </c:pt>
                <c:pt idx="3">
                  <c:v>Общегосударственные расходы</c:v>
                </c:pt>
                <c:pt idx="4">
                  <c:v>Пожарная безопасность</c:v>
                </c:pt>
                <c:pt idx="5">
                  <c:v>Социальная политика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1566</c:v>
                </c:pt>
                <c:pt idx="1">
                  <c:v>2315</c:v>
                </c:pt>
                <c:pt idx="2">
                  <c:v>3137</c:v>
                </c:pt>
                <c:pt idx="3">
                  <c:v>3082</c:v>
                </c:pt>
                <c:pt idx="4">
                  <c:v>808</c:v>
                </c:pt>
                <c:pt idx="5">
                  <c:v>290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7107328"/>
        <c:axId val="177109248"/>
        <c:axId val="0"/>
      </c:bar3DChart>
      <c:catAx>
        <c:axId val="177107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 b="0"/>
            </a:pPr>
            <a:endParaRPr lang="ru-RU"/>
          </a:p>
        </c:txPr>
        <c:crossAx val="177109248"/>
        <c:crosses val="autoZero"/>
        <c:auto val="1"/>
        <c:lblAlgn val="ctr"/>
        <c:lblOffset val="100"/>
        <c:noMultiLvlLbl val="0"/>
      </c:catAx>
      <c:valAx>
        <c:axId val="17710924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7710732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220"/>
      <c:rAngAx val="0"/>
      <c:perspective val="1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7202596060364533"/>
          <c:w val="0.95842450765864329"/>
          <c:h val="0.59183673469387754"/>
        </c:manualLayout>
      </c:layout>
      <c:pie3DChart>
        <c:varyColors val="1"/>
        <c:ser>
          <c:idx val="0"/>
          <c:order val="0"/>
          <c:spPr>
            <a:solidFill>
              <a:schemeClr val="accent1"/>
            </a:solidFill>
            <a:ln w="28575">
              <a:solidFill>
                <a:schemeClr val="tx1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 w="114300"/>
              <a:bevelB w="114300"/>
              <a:contourClr>
                <a:srgbClr val="000000"/>
              </a:contourClr>
            </a:sp3d>
          </c:spPr>
          <c:explosion val="20"/>
          <c:dPt>
            <c:idx val="0"/>
            <c:bubble3D val="0"/>
          </c:dPt>
          <c:dPt>
            <c:idx val="1"/>
            <c:bubble3D val="0"/>
            <c:spPr>
              <a:solidFill>
                <a:srgbClr val="FF00FF"/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Pt>
            <c:idx val="2"/>
            <c:bubble3D val="0"/>
            <c:spPr>
              <a:solidFill>
                <a:schemeClr val="hlink"/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Pt>
            <c:idx val="3"/>
            <c:bubble3D val="0"/>
            <c:spPr>
              <a:solidFill>
                <a:schemeClr val="folHlink"/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Pt>
            <c:idx val="4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Pt>
            <c:idx val="5"/>
            <c:bubble3D val="0"/>
            <c:spPr>
              <a:solidFill>
                <a:srgbClr val="FF6600"/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Pt>
            <c:idx val="6"/>
            <c:bubble3D val="0"/>
            <c:spPr>
              <a:solidFill>
                <a:srgbClr val="0066CC"/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Pt>
            <c:idx val="7"/>
            <c:bubble3D val="0"/>
            <c:spPr>
              <a:solidFill>
                <a:srgbClr val="CC99FF"/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Pt>
            <c:idx val="8"/>
            <c:bubble3D val="0"/>
            <c:spPr>
              <a:solidFill>
                <a:srgbClr val="99FFCC"/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Pt>
            <c:idx val="9"/>
            <c:bubble3D val="0"/>
            <c:spPr>
              <a:solidFill>
                <a:srgbClr val="FFFF00"/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Lbls>
            <c:dLbl>
              <c:idx val="0"/>
              <c:layout>
                <c:manualLayout>
                  <c:x val="1.4003330587430897E-2"/>
                  <c:y val="-0.34111497464374235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2.562882643006665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6408659527320232E-2"/>
                  <c:y val="-0.1034156937279391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5205995057375617E-2"/>
                  <c:y val="9.911467685004335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5.4179657879889133E-2"/>
                  <c:y val="-3.245951319488846E-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4.7717837519685981E-2"/>
                  <c:y val="3.4573322939749407E-2"/>
                </c:manualLayout>
              </c:layout>
              <c:tx>
                <c:rich>
                  <a:bodyPr/>
                  <a:lstStyle/>
                  <a:p>
                    <a:pPr>
                      <a:defRPr sz="1800" b="0" i="0" u="none" strike="noStrike" baseline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 dirty="0" smtClean="0"/>
                      <a:t>Социальная </a:t>
                    </a:r>
                    <a:r>
                      <a:rPr lang="ru-RU" dirty="0"/>
                      <a:t>политика
</a:t>
                    </a:r>
                    <a:r>
                      <a:rPr lang="ru-RU" dirty="0" smtClean="0"/>
                      <a:t>2,6%</a:t>
                    </a:r>
                    <a:endParaRPr lang="ru-RU" dirty="0"/>
                  </a:p>
                </c:rich>
              </c:tx>
              <c:spPr>
                <a:noFill/>
                <a:ln w="25359">
                  <a:noFill/>
                </a:ln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3.1154653995894489E-2"/>
                  <c:y val="3.256111339808886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2.9387146993402227E-3"/>
                  <c:y val="0.1282389006157322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6.6802502648779603E-3"/>
                  <c:y val="4.334632531334028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7.8660541038026735E-2"/>
                  <c:y val="-0.1219471459679489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 w="25359">
                <a:noFill/>
              </a:ln>
            </c:spPr>
            <c:txPr>
              <a:bodyPr/>
              <a:lstStyle/>
              <a:p>
                <a:pPr>
                  <a:defRPr sz="18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Sheet1!$B$1:$G$1</c:f>
              <c:strCache>
                <c:ptCount val="6"/>
                <c:pt idx="0">
                  <c:v>Общегосударственные вопросы</c:v>
                </c:pt>
                <c:pt idx="1">
                  <c:v>Культура</c:v>
                </c:pt>
                <c:pt idx="2">
                  <c:v>Пожарная безопасность</c:v>
                </c:pt>
                <c:pt idx="3">
                  <c:v>Дорожное хозяйство</c:v>
                </c:pt>
                <c:pt idx="4">
                  <c:v>ЖКХ</c:v>
                </c:pt>
                <c:pt idx="5">
                  <c:v>Социальная политика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 formatCode="#,##0">
                  <c:v>3082</c:v>
                </c:pt>
                <c:pt idx="1">
                  <c:v>3137</c:v>
                </c:pt>
                <c:pt idx="2">
                  <c:v>808</c:v>
                </c:pt>
                <c:pt idx="3">
                  <c:v>1566</c:v>
                </c:pt>
                <c:pt idx="4">
                  <c:v>2315</c:v>
                </c:pt>
                <c:pt idx="5">
                  <c:v>290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 w="25359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39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0.53488</cdr:x>
      <cdr:y>0.04054</cdr:y>
    </cdr:from>
    <cdr:to>
      <cdr:x>0.60465</cdr:x>
      <cdr:y>0.13514</cdr:y>
    </cdr:to>
    <cdr:sp macro="" textlink="">
      <cdr:nvSpPr>
        <cdr:cNvPr id="49" name="Прямоугольник 48"/>
        <cdr:cNvSpPr/>
      </cdr:nvSpPr>
      <cdr:spPr bwMode="auto">
        <a:xfrm xmlns:a="http://schemas.openxmlformats.org/drawingml/2006/main">
          <a:off x="5257800" y="228600"/>
          <a:ext cx="685800" cy="533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0.48062</cdr:x>
      <cdr:y>0.09459</cdr:y>
    </cdr:from>
    <cdr:to>
      <cdr:x>0.58915</cdr:x>
      <cdr:y>0.17568</cdr:y>
    </cdr:to>
    <cdr:sp macro="" textlink="">
      <cdr:nvSpPr>
        <cdr:cNvPr id="50" name="Прямоугольник 49"/>
        <cdr:cNvSpPr/>
      </cdr:nvSpPr>
      <cdr:spPr bwMode="auto">
        <a:xfrm xmlns:a="http://schemas.openxmlformats.org/drawingml/2006/main">
          <a:off x="4724400" y="533374"/>
          <a:ext cx="1066827" cy="4572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 sz="20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0.51163</cdr:x>
      <cdr:y>0.05405</cdr:y>
    </cdr:from>
    <cdr:to>
      <cdr:x>0.63566</cdr:x>
      <cdr:y>0.21622</cdr:y>
    </cdr:to>
    <cdr:sp macro="" textlink="">
      <cdr:nvSpPr>
        <cdr:cNvPr id="51" name="Прямоугольник 50"/>
        <cdr:cNvSpPr/>
      </cdr:nvSpPr>
      <cdr:spPr bwMode="auto">
        <a:xfrm xmlns:a="http://schemas.openxmlformats.org/drawingml/2006/main">
          <a:off x="5029200" y="304800"/>
          <a:ext cx="12192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0.05405</cdr:y>
    </cdr:from>
    <cdr:to>
      <cdr:x>0.55039</cdr:x>
      <cdr:y>0.09459</cdr:y>
    </cdr:to>
    <cdr:sp macro="" textlink="">
      <cdr:nvSpPr>
        <cdr:cNvPr id="52" name="Прямоугольник 51"/>
        <cdr:cNvSpPr/>
      </cdr:nvSpPr>
      <cdr:spPr bwMode="auto">
        <a:xfrm xmlns:a="http://schemas.openxmlformats.org/drawingml/2006/main" flipH="1">
          <a:off x="5105401" y="304800"/>
          <a:ext cx="3048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0.49612</cdr:x>
      <cdr:y>0.04054</cdr:y>
    </cdr:from>
    <cdr:to>
      <cdr:x>0.62015</cdr:x>
      <cdr:y>0.2027</cdr:y>
    </cdr:to>
    <cdr:sp macro="" textlink="">
      <cdr:nvSpPr>
        <cdr:cNvPr id="53" name="Прямоугольник 52"/>
        <cdr:cNvSpPr/>
      </cdr:nvSpPr>
      <cdr:spPr bwMode="auto">
        <a:xfrm xmlns:a="http://schemas.openxmlformats.org/drawingml/2006/main">
          <a:off x="4876800" y="228600"/>
          <a:ext cx="1219190" cy="9143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0.5814</cdr:x>
      <cdr:y>0</cdr:y>
    </cdr:from>
    <cdr:to>
      <cdr:x>0.58605</cdr:x>
      <cdr:y>0.00811</cdr:y>
    </cdr:to>
    <cdr:sp macro="" textlink="">
      <cdr:nvSpPr>
        <cdr:cNvPr id="54" name="Прямоугольник 53"/>
        <cdr:cNvSpPr/>
      </cdr:nvSpPr>
      <cdr:spPr bwMode="auto">
        <a:xfrm xmlns:a="http://schemas.openxmlformats.org/drawingml/2006/main">
          <a:off x="5715000" y="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0.57881</cdr:x>
      <cdr:y>0.4009</cdr:y>
    </cdr:from>
    <cdr:to>
      <cdr:x>0.57881</cdr:x>
      <cdr:y>0.4009</cdr:y>
    </cdr:to>
    <cdr:cxnSp macro="">
      <cdr:nvCxnSpPr>
        <cdr:cNvPr id="55" name="Прямая со стрелкой 54"/>
        <cdr:cNvCxnSpPr/>
      </cdr:nvCxnSpPr>
      <cdr:spPr bwMode="auto">
        <a:xfrm xmlns:a="http://schemas.openxmlformats.org/drawingml/2006/main">
          <a:off x="5689600" y="2260600"/>
          <a:ext cx="0" cy="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0.58915</cdr:x>
      <cdr:y>0.18919</cdr:y>
    </cdr:from>
    <cdr:to>
      <cdr:x>0.68217</cdr:x>
      <cdr:y>0.35135</cdr:y>
    </cdr:to>
    <cdr:sp macro="" textlink="">
      <cdr:nvSpPr>
        <cdr:cNvPr id="56" name="Прямоугольник 55"/>
        <cdr:cNvSpPr/>
      </cdr:nvSpPr>
      <cdr:spPr bwMode="auto">
        <a:xfrm xmlns:a="http://schemas.openxmlformats.org/drawingml/2006/main">
          <a:off x="5791200" y="10668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0.62791</cdr:x>
      <cdr:y>0.10811</cdr:y>
    </cdr:from>
    <cdr:to>
      <cdr:x>0.63256</cdr:x>
      <cdr:y>0.18919</cdr:y>
    </cdr:to>
    <cdr:sp macro="" textlink="">
      <cdr:nvSpPr>
        <cdr:cNvPr id="57" name="Прямоугольник 56"/>
        <cdr:cNvSpPr/>
      </cdr:nvSpPr>
      <cdr:spPr bwMode="auto">
        <a:xfrm xmlns:a="http://schemas.openxmlformats.org/drawingml/2006/main">
          <a:off x="6172200" y="609600"/>
          <a:ext cx="45719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0.49612</cdr:x>
      <cdr:y>0.10811</cdr:y>
    </cdr:from>
    <cdr:to>
      <cdr:x>0.62791</cdr:x>
      <cdr:y>0.13513</cdr:y>
    </cdr:to>
    <cdr:sp macro="" textlink="">
      <cdr:nvSpPr>
        <cdr:cNvPr id="58" name="Прямоугольник 57"/>
        <cdr:cNvSpPr/>
      </cdr:nvSpPr>
      <cdr:spPr bwMode="auto">
        <a:xfrm xmlns:a="http://schemas.openxmlformats.org/drawingml/2006/main">
          <a:off x="4876800" y="609600"/>
          <a:ext cx="1295430" cy="15237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0.14865</cdr:y>
    </cdr:from>
    <cdr:to>
      <cdr:x>0.57364</cdr:x>
      <cdr:y>0.18919</cdr:y>
    </cdr:to>
    <cdr:sp macro="" textlink="">
      <cdr:nvSpPr>
        <cdr:cNvPr id="59" name="Прямоугольник 58"/>
        <cdr:cNvSpPr/>
      </cdr:nvSpPr>
      <cdr:spPr bwMode="auto">
        <a:xfrm xmlns:a="http://schemas.openxmlformats.org/drawingml/2006/main">
          <a:off x="5562600" y="838200"/>
          <a:ext cx="762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0.09459</cdr:y>
    </cdr:from>
    <cdr:to>
      <cdr:x>0.52713</cdr:x>
      <cdr:y>0.17567</cdr:y>
    </cdr:to>
    <cdr:sp macro="" textlink="">
      <cdr:nvSpPr>
        <cdr:cNvPr id="60" name="Прямоугольник 59"/>
        <cdr:cNvSpPr/>
      </cdr:nvSpPr>
      <cdr:spPr bwMode="auto">
        <a:xfrm xmlns:a="http://schemas.openxmlformats.org/drawingml/2006/main">
          <a:off x="5105400" y="533400"/>
          <a:ext cx="76180" cy="45719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0.51163</cdr:x>
      <cdr:y>0.12162</cdr:y>
    </cdr:from>
    <cdr:to>
      <cdr:x>0.56589</cdr:x>
      <cdr:y>0.13514</cdr:y>
    </cdr:to>
    <cdr:sp macro="" textlink="">
      <cdr:nvSpPr>
        <cdr:cNvPr id="61" name="Прямоугольник 60"/>
        <cdr:cNvSpPr/>
      </cdr:nvSpPr>
      <cdr:spPr bwMode="auto">
        <a:xfrm xmlns:a="http://schemas.openxmlformats.org/drawingml/2006/main">
          <a:off x="5029200" y="685800"/>
          <a:ext cx="5334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0.53488</cdr:x>
      <cdr:y>0.08108</cdr:y>
    </cdr:from>
    <cdr:to>
      <cdr:x>0.53953</cdr:x>
      <cdr:y>0.08919</cdr:y>
    </cdr:to>
    <cdr:sp macro="" textlink="">
      <cdr:nvSpPr>
        <cdr:cNvPr id="62" name="Прямоугольник 61"/>
        <cdr:cNvSpPr/>
      </cdr:nvSpPr>
      <cdr:spPr bwMode="auto">
        <a:xfrm xmlns:a="http://schemas.openxmlformats.org/drawingml/2006/main">
          <a:off x="5257800" y="45720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0.53488</cdr:x>
      <cdr:y>0.08108</cdr:y>
    </cdr:from>
    <cdr:to>
      <cdr:x>0.55039</cdr:x>
      <cdr:y>0.13514</cdr:y>
    </cdr:to>
    <cdr:sp macro="" textlink="">
      <cdr:nvSpPr>
        <cdr:cNvPr id="63" name="Прямоугольник 62"/>
        <cdr:cNvSpPr/>
      </cdr:nvSpPr>
      <cdr:spPr bwMode="auto">
        <a:xfrm xmlns:a="http://schemas.openxmlformats.org/drawingml/2006/main">
          <a:off x="5257800" y="457200"/>
          <a:ext cx="152400" cy="304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0.54264</cdr:x>
      <cdr:y>0.10811</cdr:y>
    </cdr:from>
    <cdr:to>
      <cdr:x>0.54729</cdr:x>
      <cdr:y>0.11622</cdr:y>
    </cdr:to>
    <cdr:sp macro="" textlink="">
      <cdr:nvSpPr>
        <cdr:cNvPr id="64" name="Прямоугольник 63"/>
        <cdr:cNvSpPr/>
      </cdr:nvSpPr>
      <cdr:spPr bwMode="auto">
        <a:xfrm xmlns:a="http://schemas.openxmlformats.org/drawingml/2006/main">
          <a:off x="5334000" y="60960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0.50388</cdr:x>
      <cdr:y>0.10811</cdr:y>
    </cdr:from>
    <cdr:to>
      <cdr:x>0.54264</cdr:x>
      <cdr:y>0.12162</cdr:y>
    </cdr:to>
    <cdr:sp macro="" textlink="">
      <cdr:nvSpPr>
        <cdr:cNvPr id="65" name="Прямоугольник 64"/>
        <cdr:cNvSpPr/>
      </cdr:nvSpPr>
      <cdr:spPr bwMode="auto">
        <a:xfrm xmlns:a="http://schemas.openxmlformats.org/drawingml/2006/main">
          <a:off x="4953000" y="609600"/>
          <a:ext cx="3810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0.12162</cdr:y>
    </cdr:from>
    <cdr:to>
      <cdr:x>0.53488</cdr:x>
      <cdr:y>0.17568</cdr:y>
    </cdr:to>
    <cdr:sp macro="" textlink="">
      <cdr:nvSpPr>
        <cdr:cNvPr id="66" name="Прямоугольник 65"/>
        <cdr:cNvSpPr/>
      </cdr:nvSpPr>
      <cdr:spPr bwMode="auto">
        <a:xfrm xmlns:a="http://schemas.openxmlformats.org/drawingml/2006/main">
          <a:off x="5105400" y="685800"/>
          <a:ext cx="152400" cy="304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0.53488</cdr:x>
      <cdr:y>0.14865</cdr:y>
    </cdr:from>
    <cdr:to>
      <cdr:x>0.57364</cdr:x>
      <cdr:y>0.15676</cdr:y>
    </cdr:to>
    <cdr:sp macro="" textlink="">
      <cdr:nvSpPr>
        <cdr:cNvPr id="67" name="Прямоугольник 66"/>
        <cdr:cNvSpPr/>
      </cdr:nvSpPr>
      <cdr:spPr bwMode="auto">
        <a:xfrm xmlns:a="http://schemas.openxmlformats.org/drawingml/2006/main">
          <a:off x="5257800" y="838200"/>
          <a:ext cx="381000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0.10811</cdr:y>
    </cdr:from>
    <cdr:to>
      <cdr:x>0.55814</cdr:x>
      <cdr:y>0.14865</cdr:y>
    </cdr:to>
    <cdr:sp macro="" textlink="">
      <cdr:nvSpPr>
        <cdr:cNvPr id="68" name="Прямоугольник 67"/>
        <cdr:cNvSpPr/>
      </cdr:nvSpPr>
      <cdr:spPr bwMode="auto">
        <a:xfrm xmlns:a="http://schemas.openxmlformats.org/drawingml/2006/main">
          <a:off x="5410200" y="609600"/>
          <a:ext cx="762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0.13514</cdr:y>
    </cdr:from>
    <cdr:to>
      <cdr:x>0.56589</cdr:x>
      <cdr:y>0.21622</cdr:y>
    </cdr:to>
    <cdr:sp macro="" textlink="">
      <cdr:nvSpPr>
        <cdr:cNvPr id="69" name="Прямоугольник 68"/>
        <cdr:cNvSpPr/>
      </cdr:nvSpPr>
      <cdr:spPr bwMode="auto">
        <a:xfrm xmlns:a="http://schemas.openxmlformats.org/drawingml/2006/main">
          <a:off x="5410200" y="762000"/>
          <a:ext cx="15240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0.48837</cdr:x>
      <cdr:y>0.16216</cdr:y>
    </cdr:from>
    <cdr:to>
      <cdr:x>0.55039</cdr:x>
      <cdr:y>0.17568</cdr:y>
    </cdr:to>
    <cdr:sp macro="" textlink="">
      <cdr:nvSpPr>
        <cdr:cNvPr id="70" name="Прямоугольник 69"/>
        <cdr:cNvSpPr/>
      </cdr:nvSpPr>
      <cdr:spPr bwMode="auto">
        <a:xfrm xmlns:a="http://schemas.openxmlformats.org/drawingml/2006/main">
          <a:off x="4800600" y="914400"/>
          <a:ext cx="6096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0.16216</cdr:y>
    </cdr:from>
    <cdr:to>
      <cdr:x>0.5969</cdr:x>
      <cdr:y>0.17027</cdr:y>
    </cdr:to>
    <cdr:sp macro="" textlink="">
      <cdr:nvSpPr>
        <cdr:cNvPr id="71" name="Прямоугольник 70"/>
        <cdr:cNvSpPr/>
      </cdr:nvSpPr>
      <cdr:spPr bwMode="auto">
        <a:xfrm xmlns:a="http://schemas.openxmlformats.org/drawingml/2006/main">
          <a:off x="5410200" y="914400"/>
          <a:ext cx="457200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0.13514</cdr:y>
    </cdr:from>
    <cdr:to>
      <cdr:x>0.57364</cdr:x>
      <cdr:y>0.16216</cdr:y>
    </cdr:to>
    <cdr:sp macro="" textlink="">
      <cdr:nvSpPr>
        <cdr:cNvPr id="72" name="Прямоугольник 71"/>
        <cdr:cNvSpPr/>
      </cdr:nvSpPr>
      <cdr:spPr bwMode="auto">
        <a:xfrm xmlns:a="http://schemas.openxmlformats.org/drawingml/2006/main">
          <a:off x="5562600" y="762000"/>
          <a:ext cx="76200" cy="152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0.54264</cdr:x>
      <cdr:y>0.09459</cdr:y>
    </cdr:from>
    <cdr:to>
      <cdr:x>0.63566</cdr:x>
      <cdr:y>0.25676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5334000" y="5334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0.05405</cdr:y>
    </cdr:from>
    <cdr:to>
      <cdr:x>0.64341</cdr:x>
      <cdr:y>0.21622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5410200" y="3048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0.73643</cdr:x>
      <cdr:y>0.05405</cdr:y>
    </cdr:from>
    <cdr:to>
      <cdr:x>0.86047</cdr:x>
      <cdr:y>0.13514</cdr:y>
    </cdr:to>
    <cdr:sp macro="" textlink="">
      <cdr:nvSpPr>
        <cdr:cNvPr id="4" name="Прямоугольник 3"/>
        <cdr:cNvSpPr/>
      </cdr:nvSpPr>
      <cdr:spPr bwMode="auto">
        <a:xfrm xmlns:a="http://schemas.openxmlformats.org/drawingml/2006/main">
          <a:off x="7238960" y="304801"/>
          <a:ext cx="1219288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FF0000"/>
              </a:solidFill>
            </a:rPr>
            <a:t>- 8,8 %</a:t>
          </a:r>
          <a:endParaRPr lang="ru-RU" sz="2000" b="1" dirty="0">
            <a:solidFill>
              <a:srgbClr val="FF000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0.53488</cdr:x>
      <cdr:y>0.04054</cdr:y>
    </cdr:from>
    <cdr:to>
      <cdr:x>0.60465</cdr:x>
      <cdr:y>0.13514</cdr:y>
    </cdr:to>
    <cdr:sp macro="" textlink="">
      <cdr:nvSpPr>
        <cdr:cNvPr id="49" name="Прямоугольник 48"/>
        <cdr:cNvSpPr/>
      </cdr:nvSpPr>
      <cdr:spPr bwMode="auto">
        <a:xfrm xmlns:a="http://schemas.openxmlformats.org/drawingml/2006/main">
          <a:off x="5257800" y="228600"/>
          <a:ext cx="685800" cy="533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0.51163</cdr:x>
      <cdr:y>0.05405</cdr:y>
    </cdr:from>
    <cdr:to>
      <cdr:x>0.63566</cdr:x>
      <cdr:y>0.21622</cdr:y>
    </cdr:to>
    <cdr:sp macro="" textlink="">
      <cdr:nvSpPr>
        <cdr:cNvPr id="51" name="Прямоугольник 50"/>
        <cdr:cNvSpPr/>
      </cdr:nvSpPr>
      <cdr:spPr bwMode="auto">
        <a:xfrm xmlns:a="http://schemas.openxmlformats.org/drawingml/2006/main">
          <a:off x="5029200" y="304800"/>
          <a:ext cx="12192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0.05405</cdr:y>
    </cdr:from>
    <cdr:to>
      <cdr:x>0.55039</cdr:x>
      <cdr:y>0.09459</cdr:y>
    </cdr:to>
    <cdr:sp macro="" textlink="">
      <cdr:nvSpPr>
        <cdr:cNvPr id="52" name="Прямоугольник 51"/>
        <cdr:cNvSpPr/>
      </cdr:nvSpPr>
      <cdr:spPr bwMode="auto">
        <a:xfrm xmlns:a="http://schemas.openxmlformats.org/drawingml/2006/main" flipH="1">
          <a:off x="5105401" y="304800"/>
          <a:ext cx="3048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0.50388</cdr:x>
      <cdr:y>0.04054</cdr:y>
    </cdr:from>
    <cdr:to>
      <cdr:x>0.62791</cdr:x>
      <cdr:y>0.2027</cdr:y>
    </cdr:to>
    <cdr:sp macro="" textlink="">
      <cdr:nvSpPr>
        <cdr:cNvPr id="53" name="Прямоугольник 52"/>
        <cdr:cNvSpPr/>
      </cdr:nvSpPr>
      <cdr:spPr bwMode="auto">
        <a:xfrm xmlns:a="http://schemas.openxmlformats.org/drawingml/2006/main">
          <a:off x="4953001" y="228597"/>
          <a:ext cx="1219230" cy="9143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0.5814</cdr:x>
      <cdr:y>0</cdr:y>
    </cdr:from>
    <cdr:to>
      <cdr:x>0.58605</cdr:x>
      <cdr:y>0.00811</cdr:y>
    </cdr:to>
    <cdr:sp macro="" textlink="">
      <cdr:nvSpPr>
        <cdr:cNvPr id="54" name="Прямоугольник 53"/>
        <cdr:cNvSpPr/>
      </cdr:nvSpPr>
      <cdr:spPr bwMode="auto">
        <a:xfrm xmlns:a="http://schemas.openxmlformats.org/drawingml/2006/main">
          <a:off x="5715000" y="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0.57881</cdr:x>
      <cdr:y>0.4009</cdr:y>
    </cdr:from>
    <cdr:to>
      <cdr:x>0.57881</cdr:x>
      <cdr:y>0.4009</cdr:y>
    </cdr:to>
    <cdr:cxnSp macro="">
      <cdr:nvCxnSpPr>
        <cdr:cNvPr id="55" name="Прямая со стрелкой 54"/>
        <cdr:cNvCxnSpPr/>
      </cdr:nvCxnSpPr>
      <cdr:spPr bwMode="auto">
        <a:xfrm xmlns:a="http://schemas.openxmlformats.org/drawingml/2006/main">
          <a:off x="5689600" y="2260600"/>
          <a:ext cx="0" cy="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0.58915</cdr:x>
      <cdr:y>0.18919</cdr:y>
    </cdr:from>
    <cdr:to>
      <cdr:x>0.68217</cdr:x>
      <cdr:y>0.35135</cdr:y>
    </cdr:to>
    <cdr:sp macro="" textlink="">
      <cdr:nvSpPr>
        <cdr:cNvPr id="56" name="Прямоугольник 55"/>
        <cdr:cNvSpPr/>
      </cdr:nvSpPr>
      <cdr:spPr bwMode="auto">
        <a:xfrm xmlns:a="http://schemas.openxmlformats.org/drawingml/2006/main">
          <a:off x="5791200" y="10668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0.62791</cdr:x>
      <cdr:y>0.10811</cdr:y>
    </cdr:from>
    <cdr:to>
      <cdr:x>0.63256</cdr:x>
      <cdr:y>0.18919</cdr:y>
    </cdr:to>
    <cdr:sp macro="" textlink="">
      <cdr:nvSpPr>
        <cdr:cNvPr id="57" name="Прямоугольник 56"/>
        <cdr:cNvSpPr/>
      </cdr:nvSpPr>
      <cdr:spPr bwMode="auto">
        <a:xfrm xmlns:a="http://schemas.openxmlformats.org/drawingml/2006/main">
          <a:off x="6172200" y="609600"/>
          <a:ext cx="45719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0.13514</cdr:y>
    </cdr:from>
    <cdr:to>
      <cdr:x>0.62791</cdr:x>
      <cdr:y>0.14865</cdr:y>
    </cdr:to>
    <cdr:sp macro="" textlink="">
      <cdr:nvSpPr>
        <cdr:cNvPr id="58" name="Прямоугольник 57"/>
        <cdr:cNvSpPr/>
      </cdr:nvSpPr>
      <cdr:spPr bwMode="auto">
        <a:xfrm xmlns:a="http://schemas.openxmlformats.org/drawingml/2006/main">
          <a:off x="5105400" y="762000"/>
          <a:ext cx="10668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0.14865</cdr:y>
    </cdr:from>
    <cdr:to>
      <cdr:x>0.57364</cdr:x>
      <cdr:y>0.18919</cdr:y>
    </cdr:to>
    <cdr:sp macro="" textlink="">
      <cdr:nvSpPr>
        <cdr:cNvPr id="59" name="Прямоугольник 58"/>
        <cdr:cNvSpPr/>
      </cdr:nvSpPr>
      <cdr:spPr bwMode="auto">
        <a:xfrm xmlns:a="http://schemas.openxmlformats.org/drawingml/2006/main">
          <a:off x="5562600" y="838200"/>
          <a:ext cx="762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0.08108</cdr:y>
    </cdr:from>
    <cdr:to>
      <cdr:x>0.57364</cdr:x>
      <cdr:y>0.16216</cdr:y>
    </cdr:to>
    <cdr:sp macro="" textlink="">
      <cdr:nvSpPr>
        <cdr:cNvPr id="60" name="Прямоугольник 59"/>
        <cdr:cNvSpPr/>
      </cdr:nvSpPr>
      <cdr:spPr bwMode="auto">
        <a:xfrm xmlns:a="http://schemas.openxmlformats.org/drawingml/2006/main">
          <a:off x="5562600" y="457200"/>
          <a:ext cx="7620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0.51163</cdr:x>
      <cdr:y>0.12162</cdr:y>
    </cdr:from>
    <cdr:to>
      <cdr:x>0.56589</cdr:x>
      <cdr:y>0.13514</cdr:y>
    </cdr:to>
    <cdr:sp macro="" textlink="">
      <cdr:nvSpPr>
        <cdr:cNvPr id="61" name="Прямоугольник 60"/>
        <cdr:cNvSpPr/>
      </cdr:nvSpPr>
      <cdr:spPr bwMode="auto">
        <a:xfrm xmlns:a="http://schemas.openxmlformats.org/drawingml/2006/main">
          <a:off x="5029200" y="685800"/>
          <a:ext cx="5334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0.53488</cdr:x>
      <cdr:y>0.08108</cdr:y>
    </cdr:from>
    <cdr:to>
      <cdr:x>0.53953</cdr:x>
      <cdr:y>0.08919</cdr:y>
    </cdr:to>
    <cdr:sp macro="" textlink="">
      <cdr:nvSpPr>
        <cdr:cNvPr id="62" name="Прямоугольник 61"/>
        <cdr:cNvSpPr/>
      </cdr:nvSpPr>
      <cdr:spPr bwMode="auto">
        <a:xfrm xmlns:a="http://schemas.openxmlformats.org/drawingml/2006/main">
          <a:off x="5257800" y="45720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0.53488</cdr:x>
      <cdr:y>0.08108</cdr:y>
    </cdr:from>
    <cdr:to>
      <cdr:x>0.55039</cdr:x>
      <cdr:y>0.13514</cdr:y>
    </cdr:to>
    <cdr:sp macro="" textlink="">
      <cdr:nvSpPr>
        <cdr:cNvPr id="63" name="Прямоугольник 62"/>
        <cdr:cNvSpPr/>
      </cdr:nvSpPr>
      <cdr:spPr bwMode="auto">
        <a:xfrm xmlns:a="http://schemas.openxmlformats.org/drawingml/2006/main">
          <a:off x="5257800" y="457200"/>
          <a:ext cx="152400" cy="304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0.54264</cdr:x>
      <cdr:y>0.10811</cdr:y>
    </cdr:from>
    <cdr:to>
      <cdr:x>0.54729</cdr:x>
      <cdr:y>0.11622</cdr:y>
    </cdr:to>
    <cdr:sp macro="" textlink="">
      <cdr:nvSpPr>
        <cdr:cNvPr id="64" name="Прямоугольник 63"/>
        <cdr:cNvSpPr/>
      </cdr:nvSpPr>
      <cdr:spPr bwMode="auto">
        <a:xfrm xmlns:a="http://schemas.openxmlformats.org/drawingml/2006/main">
          <a:off x="5334000" y="60960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0.50388</cdr:x>
      <cdr:y>0.10811</cdr:y>
    </cdr:from>
    <cdr:to>
      <cdr:x>0.54264</cdr:x>
      <cdr:y>0.12162</cdr:y>
    </cdr:to>
    <cdr:sp macro="" textlink="">
      <cdr:nvSpPr>
        <cdr:cNvPr id="65" name="Прямоугольник 64"/>
        <cdr:cNvSpPr/>
      </cdr:nvSpPr>
      <cdr:spPr bwMode="auto">
        <a:xfrm xmlns:a="http://schemas.openxmlformats.org/drawingml/2006/main">
          <a:off x="4953000" y="609600"/>
          <a:ext cx="3810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0.12162</cdr:y>
    </cdr:from>
    <cdr:to>
      <cdr:x>0.53488</cdr:x>
      <cdr:y>0.17568</cdr:y>
    </cdr:to>
    <cdr:sp macro="" textlink="">
      <cdr:nvSpPr>
        <cdr:cNvPr id="66" name="Прямоугольник 65"/>
        <cdr:cNvSpPr/>
      </cdr:nvSpPr>
      <cdr:spPr bwMode="auto">
        <a:xfrm xmlns:a="http://schemas.openxmlformats.org/drawingml/2006/main">
          <a:off x="5105400" y="685800"/>
          <a:ext cx="152400" cy="304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0.53488</cdr:x>
      <cdr:y>0.14865</cdr:y>
    </cdr:from>
    <cdr:to>
      <cdr:x>0.57364</cdr:x>
      <cdr:y>0.15676</cdr:y>
    </cdr:to>
    <cdr:sp macro="" textlink="">
      <cdr:nvSpPr>
        <cdr:cNvPr id="67" name="Прямоугольник 66"/>
        <cdr:cNvSpPr/>
      </cdr:nvSpPr>
      <cdr:spPr bwMode="auto">
        <a:xfrm xmlns:a="http://schemas.openxmlformats.org/drawingml/2006/main">
          <a:off x="5257800" y="838200"/>
          <a:ext cx="381000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0.10811</cdr:y>
    </cdr:from>
    <cdr:to>
      <cdr:x>0.55814</cdr:x>
      <cdr:y>0.14865</cdr:y>
    </cdr:to>
    <cdr:sp macro="" textlink="">
      <cdr:nvSpPr>
        <cdr:cNvPr id="68" name="Прямоугольник 67"/>
        <cdr:cNvSpPr/>
      </cdr:nvSpPr>
      <cdr:spPr bwMode="auto">
        <a:xfrm xmlns:a="http://schemas.openxmlformats.org/drawingml/2006/main">
          <a:off x="5410200" y="609600"/>
          <a:ext cx="762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0.13514</cdr:y>
    </cdr:from>
    <cdr:to>
      <cdr:x>0.56589</cdr:x>
      <cdr:y>0.21622</cdr:y>
    </cdr:to>
    <cdr:sp macro="" textlink="">
      <cdr:nvSpPr>
        <cdr:cNvPr id="69" name="Прямоугольник 68"/>
        <cdr:cNvSpPr/>
      </cdr:nvSpPr>
      <cdr:spPr bwMode="auto">
        <a:xfrm xmlns:a="http://schemas.openxmlformats.org/drawingml/2006/main">
          <a:off x="5410200" y="762000"/>
          <a:ext cx="15240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0.48837</cdr:x>
      <cdr:y>0.16216</cdr:y>
    </cdr:from>
    <cdr:to>
      <cdr:x>0.55039</cdr:x>
      <cdr:y>0.17568</cdr:y>
    </cdr:to>
    <cdr:sp macro="" textlink="">
      <cdr:nvSpPr>
        <cdr:cNvPr id="70" name="Прямоугольник 69"/>
        <cdr:cNvSpPr/>
      </cdr:nvSpPr>
      <cdr:spPr bwMode="auto">
        <a:xfrm xmlns:a="http://schemas.openxmlformats.org/drawingml/2006/main">
          <a:off x="4800600" y="914400"/>
          <a:ext cx="6096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0.16216</cdr:y>
    </cdr:from>
    <cdr:to>
      <cdr:x>0.5969</cdr:x>
      <cdr:y>0.17027</cdr:y>
    </cdr:to>
    <cdr:sp macro="" textlink="">
      <cdr:nvSpPr>
        <cdr:cNvPr id="71" name="Прямоугольник 70"/>
        <cdr:cNvSpPr/>
      </cdr:nvSpPr>
      <cdr:spPr bwMode="auto">
        <a:xfrm xmlns:a="http://schemas.openxmlformats.org/drawingml/2006/main">
          <a:off x="5410200" y="914400"/>
          <a:ext cx="457200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0.13514</cdr:y>
    </cdr:from>
    <cdr:to>
      <cdr:x>0.57364</cdr:x>
      <cdr:y>0.16216</cdr:y>
    </cdr:to>
    <cdr:sp macro="" textlink="">
      <cdr:nvSpPr>
        <cdr:cNvPr id="72" name="Прямоугольник 71"/>
        <cdr:cNvSpPr/>
      </cdr:nvSpPr>
      <cdr:spPr bwMode="auto">
        <a:xfrm xmlns:a="http://schemas.openxmlformats.org/drawingml/2006/main">
          <a:off x="5562600" y="762000"/>
          <a:ext cx="76200" cy="152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0.54264</cdr:x>
      <cdr:y>0.09459</cdr:y>
    </cdr:from>
    <cdr:to>
      <cdr:x>0.63566</cdr:x>
      <cdr:y>0.25676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5334000" y="5334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0.05405</cdr:y>
    </cdr:from>
    <cdr:to>
      <cdr:x>0.64341</cdr:x>
      <cdr:y>0.21622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5410200" y="3048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0.75969</cdr:x>
      <cdr:y>0.0375</cdr:y>
    </cdr:from>
    <cdr:to>
      <cdr:x>0.86822</cdr:x>
      <cdr:y>0.1375</cdr:y>
    </cdr:to>
    <cdr:sp macro="" textlink="">
      <cdr:nvSpPr>
        <cdr:cNvPr id="4" name="Прямоугольник 3"/>
        <cdr:cNvSpPr/>
      </cdr:nvSpPr>
      <cdr:spPr bwMode="auto">
        <a:xfrm xmlns:a="http://schemas.openxmlformats.org/drawingml/2006/main">
          <a:off x="7467601" y="228600"/>
          <a:ext cx="1066828" cy="609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+ 14,5%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0.4186</cdr:x>
      <cdr:y>0.0125</cdr:y>
    </cdr:from>
    <cdr:to>
      <cdr:x>0.55039</cdr:x>
      <cdr:y>0.1</cdr:y>
    </cdr:to>
    <cdr:sp macro="" textlink="">
      <cdr:nvSpPr>
        <cdr:cNvPr id="5" name="Прямоугольник 4"/>
        <cdr:cNvSpPr/>
      </cdr:nvSpPr>
      <cdr:spPr bwMode="auto">
        <a:xfrm xmlns:a="http://schemas.openxmlformats.org/drawingml/2006/main">
          <a:off x="4114800" y="76200"/>
          <a:ext cx="1295400" cy="533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FF0000"/>
              </a:solidFill>
            </a:rPr>
            <a:t>- 5,8%</a:t>
          </a:r>
          <a:endParaRPr lang="ru-RU" sz="20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0.17054</cdr:x>
      <cdr:y>0.0375</cdr:y>
    </cdr:from>
    <cdr:to>
      <cdr:x>0.30233</cdr:x>
      <cdr:y>0.1125</cdr:y>
    </cdr:to>
    <cdr:sp macro="" textlink="">
      <cdr:nvSpPr>
        <cdr:cNvPr id="6" name="Прямоугольник 5"/>
        <cdr:cNvSpPr/>
      </cdr:nvSpPr>
      <cdr:spPr bwMode="auto">
        <a:xfrm xmlns:a="http://schemas.openxmlformats.org/drawingml/2006/main">
          <a:off x="1676401" y="228600"/>
          <a:ext cx="1295399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FF0000"/>
              </a:solidFill>
            </a:rPr>
            <a:t>+ 11,2%</a:t>
          </a:r>
          <a:endParaRPr lang="ru-RU" sz="20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0.27907</cdr:x>
      <cdr:y>0.2875</cdr:y>
    </cdr:from>
    <cdr:to>
      <cdr:x>0.3876</cdr:x>
      <cdr:y>0.3625</cdr:y>
    </cdr:to>
    <cdr:sp macro="" textlink="">
      <cdr:nvSpPr>
        <cdr:cNvPr id="7" name="Прямоугольник 6"/>
        <cdr:cNvSpPr/>
      </cdr:nvSpPr>
      <cdr:spPr bwMode="auto">
        <a:xfrm xmlns:a="http://schemas.openxmlformats.org/drawingml/2006/main">
          <a:off x="2743200" y="1752600"/>
          <a:ext cx="106680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FF0000"/>
              </a:solidFill>
            </a:rPr>
            <a:t>- 38,7%</a:t>
          </a:r>
          <a:endParaRPr lang="ru-RU" sz="20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0.58915</cdr:x>
      <cdr:y>0.4375</cdr:y>
    </cdr:from>
    <cdr:to>
      <cdr:x>0.71318</cdr:x>
      <cdr:y>0.5375</cdr:y>
    </cdr:to>
    <cdr:sp macro="" textlink="">
      <cdr:nvSpPr>
        <cdr:cNvPr id="8" name="Прямоугольник 7"/>
        <cdr:cNvSpPr/>
      </cdr:nvSpPr>
      <cdr:spPr bwMode="auto">
        <a:xfrm xmlns:a="http://schemas.openxmlformats.org/drawingml/2006/main">
          <a:off x="5791200" y="2667000"/>
          <a:ext cx="1219200" cy="609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FF0000"/>
              </a:solidFill>
            </a:rPr>
            <a:t>- 22,8%</a:t>
          </a:r>
          <a:endParaRPr lang="ru-RU" sz="2000" b="1" dirty="0">
            <a:solidFill>
              <a:srgbClr val="FF0000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0.53488</cdr:x>
      <cdr:y>0.04054</cdr:y>
    </cdr:from>
    <cdr:to>
      <cdr:x>0.60465</cdr:x>
      <cdr:y>0.13514</cdr:y>
    </cdr:to>
    <cdr:sp macro="" textlink="">
      <cdr:nvSpPr>
        <cdr:cNvPr id="49" name="Прямоугольник 48"/>
        <cdr:cNvSpPr/>
      </cdr:nvSpPr>
      <cdr:spPr bwMode="auto">
        <a:xfrm xmlns:a="http://schemas.openxmlformats.org/drawingml/2006/main">
          <a:off x="5257800" y="228600"/>
          <a:ext cx="685800" cy="533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0.57364</cdr:x>
      <cdr:y>0.47297</cdr:y>
    </cdr:from>
    <cdr:to>
      <cdr:x>0.68216</cdr:x>
      <cdr:y>0.54054</cdr:y>
    </cdr:to>
    <cdr:sp macro="" textlink="">
      <cdr:nvSpPr>
        <cdr:cNvPr id="50" name="Прямоугольник 49"/>
        <cdr:cNvSpPr/>
      </cdr:nvSpPr>
      <cdr:spPr bwMode="auto">
        <a:xfrm xmlns:a="http://schemas.openxmlformats.org/drawingml/2006/main">
          <a:off x="5638766" y="2667001"/>
          <a:ext cx="1066730" cy="38099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98 </a:t>
          </a:r>
          <a:r>
            <a:rPr lang="ru-RU" sz="1800" b="1" dirty="0" smtClean="0">
              <a:solidFill>
                <a:srgbClr val="FF0000"/>
              </a:solidFill>
            </a:rPr>
            <a:t>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0.51163</cdr:x>
      <cdr:y>0.05405</cdr:y>
    </cdr:from>
    <cdr:to>
      <cdr:x>0.63566</cdr:x>
      <cdr:y>0.21622</cdr:y>
    </cdr:to>
    <cdr:sp macro="" textlink="">
      <cdr:nvSpPr>
        <cdr:cNvPr id="51" name="Прямоугольник 50"/>
        <cdr:cNvSpPr/>
      </cdr:nvSpPr>
      <cdr:spPr bwMode="auto">
        <a:xfrm xmlns:a="http://schemas.openxmlformats.org/drawingml/2006/main">
          <a:off x="5029200" y="304800"/>
          <a:ext cx="12192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0.05405</cdr:y>
    </cdr:from>
    <cdr:to>
      <cdr:x>0.55039</cdr:x>
      <cdr:y>0.09459</cdr:y>
    </cdr:to>
    <cdr:sp macro="" textlink="">
      <cdr:nvSpPr>
        <cdr:cNvPr id="52" name="Прямоугольник 51"/>
        <cdr:cNvSpPr/>
      </cdr:nvSpPr>
      <cdr:spPr bwMode="auto">
        <a:xfrm xmlns:a="http://schemas.openxmlformats.org/drawingml/2006/main" flipH="1">
          <a:off x="5105401" y="304800"/>
          <a:ext cx="3048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0.50388</cdr:x>
      <cdr:y>0.04054</cdr:y>
    </cdr:from>
    <cdr:to>
      <cdr:x>0.62791</cdr:x>
      <cdr:y>0.2027</cdr:y>
    </cdr:to>
    <cdr:sp macro="" textlink="">
      <cdr:nvSpPr>
        <cdr:cNvPr id="53" name="Прямоугольник 52"/>
        <cdr:cNvSpPr/>
      </cdr:nvSpPr>
      <cdr:spPr bwMode="auto">
        <a:xfrm xmlns:a="http://schemas.openxmlformats.org/drawingml/2006/main">
          <a:off x="4953001" y="228597"/>
          <a:ext cx="1219230" cy="9143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0.5814</cdr:x>
      <cdr:y>0</cdr:y>
    </cdr:from>
    <cdr:to>
      <cdr:x>0.58605</cdr:x>
      <cdr:y>0.00811</cdr:y>
    </cdr:to>
    <cdr:sp macro="" textlink="">
      <cdr:nvSpPr>
        <cdr:cNvPr id="54" name="Прямоугольник 53"/>
        <cdr:cNvSpPr/>
      </cdr:nvSpPr>
      <cdr:spPr bwMode="auto">
        <a:xfrm xmlns:a="http://schemas.openxmlformats.org/drawingml/2006/main">
          <a:off x="5715000" y="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0.57881</cdr:x>
      <cdr:y>0.4009</cdr:y>
    </cdr:from>
    <cdr:to>
      <cdr:x>0.57881</cdr:x>
      <cdr:y>0.4009</cdr:y>
    </cdr:to>
    <cdr:cxnSp macro="">
      <cdr:nvCxnSpPr>
        <cdr:cNvPr id="55" name="Прямая со стрелкой 54"/>
        <cdr:cNvCxnSpPr/>
      </cdr:nvCxnSpPr>
      <cdr:spPr bwMode="auto">
        <a:xfrm xmlns:a="http://schemas.openxmlformats.org/drawingml/2006/main">
          <a:off x="5689600" y="2260600"/>
          <a:ext cx="0" cy="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0.58915</cdr:x>
      <cdr:y>0.18919</cdr:y>
    </cdr:from>
    <cdr:to>
      <cdr:x>0.68217</cdr:x>
      <cdr:y>0.35135</cdr:y>
    </cdr:to>
    <cdr:sp macro="" textlink="">
      <cdr:nvSpPr>
        <cdr:cNvPr id="56" name="Прямоугольник 55"/>
        <cdr:cNvSpPr/>
      </cdr:nvSpPr>
      <cdr:spPr bwMode="auto">
        <a:xfrm xmlns:a="http://schemas.openxmlformats.org/drawingml/2006/main">
          <a:off x="5791200" y="10668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0.62791</cdr:x>
      <cdr:y>0.10811</cdr:y>
    </cdr:from>
    <cdr:to>
      <cdr:x>0.63256</cdr:x>
      <cdr:y>0.18919</cdr:y>
    </cdr:to>
    <cdr:sp macro="" textlink="">
      <cdr:nvSpPr>
        <cdr:cNvPr id="57" name="Прямоугольник 56"/>
        <cdr:cNvSpPr/>
      </cdr:nvSpPr>
      <cdr:spPr bwMode="auto">
        <a:xfrm xmlns:a="http://schemas.openxmlformats.org/drawingml/2006/main">
          <a:off x="6172200" y="609600"/>
          <a:ext cx="45719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0.13514</cdr:y>
    </cdr:from>
    <cdr:to>
      <cdr:x>0.62791</cdr:x>
      <cdr:y>0.14865</cdr:y>
    </cdr:to>
    <cdr:sp macro="" textlink="">
      <cdr:nvSpPr>
        <cdr:cNvPr id="58" name="Прямоугольник 57"/>
        <cdr:cNvSpPr/>
      </cdr:nvSpPr>
      <cdr:spPr bwMode="auto">
        <a:xfrm xmlns:a="http://schemas.openxmlformats.org/drawingml/2006/main">
          <a:off x="5105400" y="762000"/>
          <a:ext cx="10668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0.14865</cdr:y>
    </cdr:from>
    <cdr:to>
      <cdr:x>0.57364</cdr:x>
      <cdr:y>0.18919</cdr:y>
    </cdr:to>
    <cdr:sp macro="" textlink="">
      <cdr:nvSpPr>
        <cdr:cNvPr id="59" name="Прямоугольник 58"/>
        <cdr:cNvSpPr/>
      </cdr:nvSpPr>
      <cdr:spPr bwMode="auto">
        <a:xfrm xmlns:a="http://schemas.openxmlformats.org/drawingml/2006/main">
          <a:off x="5562600" y="838200"/>
          <a:ext cx="762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0.08108</cdr:y>
    </cdr:from>
    <cdr:to>
      <cdr:x>0.57364</cdr:x>
      <cdr:y>0.16216</cdr:y>
    </cdr:to>
    <cdr:sp macro="" textlink="">
      <cdr:nvSpPr>
        <cdr:cNvPr id="60" name="Прямоугольник 59"/>
        <cdr:cNvSpPr/>
      </cdr:nvSpPr>
      <cdr:spPr bwMode="auto">
        <a:xfrm xmlns:a="http://schemas.openxmlformats.org/drawingml/2006/main">
          <a:off x="5562600" y="457200"/>
          <a:ext cx="7620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0.51163</cdr:x>
      <cdr:y>0.12162</cdr:y>
    </cdr:from>
    <cdr:to>
      <cdr:x>0.56589</cdr:x>
      <cdr:y>0.13514</cdr:y>
    </cdr:to>
    <cdr:sp macro="" textlink="">
      <cdr:nvSpPr>
        <cdr:cNvPr id="61" name="Прямоугольник 60"/>
        <cdr:cNvSpPr/>
      </cdr:nvSpPr>
      <cdr:spPr bwMode="auto">
        <a:xfrm xmlns:a="http://schemas.openxmlformats.org/drawingml/2006/main">
          <a:off x="5029200" y="685800"/>
          <a:ext cx="5334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0.53488</cdr:x>
      <cdr:y>0.08108</cdr:y>
    </cdr:from>
    <cdr:to>
      <cdr:x>0.53953</cdr:x>
      <cdr:y>0.08919</cdr:y>
    </cdr:to>
    <cdr:sp macro="" textlink="">
      <cdr:nvSpPr>
        <cdr:cNvPr id="62" name="Прямоугольник 61"/>
        <cdr:cNvSpPr/>
      </cdr:nvSpPr>
      <cdr:spPr bwMode="auto">
        <a:xfrm xmlns:a="http://schemas.openxmlformats.org/drawingml/2006/main">
          <a:off x="5257800" y="45720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0.53488</cdr:x>
      <cdr:y>0.08108</cdr:y>
    </cdr:from>
    <cdr:to>
      <cdr:x>0.55039</cdr:x>
      <cdr:y>0.13514</cdr:y>
    </cdr:to>
    <cdr:sp macro="" textlink="">
      <cdr:nvSpPr>
        <cdr:cNvPr id="63" name="Прямоугольник 62"/>
        <cdr:cNvSpPr/>
      </cdr:nvSpPr>
      <cdr:spPr bwMode="auto">
        <a:xfrm xmlns:a="http://schemas.openxmlformats.org/drawingml/2006/main">
          <a:off x="5257800" y="457200"/>
          <a:ext cx="152400" cy="304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0.54264</cdr:x>
      <cdr:y>0.10811</cdr:y>
    </cdr:from>
    <cdr:to>
      <cdr:x>0.54729</cdr:x>
      <cdr:y>0.11622</cdr:y>
    </cdr:to>
    <cdr:sp macro="" textlink="">
      <cdr:nvSpPr>
        <cdr:cNvPr id="64" name="Прямоугольник 63"/>
        <cdr:cNvSpPr/>
      </cdr:nvSpPr>
      <cdr:spPr bwMode="auto">
        <a:xfrm xmlns:a="http://schemas.openxmlformats.org/drawingml/2006/main">
          <a:off x="5334000" y="60960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0.50388</cdr:x>
      <cdr:y>0.10811</cdr:y>
    </cdr:from>
    <cdr:to>
      <cdr:x>0.54264</cdr:x>
      <cdr:y>0.12162</cdr:y>
    </cdr:to>
    <cdr:sp macro="" textlink="">
      <cdr:nvSpPr>
        <cdr:cNvPr id="65" name="Прямоугольник 64"/>
        <cdr:cNvSpPr/>
      </cdr:nvSpPr>
      <cdr:spPr bwMode="auto">
        <a:xfrm xmlns:a="http://schemas.openxmlformats.org/drawingml/2006/main">
          <a:off x="4953000" y="609600"/>
          <a:ext cx="3810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0.12162</cdr:y>
    </cdr:from>
    <cdr:to>
      <cdr:x>0.53488</cdr:x>
      <cdr:y>0.17568</cdr:y>
    </cdr:to>
    <cdr:sp macro="" textlink="">
      <cdr:nvSpPr>
        <cdr:cNvPr id="66" name="Прямоугольник 65"/>
        <cdr:cNvSpPr/>
      </cdr:nvSpPr>
      <cdr:spPr bwMode="auto">
        <a:xfrm xmlns:a="http://schemas.openxmlformats.org/drawingml/2006/main">
          <a:off x="5105400" y="685800"/>
          <a:ext cx="152400" cy="304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0.53488</cdr:x>
      <cdr:y>0.14865</cdr:y>
    </cdr:from>
    <cdr:to>
      <cdr:x>0.57364</cdr:x>
      <cdr:y>0.15676</cdr:y>
    </cdr:to>
    <cdr:sp macro="" textlink="">
      <cdr:nvSpPr>
        <cdr:cNvPr id="67" name="Прямоугольник 66"/>
        <cdr:cNvSpPr/>
      </cdr:nvSpPr>
      <cdr:spPr bwMode="auto">
        <a:xfrm xmlns:a="http://schemas.openxmlformats.org/drawingml/2006/main">
          <a:off x="5257800" y="838200"/>
          <a:ext cx="381000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0.10811</cdr:y>
    </cdr:from>
    <cdr:to>
      <cdr:x>0.55814</cdr:x>
      <cdr:y>0.14865</cdr:y>
    </cdr:to>
    <cdr:sp macro="" textlink="">
      <cdr:nvSpPr>
        <cdr:cNvPr id="68" name="Прямоугольник 67"/>
        <cdr:cNvSpPr/>
      </cdr:nvSpPr>
      <cdr:spPr bwMode="auto">
        <a:xfrm xmlns:a="http://schemas.openxmlformats.org/drawingml/2006/main">
          <a:off x="5410200" y="609600"/>
          <a:ext cx="762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0.13514</cdr:y>
    </cdr:from>
    <cdr:to>
      <cdr:x>0.56589</cdr:x>
      <cdr:y>0.21622</cdr:y>
    </cdr:to>
    <cdr:sp macro="" textlink="">
      <cdr:nvSpPr>
        <cdr:cNvPr id="69" name="Прямоугольник 68"/>
        <cdr:cNvSpPr/>
      </cdr:nvSpPr>
      <cdr:spPr bwMode="auto">
        <a:xfrm xmlns:a="http://schemas.openxmlformats.org/drawingml/2006/main">
          <a:off x="5410200" y="762000"/>
          <a:ext cx="15240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0.48837</cdr:x>
      <cdr:y>0.16216</cdr:y>
    </cdr:from>
    <cdr:to>
      <cdr:x>0.55039</cdr:x>
      <cdr:y>0.17568</cdr:y>
    </cdr:to>
    <cdr:sp macro="" textlink="">
      <cdr:nvSpPr>
        <cdr:cNvPr id="70" name="Прямоугольник 69"/>
        <cdr:cNvSpPr/>
      </cdr:nvSpPr>
      <cdr:spPr bwMode="auto">
        <a:xfrm xmlns:a="http://schemas.openxmlformats.org/drawingml/2006/main">
          <a:off x="4800600" y="914400"/>
          <a:ext cx="6096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0.16216</cdr:y>
    </cdr:from>
    <cdr:to>
      <cdr:x>0.5969</cdr:x>
      <cdr:y>0.17027</cdr:y>
    </cdr:to>
    <cdr:sp macro="" textlink="">
      <cdr:nvSpPr>
        <cdr:cNvPr id="71" name="Прямоугольник 70"/>
        <cdr:cNvSpPr/>
      </cdr:nvSpPr>
      <cdr:spPr bwMode="auto">
        <a:xfrm xmlns:a="http://schemas.openxmlformats.org/drawingml/2006/main">
          <a:off x="5410200" y="914400"/>
          <a:ext cx="457200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0.13514</cdr:y>
    </cdr:from>
    <cdr:to>
      <cdr:x>0.57364</cdr:x>
      <cdr:y>0.16216</cdr:y>
    </cdr:to>
    <cdr:sp macro="" textlink="">
      <cdr:nvSpPr>
        <cdr:cNvPr id="72" name="Прямоугольник 71"/>
        <cdr:cNvSpPr/>
      </cdr:nvSpPr>
      <cdr:spPr bwMode="auto">
        <a:xfrm xmlns:a="http://schemas.openxmlformats.org/drawingml/2006/main">
          <a:off x="5562600" y="762000"/>
          <a:ext cx="76200" cy="152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0.54264</cdr:x>
      <cdr:y>0.09459</cdr:y>
    </cdr:from>
    <cdr:to>
      <cdr:x>0.63566</cdr:x>
      <cdr:y>0.25676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5334043" y="533374"/>
          <a:ext cx="914368" cy="91444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0.05405</cdr:y>
    </cdr:from>
    <cdr:to>
      <cdr:x>0.64341</cdr:x>
      <cdr:y>0.21622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5410200" y="3048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0.79845</cdr:x>
      <cdr:y>0.12162</cdr:y>
    </cdr:from>
    <cdr:to>
      <cdr:x>0.93798</cdr:x>
      <cdr:y>0.2027</cdr:y>
    </cdr:to>
    <cdr:sp macro="" textlink="">
      <cdr:nvSpPr>
        <cdr:cNvPr id="4" name="Прямоугольник 3"/>
        <cdr:cNvSpPr/>
      </cdr:nvSpPr>
      <cdr:spPr bwMode="auto">
        <a:xfrm xmlns:a="http://schemas.openxmlformats.org/drawingml/2006/main">
          <a:off x="7848604" y="685800"/>
          <a:ext cx="1371552" cy="45719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110,6</a:t>
          </a:r>
          <a:r>
            <a:rPr lang="ru-RU" sz="1800" b="1" dirty="0" smtClean="0">
              <a:solidFill>
                <a:srgbClr val="FF0000"/>
              </a:solidFill>
            </a:rPr>
            <a:t>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0.36434</cdr:x>
      <cdr:y>0</cdr:y>
    </cdr:from>
    <cdr:to>
      <cdr:x>0.47287</cdr:x>
      <cdr:y>0.09459</cdr:y>
    </cdr:to>
    <cdr:sp macro="" textlink="">
      <cdr:nvSpPr>
        <cdr:cNvPr id="5" name="Прямоугольник 4"/>
        <cdr:cNvSpPr/>
      </cdr:nvSpPr>
      <cdr:spPr bwMode="auto">
        <a:xfrm xmlns:a="http://schemas.openxmlformats.org/drawingml/2006/main">
          <a:off x="3581389" y="0"/>
          <a:ext cx="1066829" cy="533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117,5 </a:t>
          </a:r>
          <a:r>
            <a:rPr lang="ru-RU" sz="1800" b="1" dirty="0" smtClean="0">
              <a:solidFill>
                <a:srgbClr val="FF0000"/>
              </a:solidFill>
            </a:rPr>
            <a:t>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0.53488</cdr:x>
      <cdr:y>0.04054</cdr:y>
    </cdr:from>
    <cdr:to>
      <cdr:x>0.60465</cdr:x>
      <cdr:y>0.13514</cdr:y>
    </cdr:to>
    <cdr:sp macro="" textlink="">
      <cdr:nvSpPr>
        <cdr:cNvPr id="49" name="Прямоугольник 48"/>
        <cdr:cNvSpPr/>
      </cdr:nvSpPr>
      <cdr:spPr bwMode="auto">
        <a:xfrm xmlns:a="http://schemas.openxmlformats.org/drawingml/2006/main">
          <a:off x="5257800" y="228600"/>
          <a:ext cx="685800" cy="533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0.2125</cdr:y>
    </cdr:from>
    <cdr:to>
      <cdr:x>0.68992</cdr:x>
      <cdr:y>0.3125</cdr:y>
    </cdr:to>
    <cdr:sp macro="" textlink="">
      <cdr:nvSpPr>
        <cdr:cNvPr id="50" name="Прямоугольник 49"/>
        <cdr:cNvSpPr/>
      </cdr:nvSpPr>
      <cdr:spPr bwMode="auto">
        <a:xfrm xmlns:a="http://schemas.openxmlformats.org/drawingml/2006/main">
          <a:off x="5410224" y="1295401"/>
          <a:ext cx="1371552" cy="609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- </a:t>
          </a:r>
          <a:r>
            <a:rPr lang="ru-RU" sz="1800" b="1" dirty="0" smtClean="0">
              <a:solidFill>
                <a:srgbClr val="FF0000"/>
              </a:solidFill>
            </a:rPr>
            <a:t>37,9%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0.51163</cdr:x>
      <cdr:y>0.05405</cdr:y>
    </cdr:from>
    <cdr:to>
      <cdr:x>0.63566</cdr:x>
      <cdr:y>0.21622</cdr:y>
    </cdr:to>
    <cdr:sp macro="" textlink="">
      <cdr:nvSpPr>
        <cdr:cNvPr id="51" name="Прямоугольник 50"/>
        <cdr:cNvSpPr/>
      </cdr:nvSpPr>
      <cdr:spPr bwMode="auto">
        <a:xfrm xmlns:a="http://schemas.openxmlformats.org/drawingml/2006/main">
          <a:off x="5029200" y="304800"/>
          <a:ext cx="12192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0.05405</cdr:y>
    </cdr:from>
    <cdr:to>
      <cdr:x>0.55039</cdr:x>
      <cdr:y>0.09459</cdr:y>
    </cdr:to>
    <cdr:sp macro="" textlink="">
      <cdr:nvSpPr>
        <cdr:cNvPr id="52" name="Прямоугольник 51"/>
        <cdr:cNvSpPr/>
      </cdr:nvSpPr>
      <cdr:spPr bwMode="auto">
        <a:xfrm xmlns:a="http://schemas.openxmlformats.org/drawingml/2006/main" flipH="1">
          <a:off x="5105401" y="304800"/>
          <a:ext cx="3048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0.50388</cdr:x>
      <cdr:y>0.04054</cdr:y>
    </cdr:from>
    <cdr:to>
      <cdr:x>0.62791</cdr:x>
      <cdr:y>0.2027</cdr:y>
    </cdr:to>
    <cdr:sp macro="" textlink="">
      <cdr:nvSpPr>
        <cdr:cNvPr id="53" name="Прямоугольник 52"/>
        <cdr:cNvSpPr/>
      </cdr:nvSpPr>
      <cdr:spPr bwMode="auto">
        <a:xfrm xmlns:a="http://schemas.openxmlformats.org/drawingml/2006/main">
          <a:off x="4953001" y="228597"/>
          <a:ext cx="1219230" cy="9143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0.5814</cdr:x>
      <cdr:y>0</cdr:y>
    </cdr:from>
    <cdr:to>
      <cdr:x>0.58605</cdr:x>
      <cdr:y>0.00811</cdr:y>
    </cdr:to>
    <cdr:sp macro="" textlink="">
      <cdr:nvSpPr>
        <cdr:cNvPr id="54" name="Прямоугольник 53"/>
        <cdr:cNvSpPr/>
      </cdr:nvSpPr>
      <cdr:spPr bwMode="auto">
        <a:xfrm xmlns:a="http://schemas.openxmlformats.org/drawingml/2006/main">
          <a:off x="5715000" y="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0.57881</cdr:x>
      <cdr:y>0.4009</cdr:y>
    </cdr:from>
    <cdr:to>
      <cdr:x>0.57881</cdr:x>
      <cdr:y>0.4009</cdr:y>
    </cdr:to>
    <cdr:cxnSp macro="">
      <cdr:nvCxnSpPr>
        <cdr:cNvPr id="55" name="Прямая со стрелкой 54"/>
        <cdr:cNvCxnSpPr/>
      </cdr:nvCxnSpPr>
      <cdr:spPr bwMode="auto">
        <a:xfrm xmlns:a="http://schemas.openxmlformats.org/drawingml/2006/main">
          <a:off x="5689600" y="2260600"/>
          <a:ext cx="0" cy="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0.58915</cdr:x>
      <cdr:y>0.18919</cdr:y>
    </cdr:from>
    <cdr:to>
      <cdr:x>0.68217</cdr:x>
      <cdr:y>0.35135</cdr:y>
    </cdr:to>
    <cdr:sp macro="" textlink="">
      <cdr:nvSpPr>
        <cdr:cNvPr id="56" name="Прямоугольник 55"/>
        <cdr:cNvSpPr/>
      </cdr:nvSpPr>
      <cdr:spPr bwMode="auto">
        <a:xfrm xmlns:a="http://schemas.openxmlformats.org/drawingml/2006/main">
          <a:off x="5791200" y="10668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0.62791</cdr:x>
      <cdr:y>0.10811</cdr:y>
    </cdr:from>
    <cdr:to>
      <cdr:x>0.63256</cdr:x>
      <cdr:y>0.18919</cdr:y>
    </cdr:to>
    <cdr:sp macro="" textlink="">
      <cdr:nvSpPr>
        <cdr:cNvPr id="57" name="Прямоугольник 56"/>
        <cdr:cNvSpPr/>
      </cdr:nvSpPr>
      <cdr:spPr bwMode="auto">
        <a:xfrm xmlns:a="http://schemas.openxmlformats.org/drawingml/2006/main">
          <a:off x="6172200" y="609600"/>
          <a:ext cx="45719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0.13514</cdr:y>
    </cdr:from>
    <cdr:to>
      <cdr:x>0.62791</cdr:x>
      <cdr:y>0.14865</cdr:y>
    </cdr:to>
    <cdr:sp macro="" textlink="">
      <cdr:nvSpPr>
        <cdr:cNvPr id="58" name="Прямоугольник 57"/>
        <cdr:cNvSpPr/>
      </cdr:nvSpPr>
      <cdr:spPr bwMode="auto">
        <a:xfrm xmlns:a="http://schemas.openxmlformats.org/drawingml/2006/main">
          <a:off x="5105400" y="762000"/>
          <a:ext cx="10668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0.14865</cdr:y>
    </cdr:from>
    <cdr:to>
      <cdr:x>0.57364</cdr:x>
      <cdr:y>0.18919</cdr:y>
    </cdr:to>
    <cdr:sp macro="" textlink="">
      <cdr:nvSpPr>
        <cdr:cNvPr id="59" name="Прямоугольник 58"/>
        <cdr:cNvSpPr/>
      </cdr:nvSpPr>
      <cdr:spPr bwMode="auto">
        <a:xfrm xmlns:a="http://schemas.openxmlformats.org/drawingml/2006/main">
          <a:off x="5562600" y="838200"/>
          <a:ext cx="762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0.08108</cdr:y>
    </cdr:from>
    <cdr:to>
      <cdr:x>0.57364</cdr:x>
      <cdr:y>0.16216</cdr:y>
    </cdr:to>
    <cdr:sp macro="" textlink="">
      <cdr:nvSpPr>
        <cdr:cNvPr id="60" name="Прямоугольник 59"/>
        <cdr:cNvSpPr/>
      </cdr:nvSpPr>
      <cdr:spPr bwMode="auto">
        <a:xfrm xmlns:a="http://schemas.openxmlformats.org/drawingml/2006/main">
          <a:off x="5562600" y="457200"/>
          <a:ext cx="7620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0.51163</cdr:x>
      <cdr:y>0.12162</cdr:y>
    </cdr:from>
    <cdr:to>
      <cdr:x>0.56589</cdr:x>
      <cdr:y>0.13514</cdr:y>
    </cdr:to>
    <cdr:sp macro="" textlink="">
      <cdr:nvSpPr>
        <cdr:cNvPr id="61" name="Прямоугольник 60"/>
        <cdr:cNvSpPr/>
      </cdr:nvSpPr>
      <cdr:spPr bwMode="auto">
        <a:xfrm xmlns:a="http://schemas.openxmlformats.org/drawingml/2006/main">
          <a:off x="5029200" y="685800"/>
          <a:ext cx="5334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0.53488</cdr:x>
      <cdr:y>0.08108</cdr:y>
    </cdr:from>
    <cdr:to>
      <cdr:x>0.53953</cdr:x>
      <cdr:y>0.08919</cdr:y>
    </cdr:to>
    <cdr:sp macro="" textlink="">
      <cdr:nvSpPr>
        <cdr:cNvPr id="62" name="Прямоугольник 61"/>
        <cdr:cNvSpPr/>
      </cdr:nvSpPr>
      <cdr:spPr bwMode="auto">
        <a:xfrm xmlns:a="http://schemas.openxmlformats.org/drawingml/2006/main">
          <a:off x="5257800" y="45720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0.53488</cdr:x>
      <cdr:y>0.08108</cdr:y>
    </cdr:from>
    <cdr:to>
      <cdr:x>0.55039</cdr:x>
      <cdr:y>0.13514</cdr:y>
    </cdr:to>
    <cdr:sp macro="" textlink="">
      <cdr:nvSpPr>
        <cdr:cNvPr id="63" name="Прямоугольник 62"/>
        <cdr:cNvSpPr/>
      </cdr:nvSpPr>
      <cdr:spPr bwMode="auto">
        <a:xfrm xmlns:a="http://schemas.openxmlformats.org/drawingml/2006/main">
          <a:off x="5257800" y="457200"/>
          <a:ext cx="152400" cy="304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0.54264</cdr:x>
      <cdr:y>0.10811</cdr:y>
    </cdr:from>
    <cdr:to>
      <cdr:x>0.54729</cdr:x>
      <cdr:y>0.11622</cdr:y>
    </cdr:to>
    <cdr:sp macro="" textlink="">
      <cdr:nvSpPr>
        <cdr:cNvPr id="64" name="Прямоугольник 63"/>
        <cdr:cNvSpPr/>
      </cdr:nvSpPr>
      <cdr:spPr bwMode="auto">
        <a:xfrm xmlns:a="http://schemas.openxmlformats.org/drawingml/2006/main">
          <a:off x="5334000" y="60960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0.50388</cdr:x>
      <cdr:y>0.10811</cdr:y>
    </cdr:from>
    <cdr:to>
      <cdr:x>0.54264</cdr:x>
      <cdr:y>0.12162</cdr:y>
    </cdr:to>
    <cdr:sp macro="" textlink="">
      <cdr:nvSpPr>
        <cdr:cNvPr id="65" name="Прямоугольник 64"/>
        <cdr:cNvSpPr/>
      </cdr:nvSpPr>
      <cdr:spPr bwMode="auto">
        <a:xfrm xmlns:a="http://schemas.openxmlformats.org/drawingml/2006/main">
          <a:off x="4953000" y="609600"/>
          <a:ext cx="3810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0.12162</cdr:y>
    </cdr:from>
    <cdr:to>
      <cdr:x>0.53488</cdr:x>
      <cdr:y>0.17568</cdr:y>
    </cdr:to>
    <cdr:sp macro="" textlink="">
      <cdr:nvSpPr>
        <cdr:cNvPr id="66" name="Прямоугольник 65"/>
        <cdr:cNvSpPr/>
      </cdr:nvSpPr>
      <cdr:spPr bwMode="auto">
        <a:xfrm xmlns:a="http://schemas.openxmlformats.org/drawingml/2006/main">
          <a:off x="5105400" y="685800"/>
          <a:ext cx="152400" cy="304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0.53488</cdr:x>
      <cdr:y>0.14865</cdr:y>
    </cdr:from>
    <cdr:to>
      <cdr:x>0.57364</cdr:x>
      <cdr:y>0.15676</cdr:y>
    </cdr:to>
    <cdr:sp macro="" textlink="">
      <cdr:nvSpPr>
        <cdr:cNvPr id="67" name="Прямоугольник 66"/>
        <cdr:cNvSpPr/>
      </cdr:nvSpPr>
      <cdr:spPr bwMode="auto">
        <a:xfrm xmlns:a="http://schemas.openxmlformats.org/drawingml/2006/main">
          <a:off x="5257800" y="838200"/>
          <a:ext cx="381000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0.10811</cdr:y>
    </cdr:from>
    <cdr:to>
      <cdr:x>0.55814</cdr:x>
      <cdr:y>0.14865</cdr:y>
    </cdr:to>
    <cdr:sp macro="" textlink="">
      <cdr:nvSpPr>
        <cdr:cNvPr id="68" name="Прямоугольник 67"/>
        <cdr:cNvSpPr/>
      </cdr:nvSpPr>
      <cdr:spPr bwMode="auto">
        <a:xfrm xmlns:a="http://schemas.openxmlformats.org/drawingml/2006/main">
          <a:off x="5410200" y="609600"/>
          <a:ext cx="762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0.13514</cdr:y>
    </cdr:from>
    <cdr:to>
      <cdr:x>0.56589</cdr:x>
      <cdr:y>0.21622</cdr:y>
    </cdr:to>
    <cdr:sp macro="" textlink="">
      <cdr:nvSpPr>
        <cdr:cNvPr id="69" name="Прямоугольник 68"/>
        <cdr:cNvSpPr/>
      </cdr:nvSpPr>
      <cdr:spPr bwMode="auto">
        <a:xfrm xmlns:a="http://schemas.openxmlformats.org/drawingml/2006/main">
          <a:off x="5410200" y="762000"/>
          <a:ext cx="15240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0.48837</cdr:x>
      <cdr:y>0.16216</cdr:y>
    </cdr:from>
    <cdr:to>
      <cdr:x>0.55039</cdr:x>
      <cdr:y>0.17568</cdr:y>
    </cdr:to>
    <cdr:sp macro="" textlink="">
      <cdr:nvSpPr>
        <cdr:cNvPr id="70" name="Прямоугольник 69"/>
        <cdr:cNvSpPr/>
      </cdr:nvSpPr>
      <cdr:spPr bwMode="auto">
        <a:xfrm xmlns:a="http://schemas.openxmlformats.org/drawingml/2006/main">
          <a:off x="4800600" y="914400"/>
          <a:ext cx="6096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0.16216</cdr:y>
    </cdr:from>
    <cdr:to>
      <cdr:x>0.5969</cdr:x>
      <cdr:y>0.17027</cdr:y>
    </cdr:to>
    <cdr:sp macro="" textlink="">
      <cdr:nvSpPr>
        <cdr:cNvPr id="71" name="Прямоугольник 70"/>
        <cdr:cNvSpPr/>
      </cdr:nvSpPr>
      <cdr:spPr bwMode="auto">
        <a:xfrm xmlns:a="http://schemas.openxmlformats.org/drawingml/2006/main">
          <a:off x="5410200" y="914400"/>
          <a:ext cx="457200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0.13514</cdr:y>
    </cdr:from>
    <cdr:to>
      <cdr:x>0.57364</cdr:x>
      <cdr:y>0.16216</cdr:y>
    </cdr:to>
    <cdr:sp macro="" textlink="">
      <cdr:nvSpPr>
        <cdr:cNvPr id="72" name="Прямоугольник 71"/>
        <cdr:cNvSpPr/>
      </cdr:nvSpPr>
      <cdr:spPr bwMode="auto">
        <a:xfrm xmlns:a="http://schemas.openxmlformats.org/drawingml/2006/main">
          <a:off x="5562600" y="762000"/>
          <a:ext cx="76200" cy="152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0.54264</cdr:x>
      <cdr:y>0.09459</cdr:y>
    </cdr:from>
    <cdr:to>
      <cdr:x>0.63566</cdr:x>
      <cdr:y>0.25676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5334000" y="5334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0.05405</cdr:y>
    </cdr:from>
    <cdr:to>
      <cdr:x>0.64341</cdr:x>
      <cdr:y>0.21622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5410200" y="3048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0.78295</cdr:x>
      <cdr:y>0.5875</cdr:y>
    </cdr:from>
    <cdr:to>
      <cdr:x>0.89148</cdr:x>
      <cdr:y>0.7</cdr:y>
    </cdr:to>
    <cdr:sp macro="" textlink="">
      <cdr:nvSpPr>
        <cdr:cNvPr id="4" name="Прямоугольник 3"/>
        <cdr:cNvSpPr/>
      </cdr:nvSpPr>
      <cdr:spPr bwMode="auto">
        <a:xfrm xmlns:a="http://schemas.openxmlformats.org/drawingml/2006/main">
          <a:off x="7696200" y="3581400"/>
          <a:ext cx="1066828" cy="685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- 2 %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0.38566</cdr:x>
      <cdr:y>0.1125</cdr:y>
    </cdr:from>
    <cdr:to>
      <cdr:x>0.49419</cdr:x>
      <cdr:y>0.2125</cdr:y>
    </cdr:to>
    <cdr:sp macro="" textlink="">
      <cdr:nvSpPr>
        <cdr:cNvPr id="5" name="Прямоугольник 4"/>
        <cdr:cNvSpPr/>
      </cdr:nvSpPr>
      <cdr:spPr bwMode="auto">
        <a:xfrm xmlns:a="http://schemas.openxmlformats.org/drawingml/2006/main">
          <a:off x="3790961" y="685800"/>
          <a:ext cx="1066828" cy="609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FF0000"/>
              </a:solidFill>
            </a:rPr>
            <a:t>- </a:t>
          </a:r>
          <a:r>
            <a:rPr lang="ru-RU" sz="2000" b="1" dirty="0" smtClean="0">
              <a:solidFill>
                <a:srgbClr val="FF0000"/>
              </a:solidFill>
            </a:rPr>
            <a:t>9,2%</a:t>
          </a:r>
          <a:endParaRPr lang="ru-RU" sz="20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0.14729</cdr:x>
      <cdr:y>0.3375</cdr:y>
    </cdr:from>
    <cdr:to>
      <cdr:x>0.25581</cdr:x>
      <cdr:y>0.3875</cdr:y>
    </cdr:to>
    <cdr:sp macro="" textlink="">
      <cdr:nvSpPr>
        <cdr:cNvPr id="6" name="Прямоугольник 5"/>
        <cdr:cNvSpPr/>
      </cdr:nvSpPr>
      <cdr:spPr bwMode="auto">
        <a:xfrm xmlns:a="http://schemas.openxmlformats.org/drawingml/2006/main">
          <a:off x="1447831" y="2057400"/>
          <a:ext cx="1066769" cy="304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FF0000"/>
              </a:solidFill>
            </a:rPr>
            <a:t>- </a:t>
          </a:r>
          <a:r>
            <a:rPr lang="ru-RU" sz="2000" b="1" dirty="0" smtClean="0">
              <a:solidFill>
                <a:srgbClr val="FF0000"/>
              </a:solidFill>
            </a:rPr>
            <a:t>19,1%</a:t>
          </a:r>
          <a:endParaRPr lang="ru-RU" sz="20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0.24806</cdr:x>
      <cdr:y>0.2375</cdr:y>
    </cdr:from>
    <cdr:to>
      <cdr:x>0.35659</cdr:x>
      <cdr:y>0.3375</cdr:y>
    </cdr:to>
    <cdr:sp macro="" textlink="">
      <cdr:nvSpPr>
        <cdr:cNvPr id="31" name="Прямоугольник 30"/>
        <cdr:cNvSpPr/>
      </cdr:nvSpPr>
      <cdr:spPr bwMode="auto">
        <a:xfrm xmlns:a="http://schemas.openxmlformats.org/drawingml/2006/main">
          <a:off x="2438400" y="1447800"/>
          <a:ext cx="1066800" cy="609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FF0000"/>
              </a:solidFill>
            </a:rPr>
            <a:t>+38,5%</a:t>
          </a:r>
          <a:endParaRPr lang="ru-RU" sz="20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0.63566</cdr:x>
      <cdr:y>0.5375</cdr:y>
    </cdr:from>
    <cdr:to>
      <cdr:x>0.77519</cdr:x>
      <cdr:y>0.575</cdr:y>
    </cdr:to>
    <cdr:sp macro="" textlink="">
      <cdr:nvSpPr>
        <cdr:cNvPr id="32" name="Прямоугольник 31"/>
        <cdr:cNvSpPr/>
      </cdr:nvSpPr>
      <cdr:spPr bwMode="auto">
        <a:xfrm xmlns:a="http://schemas.openxmlformats.org/drawingml/2006/main">
          <a:off x="6248411" y="3276600"/>
          <a:ext cx="1371552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- 6,8%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3062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11673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2111" y="1"/>
            <a:ext cx="292905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11674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5862"/>
            <a:ext cx="293062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11674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2111" y="9445862"/>
            <a:ext cx="292905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CB8526B-7FC9-4B2E-BECE-9562D341900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777972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3062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0541" y="1"/>
            <a:ext cx="2929051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44538"/>
            <a:ext cx="4972050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902" y="4722931"/>
            <a:ext cx="5408930" cy="4474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281"/>
            <a:ext cx="293062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0541" y="9444281"/>
            <a:ext cx="2929051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D3D736D-C87D-40D0-9A0B-D628B3DDB2C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067445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D736D-C87D-40D0-9A0B-D628B3DDB2CE}" type="slidenum">
              <a:rPr lang="ru-RU" altLang="ru-RU" smtClean="0"/>
              <a:pPr/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05718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D736D-C87D-40D0-9A0B-D628B3DDB2CE}" type="slidenum">
              <a:rPr lang="ru-RU" altLang="ru-RU" smtClean="0"/>
              <a:pPr/>
              <a:t>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700633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D736D-C87D-40D0-9A0B-D628B3DDB2CE}" type="slidenum">
              <a:rPr lang="ru-RU" altLang="ru-RU" smtClean="0"/>
              <a:pPr/>
              <a:t>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13767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72CAE8-A94B-44F6-AB6C-35864CEF667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74944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FF5F61-F259-460C-8811-9E029D02D47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56723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9A4249-3719-4B16-8AE9-4C5CE1A385A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070837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66AEAC3-F4E4-45ED-8939-1C7B66BF21E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833485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B67B31A-2349-44AD-9814-52D6B2325B5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4328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B8ACF1-CA63-4B65-8A81-0CA7E5EB1B9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97925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9AF8A6-63A3-40DB-90D4-E504D4659C8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49097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10606E-968B-4626-ADDB-612FDEFC7B2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74094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4FB2A2-B061-4A10-9438-48838B6F8AA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61835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4E4206-51AA-4990-AE12-8893967B756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3097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3037CE-76E3-4E6B-B8E6-9779D26BD0C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36439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F4B162-7F00-4685-87ED-A0680F7FC7C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32344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B2DB35-06E4-40ED-AE3B-2B66183B8AF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9347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shade val="30000"/>
                <a:satMod val="115000"/>
              </a:schemeClr>
            </a:gs>
            <a:gs pos="2000">
              <a:schemeClr val="accent1">
                <a:shade val="67500"/>
                <a:satMod val="115000"/>
              </a:schemeClr>
            </a:gs>
            <a:gs pos="55000">
              <a:schemeClr val="accent1">
                <a:shade val="100000"/>
                <a:satMod val="115000"/>
                <a:alpha val="27000"/>
                <a:lumMod val="36000"/>
                <a:lumOff val="64000"/>
              </a:schemeClr>
            </a:gs>
            <a:gs pos="24000">
              <a:schemeClr val="accent1">
                <a:shade val="100000"/>
                <a:satMod val="115000"/>
                <a:alpha val="24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F5EC37A4-0C51-4525-8CC8-F48D7B53C5F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A9599-A0E3-405B-9090-2D52641CB977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5943600"/>
          </a:xfrm>
        </p:spPr>
        <p:txBody>
          <a:bodyPr/>
          <a:lstStyle/>
          <a:p>
            <a:r>
              <a:rPr lang="ru-RU" altLang="ru-RU" dirty="0">
                <a:latin typeface="Times New Roman" pitchFamily="18" charset="0"/>
              </a:rPr>
              <a:t>Отчет об исполнении бюджета </a:t>
            </a:r>
            <a:r>
              <a:rPr lang="ru-RU" altLang="ru-RU" dirty="0" smtClean="0">
                <a:latin typeface="Times New Roman" pitchFamily="18" charset="0"/>
              </a:rPr>
              <a:t>Верх-</a:t>
            </a:r>
            <a:r>
              <a:rPr lang="ru-RU" altLang="ru-RU" dirty="0" err="1" smtClean="0">
                <a:latin typeface="Times New Roman" pitchFamily="18" charset="0"/>
              </a:rPr>
              <a:t>Язьвинского</a:t>
            </a:r>
            <a:r>
              <a:rPr lang="ru-RU" altLang="ru-RU" dirty="0" smtClean="0">
                <a:latin typeface="Times New Roman" pitchFamily="18" charset="0"/>
              </a:rPr>
              <a:t> </a:t>
            </a:r>
            <a:br>
              <a:rPr lang="ru-RU" altLang="ru-RU" dirty="0" smtClean="0">
                <a:latin typeface="Times New Roman" pitchFamily="18" charset="0"/>
              </a:rPr>
            </a:br>
            <a:r>
              <a:rPr lang="ru-RU" altLang="ru-RU" dirty="0" smtClean="0">
                <a:latin typeface="Times New Roman" pitchFamily="18" charset="0"/>
              </a:rPr>
              <a:t>сельского поселения </a:t>
            </a:r>
            <a:br>
              <a:rPr lang="ru-RU" altLang="ru-RU" dirty="0" smtClean="0">
                <a:latin typeface="Times New Roman" pitchFamily="18" charset="0"/>
              </a:rPr>
            </a:br>
            <a:r>
              <a:rPr lang="ru-RU" altLang="ru-RU" dirty="0" smtClean="0">
                <a:latin typeface="Times New Roman" pitchFamily="18" charset="0"/>
              </a:rPr>
              <a:t>за 2019 </a:t>
            </a:r>
            <a:r>
              <a:rPr lang="ru-RU" altLang="ru-RU" dirty="0">
                <a:latin typeface="Times New Roman" pitchFamily="18" charset="0"/>
              </a:rPr>
              <a:t>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2B6B5-C5E2-43E0-87C8-60B6C4F70BF8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/>
          <a:lstStyle/>
          <a:p>
            <a:r>
              <a:rPr lang="ru-RU" altLang="ru-RU" dirty="0"/>
              <a:t>Утвердить:</a:t>
            </a:r>
          </a:p>
        </p:txBody>
      </p:sp>
      <p:graphicFrame>
        <p:nvGraphicFramePr>
          <p:cNvPr id="282647" name="Group 2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094698448"/>
              </p:ext>
            </p:extLst>
          </p:nvPr>
        </p:nvGraphicFramePr>
        <p:xfrm>
          <a:off x="381000" y="1447800"/>
          <a:ext cx="8229600" cy="4800600"/>
        </p:xfrm>
        <a:graphic>
          <a:graphicData uri="http://schemas.openxmlformats.org/drawingml/2006/table">
            <a:tbl>
              <a:tblPr/>
              <a:tblGrid>
                <a:gridCol w="4648200"/>
                <a:gridCol w="3581400"/>
              </a:tblGrid>
              <a:tr h="1104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ДОХОДЫ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 </a:t>
                      </a: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160,2 </a:t>
                      </a: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тыс. руб.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33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РАСХОДЫ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11 426,1 тыс</a:t>
                      </a: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руб.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64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ПРОФИЦИТ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1 734,1 </a:t>
                      </a: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тыс. руб.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8589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МУНИЦИПАЛЬНЫЙ ДОЛГ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</p:spPr>
        <p:txBody>
          <a:bodyPr/>
          <a:lstStyle/>
          <a:p>
            <a:r>
              <a:rPr lang="ru-RU" sz="2800" dirty="0" smtClean="0"/>
              <a:t>Доходы</a:t>
            </a:r>
            <a:r>
              <a:rPr lang="ru-RU" sz="3200" dirty="0" smtClean="0"/>
              <a:t> </a:t>
            </a:r>
            <a:r>
              <a:rPr lang="ru-RU" sz="2800" dirty="0" smtClean="0"/>
              <a:t>бюджета В-</a:t>
            </a:r>
            <a:r>
              <a:rPr lang="ru-RU" sz="2800" dirty="0" err="1" smtClean="0"/>
              <a:t>Язьвинского</a:t>
            </a:r>
            <a:r>
              <a:rPr lang="ru-RU" sz="2800" dirty="0" smtClean="0"/>
              <a:t> сельского поселения за 2019 год </a:t>
            </a:r>
            <a:br>
              <a:rPr lang="ru-RU" sz="2800" dirty="0" smtClean="0"/>
            </a:br>
            <a:r>
              <a:rPr lang="ru-RU" sz="2800" dirty="0" smtClean="0"/>
              <a:t>в разрезе видов доходов (тыс. руб.)</a:t>
            </a:r>
            <a:endParaRPr lang="ru-RU" sz="2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8001639"/>
              </p:ext>
            </p:extLst>
          </p:nvPr>
        </p:nvGraphicFramePr>
        <p:xfrm>
          <a:off x="-23262" y="1524000"/>
          <a:ext cx="8862461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ACF1-CA63-4B65-8A81-0CA7E5EB1B96}" type="slidenum">
              <a:rPr lang="ru-RU" altLang="ru-RU" smtClean="0"/>
              <a:pPr/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57086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ru-RU" sz="2400" dirty="0" smtClean="0"/>
              <a:t>Исполнение плана по доходам бюджета за 2019 год,</a:t>
            </a:r>
            <a:br>
              <a:rPr lang="ru-RU" sz="2400" dirty="0" smtClean="0"/>
            </a:br>
            <a:r>
              <a:rPr lang="ru-RU" sz="2400" dirty="0" smtClean="0"/>
              <a:t>тыс. руб.</a:t>
            </a:r>
            <a:endParaRPr lang="ru-RU" sz="24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0098366"/>
              </p:ext>
            </p:extLst>
          </p:nvPr>
        </p:nvGraphicFramePr>
        <p:xfrm>
          <a:off x="381000" y="1447800"/>
          <a:ext cx="83820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0606E-968B-4626-ADDB-612FDEFC7B2C}" type="slidenum">
              <a:rPr lang="ru-RU" altLang="ru-RU" smtClean="0"/>
              <a:pPr/>
              <a:t>3</a:t>
            </a:fld>
            <a:endParaRPr lang="ru-RU" alt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1981200" y="6172200"/>
            <a:ext cx="548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charset="0"/>
              </a:rPr>
              <a:t>Исполнение плана по доходам – 101,8%</a:t>
            </a:r>
          </a:p>
        </p:txBody>
      </p:sp>
    </p:spTree>
    <p:extLst>
      <p:ext uri="{BB962C8B-B14F-4D97-AF65-F5344CB8AC3E}">
        <p14:creationId xmlns:p14="http://schemas.microsoft.com/office/powerpoint/2010/main" val="1476975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ru-RU" sz="2800" dirty="0" smtClean="0"/>
              <a:t>Динамика поступления налоговых и неналоговых доходов, тыс. руб.</a:t>
            </a:r>
            <a:endParaRPr lang="ru-RU" sz="2800" dirty="0"/>
          </a:p>
        </p:txBody>
      </p:sp>
      <p:graphicFrame>
        <p:nvGraphicFramePr>
          <p:cNvPr id="7" name="Диаграмма 6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45035605"/>
              </p:ext>
            </p:extLst>
          </p:nvPr>
        </p:nvGraphicFramePr>
        <p:xfrm>
          <a:off x="-304800" y="1143000"/>
          <a:ext cx="98298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EAC3-F4E4-45ED-8939-1C7B66BF21E7}" type="slidenum">
              <a:rPr lang="ru-RU" altLang="ru-RU" smtClean="0"/>
              <a:pPr/>
              <a:t>4</a:t>
            </a:fld>
            <a:endParaRPr lang="ru-RU" altLang="ru-RU"/>
          </a:p>
        </p:txBody>
      </p:sp>
      <p:cxnSp>
        <p:nvCxnSpPr>
          <p:cNvPr id="3" name="Прямая со стрелкой 2"/>
          <p:cNvCxnSpPr/>
          <p:nvPr/>
        </p:nvCxnSpPr>
        <p:spPr bwMode="auto">
          <a:xfrm>
            <a:off x="2667000" y="1676400"/>
            <a:ext cx="990600" cy="7620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088802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457200"/>
          </a:xfrm>
        </p:spPr>
        <p:txBody>
          <a:bodyPr/>
          <a:lstStyle/>
          <a:p>
            <a:r>
              <a:rPr lang="ru-RU" sz="2800" dirty="0" smtClean="0"/>
              <a:t>Динамика поступления налогов, тыс. руб.</a:t>
            </a:r>
            <a:endParaRPr lang="ru-RU" sz="2800" dirty="0"/>
          </a:p>
        </p:txBody>
      </p:sp>
      <p:graphicFrame>
        <p:nvGraphicFramePr>
          <p:cNvPr id="7" name="Диаграмма 6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839687300"/>
              </p:ext>
            </p:extLst>
          </p:nvPr>
        </p:nvGraphicFramePr>
        <p:xfrm>
          <a:off x="-304800" y="685800"/>
          <a:ext cx="98298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EAC3-F4E4-45ED-8939-1C7B66BF21E7}" type="slidenum">
              <a:rPr lang="ru-RU" altLang="ru-RU" smtClean="0"/>
              <a:pPr/>
              <a:t>5</a:t>
            </a:fld>
            <a:endParaRPr lang="ru-RU" altLang="ru-RU"/>
          </a:p>
        </p:txBody>
      </p:sp>
      <p:cxnSp>
        <p:nvCxnSpPr>
          <p:cNvPr id="3" name="Прямая со стрелкой 2"/>
          <p:cNvCxnSpPr/>
          <p:nvPr/>
        </p:nvCxnSpPr>
        <p:spPr bwMode="auto">
          <a:xfrm>
            <a:off x="2667000" y="1676400"/>
            <a:ext cx="990600" cy="7620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29067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ru-RU" sz="2800" dirty="0" smtClean="0"/>
              <a:t>Исполнение плана по основным источникам налоговых поступлений, тыс. руб.</a:t>
            </a:r>
            <a:endParaRPr lang="ru-RU" sz="2800" dirty="0"/>
          </a:p>
        </p:txBody>
      </p:sp>
      <p:graphicFrame>
        <p:nvGraphicFramePr>
          <p:cNvPr id="7" name="Диаграмма 6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391129632"/>
              </p:ext>
            </p:extLst>
          </p:nvPr>
        </p:nvGraphicFramePr>
        <p:xfrm>
          <a:off x="-304800" y="1143000"/>
          <a:ext cx="98298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EAC3-F4E4-45ED-8939-1C7B66BF21E7}" type="slidenum">
              <a:rPr lang="ru-RU" altLang="ru-RU" smtClean="0"/>
              <a:pPr/>
              <a:t>6</a:t>
            </a:fld>
            <a:endParaRPr lang="ru-RU" altLang="ru-RU"/>
          </a:p>
        </p:txBody>
      </p:sp>
      <p:cxnSp>
        <p:nvCxnSpPr>
          <p:cNvPr id="3" name="Прямая со стрелкой 2"/>
          <p:cNvCxnSpPr/>
          <p:nvPr/>
        </p:nvCxnSpPr>
        <p:spPr bwMode="auto">
          <a:xfrm>
            <a:off x="2667000" y="1676400"/>
            <a:ext cx="990600" cy="7620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Прямоугольник 1"/>
          <p:cNvSpPr/>
          <p:nvPr/>
        </p:nvSpPr>
        <p:spPr bwMode="auto">
          <a:xfrm>
            <a:off x="1143000" y="1143000"/>
            <a:ext cx="1219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charset="0"/>
              </a:rPr>
              <a:t>117 %</a:t>
            </a:r>
          </a:p>
        </p:txBody>
      </p:sp>
    </p:spTree>
    <p:extLst>
      <p:ext uri="{BB962C8B-B14F-4D97-AF65-F5344CB8AC3E}">
        <p14:creationId xmlns:p14="http://schemas.microsoft.com/office/powerpoint/2010/main" val="47746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ru-RU" sz="2400" dirty="0" smtClean="0"/>
              <a:t>Исполнение плана по расходам бюджета за 2019 год, тыс. руб.</a:t>
            </a:r>
            <a:endParaRPr lang="ru-RU" sz="24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5286369"/>
              </p:ext>
            </p:extLst>
          </p:nvPr>
        </p:nvGraphicFramePr>
        <p:xfrm>
          <a:off x="457200" y="1143000"/>
          <a:ext cx="84582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0606E-968B-4626-ADDB-612FDEFC7B2C}" type="slidenum">
              <a:rPr lang="ru-RU" altLang="ru-RU" smtClean="0"/>
              <a:pPr/>
              <a:t>7</a:t>
            </a:fld>
            <a:endParaRPr lang="ru-RU" alt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1981200" y="6172200"/>
            <a:ext cx="548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charset="0"/>
              </a:rPr>
              <a:t>Исполнение плана по расходам –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charset="0"/>
              </a:rPr>
              <a:t>89,4%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33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628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457200"/>
          </a:xfrm>
        </p:spPr>
        <p:txBody>
          <a:bodyPr/>
          <a:lstStyle/>
          <a:p>
            <a:r>
              <a:rPr lang="ru-RU" sz="2800" dirty="0" smtClean="0"/>
              <a:t>Динамика расходов бюджета, тыс. руб.</a:t>
            </a:r>
            <a:endParaRPr lang="ru-RU" sz="2800" dirty="0"/>
          </a:p>
        </p:txBody>
      </p:sp>
      <p:graphicFrame>
        <p:nvGraphicFramePr>
          <p:cNvPr id="7" name="Диаграмма 6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944631701"/>
              </p:ext>
            </p:extLst>
          </p:nvPr>
        </p:nvGraphicFramePr>
        <p:xfrm>
          <a:off x="-304800" y="685800"/>
          <a:ext cx="98298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EAC3-F4E4-45ED-8939-1C7B66BF21E7}" type="slidenum">
              <a:rPr lang="ru-RU" altLang="ru-RU" smtClean="0"/>
              <a:pPr/>
              <a:t>8</a:t>
            </a:fld>
            <a:endParaRPr lang="ru-RU" altLang="ru-RU"/>
          </a:p>
        </p:txBody>
      </p:sp>
      <p:cxnSp>
        <p:nvCxnSpPr>
          <p:cNvPr id="3" name="Прямая со стрелкой 2"/>
          <p:cNvCxnSpPr/>
          <p:nvPr/>
        </p:nvCxnSpPr>
        <p:spPr bwMode="auto">
          <a:xfrm>
            <a:off x="2667000" y="1676400"/>
            <a:ext cx="990600" cy="7620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48544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EE7F8-195B-40FB-9596-96E7A56B934F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19113" y="304800"/>
            <a:ext cx="8229600" cy="561975"/>
          </a:xfrm>
        </p:spPr>
        <p:txBody>
          <a:bodyPr/>
          <a:lstStyle/>
          <a:p>
            <a:r>
              <a:rPr lang="ru-RU" altLang="ru-RU" sz="2800" b="1" dirty="0"/>
              <a:t>Структура расходов </a:t>
            </a:r>
            <a:r>
              <a:rPr lang="ru-RU" altLang="ru-RU" sz="2800" b="1" dirty="0" smtClean="0"/>
              <a:t>бюджета</a:t>
            </a:r>
            <a:endParaRPr lang="ru-RU" altLang="ru-RU" sz="2800" b="1" dirty="0"/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5317790"/>
              </p:ext>
            </p:extLst>
          </p:nvPr>
        </p:nvGraphicFramePr>
        <p:xfrm>
          <a:off x="89477" y="1066800"/>
          <a:ext cx="9069271" cy="5708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000" b="0" i="0" u="none" strike="noStrike" cap="none" normalizeH="0" baseline="0" smtClean="0">
            <a:ln>
              <a:noFill/>
            </a:ln>
            <a:solidFill>
              <a:srgbClr val="FF33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000" b="0" i="0" u="none" strike="noStrike" cap="none" normalizeH="0" baseline="0" smtClean="0">
            <a:ln>
              <a:noFill/>
            </a:ln>
            <a:solidFill>
              <a:srgbClr val="FF33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Designs\Сакура.pot</Template>
  <TotalTime>38911</TotalTime>
  <Words>228</Words>
  <Application>Microsoft Office PowerPoint</Application>
  <PresentationFormat>Экран (4:3)</PresentationFormat>
  <Paragraphs>88</Paragraphs>
  <Slides>10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Оформление по умолчанию</vt:lpstr>
      <vt:lpstr>Отчет об исполнении бюджета Верх-Язьвинского  сельского поселения  за 2019 год</vt:lpstr>
      <vt:lpstr>Доходы бюджета В-Язьвинского сельского поселения за 2019 год  в разрезе видов доходов (тыс. руб.)</vt:lpstr>
      <vt:lpstr>Исполнение плана по доходам бюджета за 2019 год, тыс. руб.</vt:lpstr>
      <vt:lpstr>Динамика поступления налоговых и неналоговых доходов, тыс. руб.</vt:lpstr>
      <vt:lpstr>Динамика поступления налогов, тыс. руб.</vt:lpstr>
      <vt:lpstr>Исполнение плана по основным источникам налоговых поступлений, тыс. руб.</vt:lpstr>
      <vt:lpstr>Исполнение плана по расходам бюджета за 2019 год, тыс. руб.</vt:lpstr>
      <vt:lpstr>Динамика расходов бюджета, тыс. руб.</vt:lpstr>
      <vt:lpstr>Структура расходов бюджета</vt:lpstr>
      <vt:lpstr>Утвердить: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Ирина С. Лебедева</dc:creator>
  <cp:lastModifiedBy>Ирина С. Лебедева</cp:lastModifiedBy>
  <cp:revision>1178</cp:revision>
  <cp:lastPrinted>2018-03-19T10:37:35Z</cp:lastPrinted>
  <dcterms:created xsi:type="dcterms:W3CDTF">1601-01-01T00:00:00Z</dcterms:created>
  <dcterms:modified xsi:type="dcterms:W3CDTF">2020-09-18T10:08:38Z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