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0" r:id="rId2"/>
    <p:sldId id="411" r:id="rId3"/>
    <p:sldId id="412" r:id="rId4"/>
    <p:sldId id="401" r:id="rId5"/>
    <p:sldId id="403" r:id="rId6"/>
    <p:sldId id="404" r:id="rId7"/>
    <p:sldId id="414" r:id="rId8"/>
    <p:sldId id="415" r:id="rId9"/>
    <p:sldId id="381" r:id="rId10"/>
    <p:sldId id="390" r:id="rId11"/>
  </p:sldIdLst>
  <p:sldSz cx="9144000" cy="6858000" type="screen4x3"/>
  <p:notesSz cx="6761163" cy="9942513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CE3C8"/>
    <a:srgbClr val="7289FA"/>
    <a:srgbClr val="F7C78D"/>
    <a:srgbClr val="FDF1E3"/>
    <a:srgbClr val="33CCCC"/>
    <a:srgbClr val="99FFCC"/>
    <a:srgbClr val="FBA05B"/>
    <a:srgbClr val="F9CC0F"/>
    <a:srgbClr val="FAF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0965" autoAdjust="0"/>
  </p:normalViewPr>
  <p:slideViewPr>
    <p:cSldViewPr>
      <p:cViewPr>
        <p:scale>
          <a:sx n="100" d="100"/>
          <a:sy n="100" d="100"/>
        </p:scale>
        <p:origin x="-22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-7.1650526868328032E-3"/>
                  <c:y val="5.7291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Иные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2409</c:v>
                </c:pt>
                <c:pt idx="1">
                  <c:v>11208</c:v>
                </c:pt>
                <c:pt idx="2">
                  <c:v>108</c:v>
                </c:pt>
                <c:pt idx="3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1"/>
              <c:layout>
                <c:manualLayout>
                  <c:x val="-7.1650526868328032E-3"/>
                  <c:y val="-8.0729166666666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и неналоговые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Иные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2340</c:v>
                </c:pt>
                <c:pt idx="1">
                  <c:v>11208</c:v>
                </c:pt>
                <c:pt idx="2">
                  <c:v>108</c:v>
                </c:pt>
                <c:pt idx="3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79456"/>
        <c:axId val="49783552"/>
      </c:barChart>
      <c:catAx>
        <c:axId val="497794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ru-RU"/>
          </a:p>
        </c:txPr>
        <c:crossAx val="49783552"/>
        <c:crosses val="autoZero"/>
        <c:auto val="1"/>
        <c:lblAlgn val="ctr"/>
        <c:lblOffset val="100"/>
        <c:noMultiLvlLbl val="0"/>
      </c:catAx>
      <c:valAx>
        <c:axId val="4978355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97794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Уточн. 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13773</c:v>
                </c:pt>
                <c:pt idx="1">
                  <c:v>13760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756608"/>
        <c:axId val="50762496"/>
      </c:barChart>
      <c:catAx>
        <c:axId val="507566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0762496"/>
        <c:crosses val="autoZero"/>
        <c:auto val="1"/>
        <c:lblAlgn val="ctr"/>
        <c:lblOffset val="100"/>
        <c:noMultiLvlLbl val="0"/>
      </c:catAx>
      <c:valAx>
        <c:axId val="50762496"/>
        <c:scaling>
          <c:orientation val="minMax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0756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доходы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5.1679586563307496E-3"/>
                  <c:y val="0.2612612612612612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4599483204134363E-3"/>
                  <c:y val="0.2747747747747748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744814199218552E-17"/>
                  <c:y val="0.3198198198198198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3046</c:v>
                </c:pt>
                <c:pt idx="1">
                  <c:v>2409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076480"/>
        <c:axId val="51098752"/>
        <c:axId val="0"/>
      </c:bar3DChart>
      <c:catAx>
        <c:axId val="5107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1098752"/>
        <c:crosses val="autoZero"/>
        <c:auto val="1"/>
        <c:lblAlgn val="ctr"/>
        <c:lblOffset val="100"/>
        <c:noMultiLvlLbl val="0"/>
      </c:catAx>
      <c:valAx>
        <c:axId val="51098752"/>
        <c:scaling>
          <c:orientation val="minMax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51076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3.875968992248062E-3"/>
                  <c:y val="0.28743961352657005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7519379844961239E-3"/>
                  <c:y val="3.5688484251968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599483204134363E-3"/>
                  <c:y val="0.225090551181102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679586563307496E-3"/>
                  <c:y val="7.0833333333333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1679586563307496E-3"/>
                  <c:y val="0.212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3.8759689922479674E-3"/>
                  <c:y val="0.214583333333333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НИФЛ</c:v>
                </c:pt>
                <c:pt idx="2">
                  <c:v>ТН</c:v>
                </c:pt>
                <c:pt idx="3">
                  <c:v>ЗН</c:v>
                </c:pt>
                <c:pt idx="4">
                  <c:v>Акцизы</c:v>
                </c:pt>
                <c:pt idx="5">
                  <c:v>доходы от им-ва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934</c:v>
                </c:pt>
                <c:pt idx="1">
                  <c:v>25</c:v>
                </c:pt>
                <c:pt idx="2">
                  <c:v>302</c:v>
                </c:pt>
                <c:pt idx="3">
                  <c:v>35</c:v>
                </c:pt>
                <c:pt idx="4">
                  <c:v>509</c:v>
                </c:pt>
                <c:pt idx="5">
                  <c:v>748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5.1679586563307496E-3"/>
                  <c:y val="0.26684776902887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335917312661499E-2"/>
                  <c:y val="1.5277723097112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679586563307496E-3"/>
                  <c:y val="0.236262139107611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919896640827822E-3"/>
                  <c:y val="4.3749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8759689922479674E-3"/>
                  <c:y val="0.23749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0.14166666666666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 sz="20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НИФЛ</c:v>
                </c:pt>
                <c:pt idx="2">
                  <c:v>ТН</c:v>
                </c:pt>
                <c:pt idx="3">
                  <c:v>ЗН</c:v>
                </c:pt>
                <c:pt idx="4">
                  <c:v>Акцизы</c:v>
                </c:pt>
                <c:pt idx="5">
                  <c:v>доходы от им-ва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847</c:v>
                </c:pt>
                <c:pt idx="1">
                  <c:v>31</c:v>
                </c:pt>
                <c:pt idx="2">
                  <c:v>304</c:v>
                </c:pt>
                <c:pt idx="3">
                  <c:v>33</c:v>
                </c:pt>
                <c:pt idx="4">
                  <c:v>587</c:v>
                </c:pt>
                <c:pt idx="5">
                  <c:v>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133440"/>
        <c:axId val="51143424"/>
        <c:axId val="0"/>
      </c:bar3DChart>
      <c:catAx>
        <c:axId val="5113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1143424"/>
        <c:crosses val="autoZero"/>
        <c:auto val="1"/>
        <c:lblAlgn val="ctr"/>
        <c:lblOffset val="100"/>
        <c:noMultiLvlLbl val="0"/>
      </c:catAx>
      <c:valAx>
        <c:axId val="511434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11334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3232070653330496E-2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6.4599483204134606E-3"/>
                  <c:y val="0.28603603603603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8759689922481092E-3"/>
                  <c:y val="0.25900900900900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679586563307496E-3"/>
                  <c:y val="5.8558558558558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839793281653748E-3"/>
                  <c:y val="0.16666666666666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ln>
                <a:noFill/>
              </a:ln>
            </c:spPr>
            <c:txPr>
              <a:bodyPr rot="-5400000" vert="horz" anchor="ctr" anchorCtr="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ЗН</c:v>
                </c:pt>
                <c:pt idx="3">
                  <c:v>ТН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670</c:v>
                </c:pt>
                <c:pt idx="1">
                  <c:v>588</c:v>
                </c:pt>
                <c:pt idx="2">
                  <c:v>24</c:v>
                </c:pt>
                <c:pt idx="3">
                  <c:v>270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-1.2919896640826874E-3"/>
                  <c:y val="0.30434782608695654"/>
                </c:manualLayout>
              </c:layout>
              <c:numFmt formatCode="#,##0" sourceLinked="0"/>
              <c:spPr>
                <a:solidFill>
                  <a:schemeClr val="accent1">
                    <a:lumMod val="50000"/>
                  </a:schemeClr>
                </a:solidFill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4598465889438243E-3"/>
                  <c:y val="0.25075069163651842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1679586563307496E-3"/>
                  <c:y val="3.6656203447541946E-2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 anchor="ctr" anchorCtr="0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919896640825926E-3"/>
                  <c:y val="0.18018000283748306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Акцизы</c:v>
                </c:pt>
                <c:pt idx="2">
                  <c:v>ЗН</c:v>
                </c:pt>
                <c:pt idx="3">
                  <c:v>ТН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847</c:v>
                </c:pt>
                <c:pt idx="1">
                  <c:v>587</c:v>
                </c:pt>
                <c:pt idx="2">
                  <c:v>33</c:v>
                </c:pt>
                <c:pt idx="3">
                  <c:v>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570560"/>
        <c:axId val="51572096"/>
        <c:axId val="0"/>
      </c:bar3DChart>
      <c:catAx>
        <c:axId val="515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1572096"/>
        <c:crosses val="autoZero"/>
        <c:auto val="1"/>
        <c:lblAlgn val="ctr"/>
        <c:lblOffset val="100"/>
        <c:noMultiLvlLbl val="0"/>
      </c:catAx>
      <c:valAx>
        <c:axId val="51572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15705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-3.303303303303292E-2"/>
                  <c:y val="-0.1505376344086021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015015015014906E-2"/>
                  <c:y val="-0.14784946236559141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Уточн. 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13618</c:v>
                </c:pt>
                <c:pt idx="1">
                  <c:v>14156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832704"/>
        <c:axId val="51834240"/>
      </c:barChart>
      <c:catAx>
        <c:axId val="518327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1834240"/>
        <c:crosses val="autoZero"/>
        <c:auto val="1"/>
        <c:lblAlgn val="ctr"/>
        <c:lblOffset val="100"/>
        <c:noMultiLvlLbl val="0"/>
      </c:catAx>
      <c:valAx>
        <c:axId val="51834240"/>
        <c:scaling>
          <c:orientation val="minMax"/>
          <c:min val="0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1832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708093920692347E-3"/>
          <c:w val="1"/>
          <c:h val="0.844725118819606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00">
                <a:alpha val="83000"/>
              </a:srgbClr>
            </a:solidFill>
            <a:scene3d>
              <a:camera prst="orthographicFront"/>
              <a:lightRig rig="threePt" dir="t"/>
            </a:scene3d>
            <a:sp3d>
              <a:bevelT w="88900" h="88900"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0"/>
                  <c:y val="9.9939632545931759E-2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1679586563307496E-3"/>
                  <c:y val="0.19818848425196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599483204134363E-3"/>
                  <c:y val="2.9257217847769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75867260778449E-3"/>
                  <c:y val="0.137500000000000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Дорожное хозяйство</c:v>
                </c:pt>
                <c:pt idx="1">
                  <c:v>ЖКХ</c:v>
                </c:pt>
                <c:pt idx="2">
                  <c:v>Культура</c:v>
                </c:pt>
                <c:pt idx="3">
                  <c:v>Общегосударственные расходы</c:v>
                </c:pt>
                <c:pt idx="4">
                  <c:v>Пожарная безопасность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652</c:v>
                </c:pt>
                <c:pt idx="1">
                  <c:v>8480</c:v>
                </c:pt>
                <c:pt idx="2">
                  <c:v>769</c:v>
                </c:pt>
                <c:pt idx="3">
                  <c:v>4572</c:v>
                </c:pt>
                <c:pt idx="4">
                  <c:v>399</c:v>
                </c:pt>
                <c:pt idx="5">
                  <c:v>178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BA05B"/>
            </a:solidFill>
            <a:scene3d>
              <a:camera prst="orthographicFront"/>
              <a:lightRig rig="threePt" dir="t"/>
            </a:scene3d>
            <a:sp3d>
              <a:bevelT prst="slope"/>
              <a:bevelB/>
            </a:sp3d>
          </c:spPr>
          <c:invertIfNegative val="0"/>
          <c:dLbls>
            <c:dLbl>
              <c:idx val="0"/>
              <c:layout>
                <c:manualLayout>
                  <c:x val="1.1627906976744186E-2"/>
                  <c:y val="6.2681102362204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919896640826874E-3"/>
                  <c:y val="0.198611056430446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4599483204134363E-3"/>
                  <c:y val="3.8345472440944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919896640827822E-3"/>
                  <c:y val="0.14583333333333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</c:spPr>
            <c:txPr>
              <a:bodyPr rot="-5400000" vert="horz"/>
              <a:lstStyle/>
              <a:p>
                <a:pPr>
                  <a:defRPr sz="20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Дорожное хозяйство</c:v>
                </c:pt>
                <c:pt idx="1">
                  <c:v>ЖКХ</c:v>
                </c:pt>
                <c:pt idx="2">
                  <c:v>Культура</c:v>
                </c:pt>
                <c:pt idx="3">
                  <c:v>Общегосударственные расходы</c:v>
                </c:pt>
                <c:pt idx="4">
                  <c:v>Пожарная безопасность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278</c:v>
                </c:pt>
                <c:pt idx="1">
                  <c:v>9250</c:v>
                </c:pt>
                <c:pt idx="2">
                  <c:v>759</c:v>
                </c:pt>
                <c:pt idx="3">
                  <c:v>2503</c:v>
                </c:pt>
                <c:pt idx="4">
                  <c:v>557</c:v>
                </c:pt>
                <c:pt idx="5">
                  <c:v>180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644672"/>
        <c:axId val="53666944"/>
        <c:axId val="0"/>
      </c:bar3DChart>
      <c:catAx>
        <c:axId val="5364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ru-RU"/>
          </a:p>
        </c:txPr>
        <c:crossAx val="53666944"/>
        <c:crosses val="autoZero"/>
        <c:auto val="1"/>
        <c:lblAlgn val="ctr"/>
        <c:lblOffset val="100"/>
        <c:noMultiLvlLbl val="0"/>
      </c:catAx>
      <c:valAx>
        <c:axId val="53666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3644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202596060364533"/>
          <c:w val="0.95842450765864329"/>
          <c:h val="0.59183673469387754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2857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114300"/>
              <a:bevelB w="114300"/>
              <a:contourClr>
                <a:srgbClr val="000000"/>
              </a:contourClr>
            </a:sp3d>
          </c:spPr>
          <c:explosion val="20"/>
          <c:dPt>
            <c:idx val="0"/>
            <c:bubble3D val="0"/>
          </c:dPt>
          <c:dPt>
            <c:idx val="1"/>
            <c:bubble3D val="0"/>
            <c:spPr>
              <a:solidFill>
                <a:srgbClr val="FF00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folHlink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rgbClr val="FF66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rgbClr val="0066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7"/>
            <c:bubble3D val="0"/>
            <c:spPr>
              <a:solidFill>
                <a:srgbClr val="CC99FF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8"/>
            <c:bubble3D val="0"/>
            <c:spPr>
              <a:solidFill>
                <a:srgbClr val="99FFCC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Pt>
            <c:idx val="9"/>
            <c:bubble3D val="0"/>
            <c:spPr>
              <a:solidFill>
                <a:srgbClr val="FFFF00"/>
              </a:solidFill>
              <a:ln w="28575">
                <a:solidFill>
                  <a:schemeClr val="tx1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14300"/>
                <a:bevelB w="1143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0.1082732344775035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166351939600430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718659636480154"/>
                  <c:y val="-9.674161141425731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9464629516528947"/>
                  <c:y val="-4.10410517372758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576660351201222E-2"/>
                  <c:y val="-0.26061380536554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9195214257022422"/>
                  <c:y val="8.3516593240083037E-2"/>
                </c:manualLayout>
              </c:layout>
              <c:spPr>
                <a:noFill/>
                <a:ln w="25359">
                  <a:noFill/>
                </a:ln>
              </c:spPr>
              <c:txPr>
                <a:bodyPr/>
                <a:lstStyle/>
                <a:p>
                  <a:pPr>
                    <a:defRPr sz="1800" b="0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1154653995894489E-2"/>
                  <c:y val="3.25611133980888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9387146993402227E-3"/>
                  <c:y val="0.128238900615732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6.6802502648779603E-3"/>
                  <c:y val="4.33463253133402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7.8660541038026735E-2"/>
                  <c:y val="-0.121947145967948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Общегосударственные вопросы</c:v>
                </c:pt>
                <c:pt idx="1">
                  <c:v>Культура</c:v>
                </c:pt>
                <c:pt idx="2">
                  <c:v>Пожарная безопасность</c:v>
                </c:pt>
                <c:pt idx="3">
                  <c:v>Экономика</c:v>
                </c:pt>
                <c:pt idx="4">
                  <c:v>ЖКХ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 formatCode="#,##0">
                  <c:v>2503</c:v>
                </c:pt>
                <c:pt idx="1">
                  <c:v>759</c:v>
                </c:pt>
                <c:pt idx="2">
                  <c:v>557</c:v>
                </c:pt>
                <c:pt idx="3">
                  <c:v>278</c:v>
                </c:pt>
                <c:pt idx="4">
                  <c:v>9250</c:v>
                </c:pt>
                <c:pt idx="5">
                  <c:v>180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59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0.48062</cdr:x>
      <cdr:y>0.09459</cdr:y>
    </cdr:from>
    <cdr:to>
      <cdr:x>0.58915</cdr:x>
      <cdr:y>0.17568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4724400" y="533374"/>
          <a:ext cx="1066827" cy="4572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0.04054</cdr:y>
    </cdr:from>
    <cdr:to>
      <cdr:x>0.62015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876800" y="228600"/>
          <a:ext cx="121919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0.49612</cdr:x>
      <cdr:y>0.10811</cdr:y>
    </cdr:from>
    <cdr:to>
      <cdr:x>0.62791</cdr:x>
      <cdr:y>0.13513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4876800" y="609600"/>
          <a:ext cx="1295430" cy="1523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0.09459</cdr:y>
    </cdr:from>
    <cdr:to>
      <cdr:x>0.52713</cdr:x>
      <cdr:y>0.17567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105400" y="533400"/>
          <a:ext cx="76180" cy="4571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0.73643</cdr:x>
      <cdr:y>0.05405</cdr:y>
    </cdr:from>
    <cdr:to>
      <cdr:x>0.86047</cdr:x>
      <cdr:y>0.13514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238960" y="304801"/>
          <a:ext cx="1219288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- 20,9 %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0.6124</cdr:x>
      <cdr:y>0.1625</cdr:y>
    </cdr:from>
    <cdr:to>
      <cdr:x>0.72868</cdr:x>
      <cdr:y>0.25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6019800" y="990601"/>
          <a:ext cx="11430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+ 15,6%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0.75969</cdr:x>
      <cdr:y>0.075</cdr:y>
    </cdr:from>
    <cdr:to>
      <cdr:x>0.86822</cdr:x>
      <cdr:y>0.1625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467601" y="457200"/>
          <a:ext cx="1066828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</a:rPr>
            <a:t>-</a:t>
          </a:r>
          <a:r>
            <a:rPr lang="ru-RU" sz="1800" b="1" dirty="0" smtClean="0">
              <a:solidFill>
                <a:srgbClr val="FF0000"/>
              </a:solidFill>
            </a:rPr>
            <a:t> 59,2%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0.40278</cdr:x>
      <cdr:y>0.3875</cdr:y>
    </cdr:from>
    <cdr:to>
      <cdr:x>0.52294</cdr:x>
      <cdr:y>0.4875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959247" y="2362200"/>
          <a:ext cx="1181149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+ 0,7%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0.17054</cdr:x>
      <cdr:y>0.0375</cdr:y>
    </cdr:from>
    <cdr:to>
      <cdr:x>0.30233</cdr:x>
      <cdr:y>0.1125</cdr:y>
    </cdr:to>
    <cdr:sp macro="" textlink="">
      <cdr:nvSpPr>
        <cdr:cNvPr id="6" name="Прямоугольник 5"/>
        <cdr:cNvSpPr/>
      </cdr:nvSpPr>
      <cdr:spPr bwMode="auto">
        <a:xfrm xmlns:a="http://schemas.openxmlformats.org/drawingml/2006/main">
          <a:off x="1676401" y="228600"/>
          <a:ext cx="129539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- 9,3 %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0.2374</cdr:x>
      <cdr:y>0.5125</cdr:y>
    </cdr:from>
    <cdr:to>
      <cdr:x>0.35368</cdr:x>
      <cdr:y>0.575</cdr:y>
    </cdr:to>
    <cdr:sp macro="" textlink="">
      <cdr:nvSpPr>
        <cdr:cNvPr id="7" name="Прямоугольник 6"/>
        <cdr:cNvSpPr/>
      </cdr:nvSpPr>
      <cdr:spPr bwMode="auto">
        <a:xfrm xmlns:a="http://schemas.openxmlformats.org/drawingml/2006/main">
          <a:off x="2333625" y="3124200"/>
          <a:ext cx="11430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+ 24%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0.50388</cdr:x>
      <cdr:y>0.6</cdr:y>
    </cdr:from>
    <cdr:to>
      <cdr:x>0.62016</cdr:x>
      <cdr:y>0.6625</cdr:y>
    </cdr:to>
    <cdr:sp macro="" textlink="">
      <cdr:nvSpPr>
        <cdr:cNvPr id="8" name="Прямоугольник 7"/>
        <cdr:cNvSpPr/>
      </cdr:nvSpPr>
      <cdr:spPr bwMode="auto">
        <a:xfrm xmlns:a="http://schemas.openxmlformats.org/drawingml/2006/main">
          <a:off x="4953000" y="3657600"/>
          <a:ext cx="11430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- 0,6%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0.57364</cdr:x>
      <cdr:y>0.52703</cdr:y>
    </cdr:from>
    <cdr:to>
      <cdr:x>0.68216</cdr:x>
      <cdr:y>0.64865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638800" y="2971800"/>
          <a:ext cx="1066729" cy="6857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137,5 %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43" y="533374"/>
          <a:ext cx="914368" cy="914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0.79845</cdr:x>
      <cdr:y>0.39189</cdr:y>
    </cdr:from>
    <cdr:to>
      <cdr:x>0.93798</cdr:x>
      <cdr:y>0.54054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848600" y="2209800"/>
          <a:ext cx="1371552" cy="8382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112,6%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0.36434</cdr:x>
      <cdr:y>0.14865</cdr:y>
    </cdr:from>
    <cdr:to>
      <cdr:x>0.47287</cdr:x>
      <cdr:y>0.25676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581400" y="838200"/>
          <a:ext cx="1066800" cy="609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99,8 %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0.53488</cdr:x>
      <cdr:y>0.04054</cdr:y>
    </cdr:from>
    <cdr:to>
      <cdr:x>0.60465</cdr:x>
      <cdr:y>0.13514</cdr:y>
    </cdr:to>
    <cdr:sp macro="" textlink="">
      <cdr:nvSpPr>
        <cdr:cNvPr id="49" name="Прямоугольник 48"/>
        <cdr:cNvSpPr/>
      </cdr:nvSpPr>
      <cdr:spPr bwMode="auto">
        <a:xfrm xmlns:a="http://schemas.openxmlformats.org/drawingml/2006/main">
          <a:off x="5257800" y="228600"/>
          <a:ext cx="685800" cy="533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0.32474</cdr:y>
    </cdr:from>
    <cdr:to>
      <cdr:x>0.68992</cdr:x>
      <cdr:y>0.44974</cdr:y>
    </cdr:to>
    <cdr:sp macro="" textlink="">
      <cdr:nvSpPr>
        <cdr:cNvPr id="50" name="Прямоугольник 49"/>
        <cdr:cNvSpPr/>
      </cdr:nvSpPr>
      <cdr:spPr bwMode="auto">
        <a:xfrm xmlns:a="http://schemas.openxmlformats.org/drawingml/2006/main">
          <a:off x="5410200" y="1979612"/>
          <a:ext cx="1371552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- 45,3%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0.51163</cdr:x>
      <cdr:y>0.05405</cdr:y>
    </cdr:from>
    <cdr:to>
      <cdr:x>0.63566</cdr:x>
      <cdr:y>0.21622</cdr:y>
    </cdr:to>
    <cdr:sp macro="" textlink="">
      <cdr:nvSpPr>
        <cdr:cNvPr id="51" name="Прямоугольник 50"/>
        <cdr:cNvSpPr/>
      </cdr:nvSpPr>
      <cdr:spPr bwMode="auto">
        <a:xfrm xmlns:a="http://schemas.openxmlformats.org/drawingml/2006/main">
          <a:off x="5029200" y="304800"/>
          <a:ext cx="12192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0.05405</cdr:y>
    </cdr:from>
    <cdr:to>
      <cdr:x>0.55039</cdr:x>
      <cdr:y>0.09459</cdr:y>
    </cdr:to>
    <cdr:sp macro="" textlink="">
      <cdr:nvSpPr>
        <cdr:cNvPr id="52" name="Прямоугольник 51"/>
        <cdr:cNvSpPr/>
      </cdr:nvSpPr>
      <cdr:spPr bwMode="auto">
        <a:xfrm xmlns:a="http://schemas.openxmlformats.org/drawingml/2006/main" flipH="1">
          <a:off x="5105401" y="304800"/>
          <a:ext cx="3048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0.50388</cdr:x>
      <cdr:y>0.04054</cdr:y>
    </cdr:from>
    <cdr:to>
      <cdr:x>0.62791</cdr:x>
      <cdr:y>0.2027</cdr:y>
    </cdr:to>
    <cdr:sp macro="" textlink="">
      <cdr:nvSpPr>
        <cdr:cNvPr id="53" name="Прямоугольник 52"/>
        <cdr:cNvSpPr/>
      </cdr:nvSpPr>
      <cdr:spPr bwMode="auto">
        <a:xfrm xmlns:a="http://schemas.openxmlformats.org/drawingml/2006/main">
          <a:off x="4953001" y="228597"/>
          <a:ext cx="1219230" cy="914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0.5814</cdr:x>
      <cdr:y>0</cdr:y>
    </cdr:from>
    <cdr:to>
      <cdr:x>0.58605</cdr:x>
      <cdr:y>0.00811</cdr:y>
    </cdr:to>
    <cdr:sp macro="" textlink="">
      <cdr:nvSpPr>
        <cdr:cNvPr id="54" name="Прямоугольник 53"/>
        <cdr:cNvSpPr/>
      </cdr:nvSpPr>
      <cdr:spPr bwMode="auto">
        <a:xfrm xmlns:a="http://schemas.openxmlformats.org/drawingml/2006/main">
          <a:off x="5715000" y="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0.57881</cdr:x>
      <cdr:y>0.4009</cdr:y>
    </cdr:from>
    <cdr:to>
      <cdr:x>0.57881</cdr:x>
      <cdr:y>0.4009</cdr:y>
    </cdr:to>
    <cdr:cxnSp macro="">
      <cdr:nvCxnSpPr>
        <cdr:cNvPr id="55" name="Прямая со стрелкой 54"/>
        <cdr:cNvCxnSpPr/>
      </cdr:nvCxnSpPr>
      <cdr:spPr bwMode="auto">
        <a:xfrm xmlns:a="http://schemas.openxmlformats.org/drawingml/2006/main">
          <a:off x="5689600" y="2260600"/>
          <a:ext cx="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>
          <a:noFill/>
          <a:tailEnd type="arrow"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</cdr:cxnSp>
  </cdr:relSizeAnchor>
  <cdr:relSizeAnchor xmlns:cdr="http://schemas.openxmlformats.org/drawingml/2006/chartDrawing">
    <cdr:from>
      <cdr:x>0.58915</cdr:x>
      <cdr:y>0.18919</cdr:y>
    </cdr:from>
    <cdr:to>
      <cdr:x>0.68217</cdr:x>
      <cdr:y>0.35135</cdr:y>
    </cdr:to>
    <cdr:sp macro="" textlink="">
      <cdr:nvSpPr>
        <cdr:cNvPr id="56" name="Прямоугольник 55"/>
        <cdr:cNvSpPr/>
      </cdr:nvSpPr>
      <cdr:spPr bwMode="auto">
        <a:xfrm xmlns:a="http://schemas.openxmlformats.org/drawingml/2006/main">
          <a:off x="5791200" y="1066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0.62791</cdr:x>
      <cdr:y>0.10811</cdr:y>
    </cdr:from>
    <cdr:to>
      <cdr:x>0.63256</cdr:x>
      <cdr:y>0.18919</cdr:y>
    </cdr:to>
    <cdr:sp macro="" textlink="">
      <cdr:nvSpPr>
        <cdr:cNvPr id="57" name="Прямоугольник 56"/>
        <cdr:cNvSpPr/>
      </cdr:nvSpPr>
      <cdr:spPr bwMode="auto">
        <a:xfrm xmlns:a="http://schemas.openxmlformats.org/drawingml/2006/main">
          <a:off x="6172200" y="609600"/>
          <a:ext cx="4571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0.13514</cdr:y>
    </cdr:from>
    <cdr:to>
      <cdr:x>0.62791</cdr:x>
      <cdr:y>0.14865</cdr:y>
    </cdr:to>
    <cdr:sp macro="" textlink="">
      <cdr:nvSpPr>
        <cdr:cNvPr id="58" name="Прямоугольник 57"/>
        <cdr:cNvSpPr/>
      </cdr:nvSpPr>
      <cdr:spPr bwMode="auto">
        <a:xfrm xmlns:a="http://schemas.openxmlformats.org/drawingml/2006/main">
          <a:off x="5105400" y="762000"/>
          <a:ext cx="10668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0.14865</cdr:y>
    </cdr:from>
    <cdr:to>
      <cdr:x>0.57364</cdr:x>
      <cdr:y>0.18919</cdr:y>
    </cdr:to>
    <cdr:sp macro="" textlink="">
      <cdr:nvSpPr>
        <cdr:cNvPr id="59" name="Прямоугольник 58"/>
        <cdr:cNvSpPr/>
      </cdr:nvSpPr>
      <cdr:spPr bwMode="auto">
        <a:xfrm xmlns:a="http://schemas.openxmlformats.org/drawingml/2006/main">
          <a:off x="5562600" y="8382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0.08108</cdr:y>
    </cdr:from>
    <cdr:to>
      <cdr:x>0.57364</cdr:x>
      <cdr:y>0.16216</cdr:y>
    </cdr:to>
    <cdr:sp macro="" textlink="">
      <cdr:nvSpPr>
        <cdr:cNvPr id="60" name="Прямоугольник 59"/>
        <cdr:cNvSpPr/>
      </cdr:nvSpPr>
      <cdr:spPr bwMode="auto">
        <a:xfrm xmlns:a="http://schemas.openxmlformats.org/drawingml/2006/main">
          <a:off x="5562600" y="457200"/>
          <a:ext cx="762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0.51163</cdr:x>
      <cdr:y>0.12162</cdr:y>
    </cdr:from>
    <cdr:to>
      <cdr:x>0.56589</cdr:x>
      <cdr:y>0.13514</cdr:y>
    </cdr:to>
    <cdr:sp macro="" textlink="">
      <cdr:nvSpPr>
        <cdr:cNvPr id="61" name="Прямоугольник 60"/>
        <cdr:cNvSpPr/>
      </cdr:nvSpPr>
      <cdr:spPr bwMode="auto">
        <a:xfrm xmlns:a="http://schemas.openxmlformats.org/drawingml/2006/main">
          <a:off x="5029200" y="685800"/>
          <a:ext cx="5334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0.53953</cdr:x>
      <cdr:y>0.08919</cdr:y>
    </cdr:to>
    <cdr:sp macro="" textlink="">
      <cdr:nvSpPr>
        <cdr:cNvPr id="62" name="Прямоугольник 61"/>
        <cdr:cNvSpPr/>
      </cdr:nvSpPr>
      <cdr:spPr bwMode="auto">
        <a:xfrm xmlns:a="http://schemas.openxmlformats.org/drawingml/2006/main">
          <a:off x="5257800" y="4572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0.53488</cdr:x>
      <cdr:y>0.08108</cdr:y>
    </cdr:from>
    <cdr:to>
      <cdr:x>0.55039</cdr:x>
      <cdr:y>0.13514</cdr:y>
    </cdr:to>
    <cdr:sp macro="" textlink="">
      <cdr:nvSpPr>
        <cdr:cNvPr id="63" name="Прямоугольник 62"/>
        <cdr:cNvSpPr/>
      </cdr:nvSpPr>
      <cdr:spPr bwMode="auto">
        <a:xfrm xmlns:a="http://schemas.openxmlformats.org/drawingml/2006/main">
          <a:off x="5257800" y="4572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0.10811</cdr:y>
    </cdr:from>
    <cdr:to>
      <cdr:x>0.54729</cdr:x>
      <cdr:y>0.11622</cdr:y>
    </cdr:to>
    <cdr:sp macro="" textlink="">
      <cdr:nvSpPr>
        <cdr:cNvPr id="64" name="Прямоугольник 63"/>
        <cdr:cNvSpPr/>
      </cdr:nvSpPr>
      <cdr:spPr bwMode="auto">
        <a:xfrm xmlns:a="http://schemas.openxmlformats.org/drawingml/2006/main">
          <a:off x="5334000" y="609600"/>
          <a:ext cx="45719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0.50388</cdr:x>
      <cdr:y>0.10811</cdr:y>
    </cdr:from>
    <cdr:to>
      <cdr:x>0.54264</cdr:x>
      <cdr:y>0.12162</cdr:y>
    </cdr:to>
    <cdr:sp macro="" textlink="">
      <cdr:nvSpPr>
        <cdr:cNvPr id="65" name="Прямоугольник 64"/>
        <cdr:cNvSpPr/>
      </cdr:nvSpPr>
      <cdr:spPr bwMode="auto">
        <a:xfrm xmlns:a="http://schemas.openxmlformats.org/drawingml/2006/main">
          <a:off x="4953000" y="609600"/>
          <a:ext cx="3810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0.51938</cdr:x>
      <cdr:y>0.12162</cdr:y>
    </cdr:from>
    <cdr:to>
      <cdr:x>0.53488</cdr:x>
      <cdr:y>0.17568</cdr:y>
    </cdr:to>
    <cdr:sp macro="" textlink="">
      <cdr:nvSpPr>
        <cdr:cNvPr id="66" name="Прямоугольник 65"/>
        <cdr:cNvSpPr/>
      </cdr:nvSpPr>
      <cdr:spPr bwMode="auto">
        <a:xfrm xmlns:a="http://schemas.openxmlformats.org/drawingml/2006/main">
          <a:off x="5105400" y="685800"/>
          <a:ext cx="152400" cy="304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0.53488</cdr:x>
      <cdr:y>0.14865</cdr:y>
    </cdr:from>
    <cdr:to>
      <cdr:x>0.57364</cdr:x>
      <cdr:y>0.15676</cdr:y>
    </cdr:to>
    <cdr:sp macro="" textlink="">
      <cdr:nvSpPr>
        <cdr:cNvPr id="67" name="Прямоугольник 66"/>
        <cdr:cNvSpPr/>
      </cdr:nvSpPr>
      <cdr:spPr bwMode="auto">
        <a:xfrm xmlns:a="http://schemas.openxmlformats.org/drawingml/2006/main">
          <a:off x="5257800" y="838200"/>
          <a:ext cx="3810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0.10811</cdr:y>
    </cdr:from>
    <cdr:to>
      <cdr:x>0.55814</cdr:x>
      <cdr:y>0.14865</cdr:y>
    </cdr:to>
    <cdr:sp macro="" textlink="">
      <cdr:nvSpPr>
        <cdr:cNvPr id="68" name="Прямоугольник 67"/>
        <cdr:cNvSpPr/>
      </cdr:nvSpPr>
      <cdr:spPr bwMode="auto">
        <a:xfrm xmlns:a="http://schemas.openxmlformats.org/drawingml/2006/main">
          <a:off x="5410200" y="609600"/>
          <a:ext cx="76200" cy="2286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0.13514</cdr:y>
    </cdr:from>
    <cdr:to>
      <cdr:x>0.56589</cdr:x>
      <cdr:y>0.21622</cdr:y>
    </cdr:to>
    <cdr:sp macro="" textlink="">
      <cdr:nvSpPr>
        <cdr:cNvPr id="69" name="Прямоугольник 68"/>
        <cdr:cNvSpPr/>
      </cdr:nvSpPr>
      <cdr:spPr bwMode="auto">
        <a:xfrm xmlns:a="http://schemas.openxmlformats.org/drawingml/2006/main">
          <a:off x="5410200" y="762000"/>
          <a:ext cx="152400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0.48837</cdr:x>
      <cdr:y>0.16216</cdr:y>
    </cdr:from>
    <cdr:to>
      <cdr:x>0.55039</cdr:x>
      <cdr:y>0.17568</cdr:y>
    </cdr:to>
    <cdr:sp macro="" textlink="">
      <cdr:nvSpPr>
        <cdr:cNvPr id="70" name="Прямоугольник 69"/>
        <cdr:cNvSpPr/>
      </cdr:nvSpPr>
      <cdr:spPr bwMode="auto">
        <a:xfrm xmlns:a="http://schemas.openxmlformats.org/drawingml/2006/main">
          <a:off x="4800600" y="914400"/>
          <a:ext cx="609600" cy="76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0.16216</cdr:y>
    </cdr:from>
    <cdr:to>
      <cdr:x>0.5969</cdr:x>
      <cdr:y>0.17027</cdr:y>
    </cdr:to>
    <cdr:sp macro="" textlink="">
      <cdr:nvSpPr>
        <cdr:cNvPr id="71" name="Прямоугольник 70"/>
        <cdr:cNvSpPr/>
      </cdr:nvSpPr>
      <cdr:spPr bwMode="auto">
        <a:xfrm xmlns:a="http://schemas.openxmlformats.org/drawingml/2006/main">
          <a:off x="5410200" y="914400"/>
          <a:ext cx="457200" cy="457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0.56589</cdr:x>
      <cdr:y>0.13514</cdr:y>
    </cdr:from>
    <cdr:to>
      <cdr:x>0.57364</cdr:x>
      <cdr:y>0.16216</cdr:y>
    </cdr:to>
    <cdr:sp macro="" textlink="">
      <cdr:nvSpPr>
        <cdr:cNvPr id="72" name="Прямоугольник 71"/>
        <cdr:cNvSpPr/>
      </cdr:nvSpPr>
      <cdr:spPr bwMode="auto">
        <a:xfrm xmlns:a="http://schemas.openxmlformats.org/drawingml/2006/main">
          <a:off x="5562600" y="762000"/>
          <a:ext cx="76200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0.54264</cdr:x>
      <cdr:y>0.09459</cdr:y>
    </cdr:from>
    <cdr:to>
      <cdr:x>0.63566</cdr:x>
      <cdr:y>0.25676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>
          <a:off x="5334000" y="5334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0.55039</cdr:x>
      <cdr:y>0.05405</cdr:y>
    </cdr:from>
    <cdr:to>
      <cdr:x>0.64341</cdr:x>
      <cdr:y>0.21622</cdr:y>
    </cdr:to>
    <cdr:sp macro="" textlink="">
      <cdr:nvSpPr>
        <cdr:cNvPr id="3" name="Прямоугольник 2"/>
        <cdr:cNvSpPr/>
      </cdr:nvSpPr>
      <cdr:spPr bwMode="auto">
        <a:xfrm xmlns:a="http://schemas.openxmlformats.org/drawingml/2006/main">
          <a:off x="5410200" y="304800"/>
          <a:ext cx="914400" cy="914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0.78295</cdr:x>
      <cdr:y>0.5875</cdr:y>
    </cdr:from>
    <cdr:to>
      <cdr:x>0.89148</cdr:x>
      <cdr:y>0.7</cdr:y>
    </cdr:to>
    <cdr:sp macro="" textlink="">
      <cdr:nvSpPr>
        <cdr:cNvPr id="4" name="Прямоугольник 3"/>
        <cdr:cNvSpPr/>
      </cdr:nvSpPr>
      <cdr:spPr bwMode="auto">
        <a:xfrm xmlns:a="http://schemas.openxmlformats.org/drawingml/2006/main">
          <a:off x="7696200" y="3581400"/>
          <a:ext cx="1066828" cy="6858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+ 1,1 %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0.38566</cdr:x>
      <cdr:y>0.525</cdr:y>
    </cdr:from>
    <cdr:to>
      <cdr:x>0.49419</cdr:x>
      <cdr:y>0.6</cdr:y>
    </cdr:to>
    <cdr:sp macro="" textlink="">
      <cdr:nvSpPr>
        <cdr:cNvPr id="5" name="Прямоугольник 4"/>
        <cdr:cNvSpPr/>
      </cdr:nvSpPr>
      <cdr:spPr bwMode="auto">
        <a:xfrm xmlns:a="http://schemas.openxmlformats.org/drawingml/2006/main">
          <a:off x="3790921" y="3200400"/>
          <a:ext cx="106682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- 1,3%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0.14729</cdr:x>
      <cdr:y>0.3375</cdr:y>
    </cdr:from>
    <cdr:to>
      <cdr:x>0.34109</cdr:x>
      <cdr:y>0.675</cdr:y>
    </cdr:to>
    <cdr:sp macro="" textlink="">
      <cdr:nvSpPr>
        <cdr:cNvPr id="6" name="Прямоугольник 5"/>
        <cdr:cNvSpPr/>
      </cdr:nvSpPr>
      <cdr:spPr bwMode="auto">
        <a:xfrm xmlns:a="http://schemas.openxmlformats.org/drawingml/2006/main">
          <a:off x="1447800" y="2057400"/>
          <a:ext cx="1905015" cy="2057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- 57,4%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0.0375</cdr:y>
    </cdr:from>
    <cdr:to>
      <cdr:x>0.44186</cdr:x>
      <cdr:y>0.1125</cdr:y>
    </cdr:to>
    <cdr:sp macro="" textlink="">
      <cdr:nvSpPr>
        <cdr:cNvPr id="31" name="Прямоугольник 30"/>
        <cdr:cNvSpPr/>
      </cdr:nvSpPr>
      <cdr:spPr bwMode="auto">
        <a:xfrm xmlns:a="http://schemas.openxmlformats.org/drawingml/2006/main">
          <a:off x="3276600" y="228600"/>
          <a:ext cx="1066829" cy="4572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+9,1%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0.63566</cdr:x>
      <cdr:y>0.5375</cdr:y>
    </cdr:from>
    <cdr:to>
      <cdr:x>0.77519</cdr:x>
      <cdr:y>0.6625</cdr:y>
    </cdr:to>
    <cdr:sp macro="" textlink="">
      <cdr:nvSpPr>
        <cdr:cNvPr id="32" name="Прямоугольник 31"/>
        <cdr:cNvSpPr/>
      </cdr:nvSpPr>
      <cdr:spPr bwMode="auto">
        <a:xfrm xmlns:a="http://schemas.openxmlformats.org/drawingml/2006/main">
          <a:off x="6248400" y="3276600"/>
          <a:ext cx="1371552" cy="762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vertOverflow="clip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+39,6%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CB8526B-7FC9-4B2E-BECE-9562D34190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779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D3D736D-C87D-40D0-9A0B-D628B3DDB2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74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718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D736D-C87D-40D0-9A0B-D628B3DDB2CE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376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2CAE8-A94B-44F6-AB6C-35864CEF66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4944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F5F61-F259-460C-8811-9E029D02D4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72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A4249-3719-4B16-8AE9-4C5CE1A38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708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6AEAC3-F4E4-45ED-8939-1C7B66BF21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3348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67B31A-2349-44AD-9814-52D6B2325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328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ACF1-CA63-4B65-8A81-0CA7E5EB1B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9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AF8A6-63A3-40DB-90D4-E504D4659C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09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0606E-968B-4626-ADDB-612FDEFC7B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09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FB2A2-B061-4A10-9438-48838B6F8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83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4206-51AA-4990-AE12-8893967B75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09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37CE-76E3-4E6B-B8E6-9779D26BD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6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4B162-7F00-4685-87ED-A0680F7FC7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23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2DB35-06E4-40ED-AE3B-2B66183B8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934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2000">
              <a:schemeClr val="accent1">
                <a:shade val="67500"/>
                <a:satMod val="115000"/>
              </a:schemeClr>
            </a:gs>
            <a:gs pos="55000">
              <a:schemeClr val="accent1">
                <a:shade val="100000"/>
                <a:satMod val="115000"/>
                <a:alpha val="27000"/>
                <a:lumMod val="36000"/>
                <a:lumOff val="64000"/>
              </a:schemeClr>
            </a:gs>
            <a:gs pos="24000">
              <a:schemeClr val="accent1">
                <a:shade val="100000"/>
                <a:satMod val="115000"/>
                <a:alpha val="2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5EC37A4-0C51-4525-8CC8-F48D7B53C5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9599-A0E3-405B-9090-2D52641CB97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r>
              <a:rPr lang="ru-RU" altLang="ru-RU" dirty="0">
                <a:latin typeface="Times New Roman" pitchFamily="18" charset="0"/>
              </a:rPr>
              <a:t>Отчет об исполнении бюджета </a:t>
            </a:r>
            <a:r>
              <a:rPr lang="ru-RU" altLang="ru-RU" dirty="0" err="1" smtClean="0">
                <a:latin typeface="Times New Roman" pitchFamily="18" charset="0"/>
              </a:rPr>
              <a:t>Вайского</a:t>
            </a:r>
            <a:r>
              <a:rPr lang="ru-RU" altLang="ru-RU" dirty="0" smtClean="0">
                <a:latin typeface="Times New Roman" pitchFamily="18" charset="0"/>
              </a:rPr>
              <a:t> </a:t>
            </a:r>
            <a:br>
              <a:rPr lang="ru-RU" altLang="ru-RU" dirty="0" smtClean="0">
                <a:latin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</a:rPr>
              <a:t>сельского поселения </a:t>
            </a:r>
            <a:br>
              <a:rPr lang="ru-RU" altLang="ru-RU" dirty="0" smtClean="0">
                <a:latin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</a:rPr>
              <a:t>за 2019 </a:t>
            </a:r>
            <a:r>
              <a:rPr lang="ru-RU" altLang="ru-RU" dirty="0">
                <a:latin typeface="Times New Roman" pitchFamily="18" charset="0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B6B5-C5E2-43E0-87C8-60B6C4F70BF8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ru-RU" altLang="ru-RU" dirty="0"/>
              <a:t>Утвердить:</a:t>
            </a:r>
          </a:p>
        </p:txBody>
      </p:sp>
      <p:graphicFrame>
        <p:nvGraphicFramePr>
          <p:cNvPr id="28264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865818777"/>
              </p:ext>
            </p:extLst>
          </p:nvPr>
        </p:nvGraphicFramePr>
        <p:xfrm>
          <a:off x="381000" y="1447800"/>
          <a:ext cx="8229600" cy="4800600"/>
        </p:xfrm>
        <a:graphic>
          <a:graphicData uri="http://schemas.openxmlformats.org/drawingml/2006/table">
            <a:tbl>
              <a:tblPr/>
              <a:tblGrid>
                <a:gridCol w="4648200"/>
                <a:gridCol w="3581400"/>
              </a:tblGrid>
              <a:tr h="11049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13 772,7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13 618,1тыс.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6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ПРОФИЦИТ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154,6 тыс.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89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МУНИЦИПАЛЬНЫЙ ДОЛГ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ru-RU" sz="2800" dirty="0" smtClean="0"/>
              <a:t>Доходы</a:t>
            </a:r>
            <a:r>
              <a:rPr lang="ru-RU" sz="3200" dirty="0" smtClean="0"/>
              <a:t> </a:t>
            </a:r>
            <a:r>
              <a:rPr lang="ru-RU" sz="2800" dirty="0" smtClean="0"/>
              <a:t>бюджета </a:t>
            </a:r>
            <a:r>
              <a:rPr lang="ru-RU" sz="2800" dirty="0" err="1" smtClean="0"/>
              <a:t>Вайского</a:t>
            </a:r>
            <a:r>
              <a:rPr lang="ru-RU" sz="2800" dirty="0" smtClean="0"/>
              <a:t> сельского поселения </a:t>
            </a:r>
            <a:r>
              <a:rPr lang="ru-RU" sz="2800" smtClean="0"/>
              <a:t>за 2019 </a:t>
            </a:r>
            <a:r>
              <a:rPr lang="ru-RU" sz="2800" dirty="0" smtClean="0"/>
              <a:t>год </a:t>
            </a:r>
            <a:br>
              <a:rPr lang="ru-RU" sz="2800" dirty="0" smtClean="0"/>
            </a:br>
            <a:r>
              <a:rPr lang="ru-RU" sz="2800" dirty="0" smtClean="0"/>
              <a:t>в разрезе видов доходов (тыс. руб.)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385998"/>
              </p:ext>
            </p:extLst>
          </p:nvPr>
        </p:nvGraphicFramePr>
        <p:xfrm>
          <a:off x="-23262" y="1524000"/>
          <a:ext cx="886246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ACF1-CA63-4B65-8A81-0CA7E5EB1B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08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доходам бюджета за 2019 год,</a:t>
            </a:r>
            <a:br>
              <a:rPr lang="ru-RU" sz="2400" dirty="0" smtClean="0"/>
            </a:br>
            <a:r>
              <a:rPr lang="ru-RU" sz="2400" dirty="0" smtClean="0"/>
              <a:t>тыс. руб.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336378"/>
              </p:ext>
            </p:extLst>
          </p:nvPr>
        </p:nvGraphicFramePr>
        <p:xfrm>
          <a:off x="457200" y="14478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3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доходам – 100,1%</a:t>
            </a:r>
          </a:p>
        </p:txBody>
      </p:sp>
    </p:spTree>
    <p:extLst>
      <p:ext uri="{BB962C8B-B14F-4D97-AF65-F5344CB8AC3E}">
        <p14:creationId xmlns:p14="http://schemas.microsoft.com/office/powerpoint/2010/main" val="147697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налоговых и неналоговых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10237638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4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880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поступления налогов,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93725706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5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906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ru-RU" sz="2800" dirty="0" smtClean="0"/>
              <a:t>Исполнение плана по основным источникам налоговых доходов,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70960678"/>
              </p:ext>
            </p:extLst>
          </p:nvPr>
        </p:nvGraphicFramePr>
        <p:xfrm>
          <a:off x="-304800" y="1143000"/>
          <a:ext cx="9829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6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Прямоугольник 1"/>
          <p:cNvSpPr/>
          <p:nvPr/>
        </p:nvSpPr>
        <p:spPr bwMode="auto">
          <a:xfrm>
            <a:off x="1143000" y="1143000"/>
            <a:ext cx="1219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126,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 4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774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2400" dirty="0" smtClean="0"/>
              <a:t>Исполнение плана по расходам бюджета за 2019 год, тыс. руб.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941678"/>
              </p:ext>
            </p:extLst>
          </p:nvPr>
        </p:nvGraphicFramePr>
        <p:xfrm>
          <a:off x="457200" y="1143000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606E-968B-4626-ADDB-612FDEFC7B2C}" type="slidenum">
              <a:rPr lang="ru-RU" altLang="ru-RU" smtClean="0"/>
              <a:pPr/>
              <a:t>7</a:t>
            </a:fld>
            <a:endParaRPr lang="ru-RU" alt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981200" y="6172200"/>
            <a:ext cx="548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Исполнение плана по расходам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–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96,2%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2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57200"/>
          </a:xfrm>
        </p:spPr>
        <p:txBody>
          <a:bodyPr/>
          <a:lstStyle/>
          <a:p>
            <a:r>
              <a:rPr lang="ru-RU" sz="2800" dirty="0" smtClean="0"/>
              <a:t>Динамика расходов бюджета, тыс. руб.</a:t>
            </a:r>
            <a:endParaRPr lang="ru-RU" sz="2800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88023742"/>
              </p:ext>
            </p:extLst>
          </p:nvPr>
        </p:nvGraphicFramePr>
        <p:xfrm>
          <a:off x="-304800" y="685800"/>
          <a:ext cx="9829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EAC3-F4E4-45ED-8939-1C7B66BF21E7}" type="slidenum">
              <a:rPr lang="ru-RU" altLang="ru-RU" smtClean="0"/>
              <a:pPr/>
              <a:t>8</a:t>
            </a:fld>
            <a:endParaRPr lang="ru-RU" altLang="ru-RU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2667000" y="1676400"/>
            <a:ext cx="990600" cy="7620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CC"/>
                </a:solidFill>
              </a14:hiddenFill>
            </a:ext>
            <a:ext uri="{91240B29-F687-4F45-9708-019B960494DF}">
              <a14:hiddenLine xmlns:a14="http://schemas.microsoft.com/office/drawing/2010/main"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8544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EE7F8-195B-40FB-9596-96E7A56B934F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304800"/>
            <a:ext cx="8229600" cy="561975"/>
          </a:xfrm>
        </p:spPr>
        <p:txBody>
          <a:bodyPr/>
          <a:lstStyle/>
          <a:p>
            <a:r>
              <a:rPr lang="ru-RU" altLang="ru-RU" sz="2800" b="1" dirty="0"/>
              <a:t>Структура расходов </a:t>
            </a:r>
            <a:r>
              <a:rPr lang="ru-RU" altLang="ru-RU" sz="2800" b="1" dirty="0" smtClean="0"/>
              <a:t>бюджета</a:t>
            </a:r>
            <a:endParaRPr lang="ru-RU" altLang="ru-RU" sz="2800" b="1" dirty="0"/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312915"/>
              </p:ext>
            </p:extLst>
          </p:nvPr>
        </p:nvGraphicFramePr>
        <p:xfrm>
          <a:off x="89477" y="1066800"/>
          <a:ext cx="9069271" cy="570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FFCC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0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Designs\Сакура.pot</Template>
  <TotalTime>38669</TotalTime>
  <Words>223</Words>
  <Application>Microsoft Office PowerPoint</Application>
  <PresentationFormat>Экран (4:3)</PresentationFormat>
  <Paragraphs>89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Отчет об исполнении бюджета Вайского  сельского поселения  за 2019 год</vt:lpstr>
      <vt:lpstr>Доходы бюджета Вайского сельского поселения за 2019 год  в разрезе видов доходов (тыс. руб.)</vt:lpstr>
      <vt:lpstr>Исполнение плана по доходам бюджета за 2019 год, тыс. руб.</vt:lpstr>
      <vt:lpstr>Динамика поступления налоговых и неналоговых доходов, тыс. руб.</vt:lpstr>
      <vt:lpstr>Динамика поступления налогов, тыс. руб.</vt:lpstr>
      <vt:lpstr>Исполнение плана по основным источникам налоговых доходов, тыс. руб.</vt:lpstr>
      <vt:lpstr>Исполнение плана по расходам бюджета за 2019 год, тыс. руб.</vt:lpstr>
      <vt:lpstr>Динамика расходов бюджета, тыс. руб.</vt:lpstr>
      <vt:lpstr>Структура расходов бюджета</vt:lpstr>
      <vt:lpstr>Утвердить: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1166</cp:revision>
  <cp:lastPrinted>2018-03-19T10:37:35Z</cp:lastPrinted>
  <dcterms:created xsi:type="dcterms:W3CDTF">1601-01-01T00:00:00Z</dcterms:created>
  <dcterms:modified xsi:type="dcterms:W3CDTF">2020-09-21T12:21:07Z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