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0" r:id="rId2"/>
    <p:sldId id="411" r:id="rId3"/>
    <p:sldId id="412" r:id="rId4"/>
    <p:sldId id="401" r:id="rId5"/>
    <p:sldId id="403" r:id="rId6"/>
    <p:sldId id="404" r:id="rId7"/>
    <p:sldId id="414" r:id="rId8"/>
    <p:sldId id="415" r:id="rId9"/>
    <p:sldId id="381" r:id="rId10"/>
    <p:sldId id="390" r:id="rId11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CE3C8"/>
    <a:srgbClr val="7289FA"/>
    <a:srgbClr val="F7C78D"/>
    <a:srgbClr val="FDF1E3"/>
    <a:srgbClr val="33CCCC"/>
    <a:srgbClr val="99FFCC"/>
    <a:srgbClr val="FBA05B"/>
    <a:srgbClr val="F9CC0F"/>
    <a:srgbClr val="FAF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90965" autoAdjust="0"/>
  </p:normalViewPr>
  <p:slideViewPr>
    <p:cSldViewPr>
      <p:cViewPr varScale="1">
        <p:scale>
          <a:sx n="106" d="100"/>
          <a:sy n="106" d="100"/>
        </p:scale>
        <p:origin x="-203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Иные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779</c:v>
                </c:pt>
                <c:pt idx="1">
                  <c:v>3463</c:v>
                </c:pt>
                <c:pt idx="2">
                  <c:v>96</c:v>
                </c:pt>
                <c:pt idx="3">
                  <c:v>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Иные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691</c:v>
                </c:pt>
                <c:pt idx="1">
                  <c:v>3463</c:v>
                </c:pt>
                <c:pt idx="2">
                  <c:v>96</c:v>
                </c:pt>
                <c:pt idx="3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756672"/>
        <c:axId val="53758208"/>
      </c:barChart>
      <c:catAx>
        <c:axId val="537566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ru-RU"/>
          </a:p>
        </c:txPr>
        <c:crossAx val="53758208"/>
        <c:crosses val="autoZero"/>
        <c:auto val="1"/>
        <c:lblAlgn val="ctr"/>
        <c:lblOffset val="100"/>
        <c:noMultiLvlLbl val="0"/>
      </c:catAx>
      <c:valAx>
        <c:axId val="5375820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3756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Уточн. 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4434</c:v>
                </c:pt>
                <c:pt idx="1">
                  <c:v>4345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404992"/>
        <c:axId val="54406528"/>
      </c:barChart>
      <c:catAx>
        <c:axId val="54404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4406528"/>
        <c:crosses val="autoZero"/>
        <c:auto val="1"/>
        <c:lblAlgn val="ctr"/>
        <c:lblOffset val="100"/>
        <c:noMultiLvlLbl val="0"/>
      </c:catAx>
      <c:valAx>
        <c:axId val="54406528"/>
        <c:scaling>
          <c:orientation val="minMax"/>
          <c:min val="0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4404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5.1679586563307496E-3"/>
                  <c:y val="0.2612612612612612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4599483204134363E-3"/>
                  <c:y val="0.2747747747747748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4744814199218552E-17"/>
                  <c:y val="0.3198198198198198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855</c:v>
                </c:pt>
                <c:pt idx="1">
                  <c:v>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454528"/>
        <c:axId val="54198272"/>
        <c:axId val="0"/>
      </c:bar3DChart>
      <c:catAx>
        <c:axId val="5445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4198272"/>
        <c:crosses val="autoZero"/>
        <c:auto val="1"/>
        <c:lblAlgn val="ctr"/>
        <c:lblOffset val="100"/>
        <c:noMultiLvlLbl val="0"/>
      </c:catAx>
      <c:valAx>
        <c:axId val="54198272"/>
        <c:scaling>
          <c:orientation val="minMax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544545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>
                <a:alpha val="83000"/>
              </a:srgbClr>
            </a:solidFill>
            <a:scene3d>
              <a:camera prst="orthographicFront"/>
              <a:lightRig rig="threePt" dir="t"/>
            </a:scene3d>
            <a:sp3d>
              <a:bevelT w="88900" h="88900"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173146961281003E-7"/>
                  <c:y val="0.306521817585301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4599483204134363E-3"/>
                  <c:y val="0.225090551181102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75968992248062E-3"/>
                  <c:y val="0.110416666666666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ТН</c:v>
                </c:pt>
                <c:pt idx="3">
                  <c:v>ЗН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156</c:v>
                </c:pt>
                <c:pt idx="1">
                  <c:v>217</c:v>
                </c:pt>
                <c:pt idx="2">
                  <c:v>136</c:v>
                </c:pt>
                <c:pt idx="3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5.1679586563307496E-3"/>
                  <c:y val="0.26684776902887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839793281653748E-3"/>
                  <c:y val="0.309027723097112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679586563307496E-3"/>
                  <c:y val="0.236262139107611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920913955522053E-3"/>
                  <c:y val="0.10833333333333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 sz="20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ТН</c:v>
                </c:pt>
                <c:pt idx="3">
                  <c:v>ЗН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135</c:v>
                </c:pt>
                <c:pt idx="1">
                  <c:v>242</c:v>
                </c:pt>
                <c:pt idx="2">
                  <c:v>149</c:v>
                </c:pt>
                <c:pt idx="3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351744"/>
        <c:axId val="54353280"/>
        <c:axId val="0"/>
      </c:bar3DChart>
      <c:catAx>
        <c:axId val="5435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4353280"/>
        <c:crosses val="autoZero"/>
        <c:auto val="1"/>
        <c:lblAlgn val="ctr"/>
        <c:lblOffset val="100"/>
        <c:noMultiLvlLbl val="0"/>
      </c:catAx>
      <c:valAx>
        <c:axId val="54353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43517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4599483204134606E-3"/>
                  <c:y val="0.28603603603603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75968992248062E-3"/>
                  <c:y val="0.32657657657657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919896640826874E-3"/>
                  <c:y val="0.13738738738738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4599483204134363E-3"/>
                  <c:y val="0.11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ln>
                <a:noFill/>
              </a:ln>
            </c:spPr>
            <c:txPr>
              <a:bodyPr rot="-5400000" vert="horz" anchor="ctr" anchorCtr="0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ЗН</c:v>
                </c:pt>
                <c:pt idx="3">
                  <c:v>ТН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156</c:v>
                </c:pt>
                <c:pt idx="1">
                  <c:v>225</c:v>
                </c:pt>
                <c:pt idx="2">
                  <c:v>49</c:v>
                </c:pt>
                <c:pt idx="3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839793281653748E-3"/>
                  <c:y val="0.30705699794282476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679586563307496E-3"/>
                  <c:y val="0.14476431155565014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 anchor="ctr" anchorCtr="0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919896640826874E-3"/>
                  <c:y val="0.23198180463928494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ЗН</c:v>
                </c:pt>
                <c:pt idx="3">
                  <c:v>ТН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135</c:v>
                </c:pt>
                <c:pt idx="1">
                  <c:v>242</c:v>
                </c:pt>
                <c:pt idx="2">
                  <c:v>54</c:v>
                </c:pt>
                <c:pt idx="3">
                  <c:v>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833536"/>
        <c:axId val="54835072"/>
        <c:axId val="0"/>
      </c:bar3DChart>
      <c:catAx>
        <c:axId val="5483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4835072"/>
        <c:crosses val="autoZero"/>
        <c:auto val="1"/>
        <c:lblAlgn val="ctr"/>
        <c:lblOffset val="100"/>
        <c:noMultiLvlLbl val="0"/>
      </c:catAx>
      <c:valAx>
        <c:axId val="54835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48335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1727179935842482E-3"/>
                  <c:y val="-5.3763440860214069E-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296296296296294E-3"/>
                  <c:y val="-0.16397849462365591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Уточн. 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4228</c:v>
                </c:pt>
                <c:pt idx="1">
                  <c:v>4760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568448"/>
        <c:axId val="54569984"/>
      </c:barChart>
      <c:catAx>
        <c:axId val="545684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4569984"/>
        <c:crosses val="autoZero"/>
        <c:auto val="1"/>
        <c:lblAlgn val="ctr"/>
        <c:lblOffset val="100"/>
        <c:noMultiLvlLbl val="0"/>
      </c:catAx>
      <c:valAx>
        <c:axId val="54569984"/>
        <c:scaling>
          <c:orientation val="minMax"/>
          <c:min val="0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456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>
                <a:alpha val="83000"/>
              </a:srgbClr>
            </a:solidFill>
            <a:scene3d>
              <a:camera prst="orthographicFront"/>
              <a:lightRig rig="threePt" dir="t"/>
            </a:scene3d>
            <a:sp3d>
              <a:bevelT w="88900" h="88900"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16868963254593183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1679586563307496E-3"/>
                  <c:y val="0.19818848425196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75968992248062E-3"/>
                  <c:y val="0.175090551181102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75867260778449E-3"/>
                  <c:y val="0.13750000000000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Общегосударственные расходы</c:v>
                </c:pt>
                <c:pt idx="1">
                  <c:v>ЖКХ</c:v>
                </c:pt>
                <c:pt idx="2">
                  <c:v>Культура</c:v>
                </c:pt>
                <c:pt idx="3">
                  <c:v>Дорожное хозяйство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1523</c:v>
                </c:pt>
                <c:pt idx="1">
                  <c:v>1232</c:v>
                </c:pt>
                <c:pt idx="2">
                  <c:v>837</c:v>
                </c:pt>
                <c:pt idx="3">
                  <c:v>379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13559776902887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919896640826874E-3"/>
                  <c:y val="0.198611056430446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839793281653748E-3"/>
                  <c:y val="0.15917880577427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679586563307496E-3"/>
                  <c:y val="7.91666666666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 sz="20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Общегосударственные расходы</c:v>
                </c:pt>
                <c:pt idx="1">
                  <c:v>ЖКХ</c:v>
                </c:pt>
                <c:pt idx="2">
                  <c:v>Культура</c:v>
                </c:pt>
                <c:pt idx="3">
                  <c:v>Дорожное хозяйство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1652</c:v>
                </c:pt>
                <c:pt idx="1">
                  <c:v>1285</c:v>
                </c:pt>
                <c:pt idx="2">
                  <c:v>822</c:v>
                </c:pt>
                <c:pt idx="3">
                  <c:v>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704384"/>
        <c:axId val="54595584"/>
        <c:axId val="0"/>
      </c:bar3DChart>
      <c:catAx>
        <c:axId val="5470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54595584"/>
        <c:crosses val="autoZero"/>
        <c:auto val="1"/>
        <c:lblAlgn val="ctr"/>
        <c:lblOffset val="100"/>
        <c:noMultiLvlLbl val="0"/>
      </c:catAx>
      <c:valAx>
        <c:axId val="54595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47043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202596060364533"/>
          <c:w val="0.95842450765864329"/>
          <c:h val="0.5918367346938775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2857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/>
              <a:bevelB w="114300"/>
              <a:contourClr>
                <a:srgbClr val="000000"/>
              </a:contourClr>
            </a:sp3d>
          </c:spPr>
          <c:explosion val="19"/>
          <c:dPt>
            <c:idx val="0"/>
            <c:bubble3D val="0"/>
          </c:dPt>
          <c:dPt>
            <c:idx val="1"/>
            <c:bubble3D val="0"/>
            <c:spPr>
              <a:solidFill>
                <a:srgbClr val="FF00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99FF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5.6013322349723589E-3"/>
                  <c:y val="-0.1075220936648769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1985229022266509"/>
                  <c:y val="-0.1151839751955365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6803996704917078E-2"/>
                  <c:y val="-0.276941833883667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1021648818300827E-2"/>
                  <c:y val="-2.54681930053515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676677651378009E-3"/>
                  <c:y val="5.75174515866273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0933249210438192"/>
                  <c:y val="2.1225158312385591E-2"/>
                </c:manualLayout>
              </c:layout>
              <c:spPr>
                <a:noFill/>
                <a:ln w="25359">
                  <a:noFill/>
                </a:ln>
              </c:spPr>
              <c:txPr>
                <a:bodyPr/>
                <a:lstStyle/>
                <a:p>
                  <a:pPr>
                    <a:defRPr sz="18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1154653995894489E-2"/>
                  <c:y val="3.25611133980888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9387146993402227E-3"/>
                  <c:y val="0.128238900615732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6802502648779603E-3"/>
                  <c:y val="4.33463253133402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7.8660541038026735E-2"/>
                  <c:y val="-0.1219471459679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Общегосударственные вопросы</c:v>
                </c:pt>
                <c:pt idx="1">
                  <c:v>Культура</c:v>
                </c:pt>
                <c:pt idx="2">
                  <c:v>Дорожное хозяйство</c:v>
                </c:pt>
                <c:pt idx="3">
                  <c:v>ЖКХ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 formatCode="#,##0">
                  <c:v>1652</c:v>
                </c:pt>
                <c:pt idx="1">
                  <c:v>823</c:v>
                </c:pt>
                <c:pt idx="2">
                  <c:v>156</c:v>
                </c:pt>
                <c:pt idx="3">
                  <c:v>1285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5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0.48062</cdr:x>
      <cdr:y>0.09459</cdr:y>
    </cdr:from>
    <cdr:to>
      <cdr:x>0.58915</cdr:x>
      <cdr:y>0.17568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4724400" y="533374"/>
          <a:ext cx="1066827" cy="457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0.49612</cdr:x>
      <cdr:y>0.04054</cdr:y>
    </cdr:from>
    <cdr:to>
      <cdr:x>0.62015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876800" y="228600"/>
          <a:ext cx="121919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0.49612</cdr:x>
      <cdr:y>0.10811</cdr:y>
    </cdr:from>
    <cdr:to>
      <cdr:x>0.62791</cdr:x>
      <cdr:y>0.13513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4876800" y="609600"/>
          <a:ext cx="1295430" cy="1523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0.09459</cdr:y>
    </cdr:from>
    <cdr:to>
      <cdr:x>0.52713</cdr:x>
      <cdr:y>0.17567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105400" y="533400"/>
          <a:ext cx="76180" cy="4571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0.73643</cdr:x>
      <cdr:y>0.05405</cdr:y>
    </cdr:from>
    <cdr:to>
      <cdr:x>0.86047</cdr:x>
      <cdr:y>0.13514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238960" y="304801"/>
          <a:ext cx="1219288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- 8,9 %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0.52713</cdr:x>
      <cdr:y>0.2125</cdr:y>
    </cdr:from>
    <cdr:to>
      <cdr:x>0.65116</cdr:x>
      <cdr:y>0.2875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181600" y="1295400"/>
          <a:ext cx="1219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+ 9,6 %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0.75969</cdr:x>
      <cdr:y>0.4875</cdr:y>
    </cdr:from>
    <cdr:to>
      <cdr:x>0.86047</cdr:x>
      <cdr:y>0.575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467599" y="2971800"/>
          <a:ext cx="990601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+ 5,9 %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0.35604</cdr:x>
      <cdr:y>0.0125</cdr:y>
    </cdr:from>
    <cdr:to>
      <cdr:x>0.49612</cdr:x>
      <cdr:y>0.0625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499802" y="76200"/>
          <a:ext cx="1376958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+ 11,5 %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0.14729</cdr:x>
      <cdr:y>0</cdr:y>
    </cdr:from>
    <cdr:to>
      <cdr:x>0.28682</cdr:x>
      <cdr:y>0.25</cdr:y>
    </cdr:to>
    <cdr:sp macro="" textlink="">
      <cdr:nvSpPr>
        <cdr:cNvPr id="6" name="Прямоугольник 5"/>
        <cdr:cNvSpPr/>
      </cdr:nvSpPr>
      <cdr:spPr bwMode="auto">
        <a:xfrm xmlns:a="http://schemas.openxmlformats.org/drawingml/2006/main">
          <a:off x="1447801" y="0"/>
          <a:ext cx="1371599" cy="1524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- 13,5 %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0.69767</cdr:x>
      <cdr:y>0.0375</cdr:y>
    </cdr:from>
    <cdr:to>
      <cdr:x>0.94574</cdr:x>
      <cdr:y>0.225</cdr:y>
    </cdr:to>
    <cdr:sp macro="" textlink="">
      <cdr:nvSpPr>
        <cdr:cNvPr id="7" name="Прямоугольник 6"/>
        <cdr:cNvSpPr/>
      </cdr:nvSpPr>
      <cdr:spPr bwMode="auto">
        <a:xfrm xmlns:a="http://schemas.openxmlformats.org/drawingml/2006/main">
          <a:off x="6858000" y="228600"/>
          <a:ext cx="2438400" cy="1143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600" b="1" i="1" dirty="0" smtClean="0">
              <a:solidFill>
                <a:srgbClr val="FF0000"/>
              </a:solidFill>
            </a:rPr>
            <a:t>2018 - 571 тыс. руб.</a:t>
          </a:r>
        </a:p>
        <a:p xmlns:a="http://schemas.openxmlformats.org/drawingml/2006/main">
          <a:r>
            <a:rPr lang="ru-RU" sz="1600" b="1" i="1" dirty="0" smtClean="0">
              <a:solidFill>
                <a:srgbClr val="FF0000"/>
              </a:solidFill>
            </a:rPr>
            <a:t>2019 – 592 тыс. руб.</a:t>
          </a:r>
        </a:p>
        <a:p xmlns:a="http://schemas.openxmlformats.org/drawingml/2006/main">
          <a:endParaRPr lang="ru-RU" sz="1600" b="1" i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600" b="1" i="1" dirty="0" smtClean="0">
              <a:solidFill>
                <a:srgbClr val="FF0000"/>
              </a:solidFill>
            </a:rPr>
            <a:t>Темп роста – 103,7 %</a:t>
          </a:r>
          <a:endParaRPr lang="ru-RU" sz="1600" b="1" i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0.37175</cdr:y>
    </cdr:from>
    <cdr:to>
      <cdr:x>0.68216</cdr:x>
      <cdr:y>0.56757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029200" y="2096224"/>
          <a:ext cx="1676296" cy="1104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110,2 %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43" y="533374"/>
          <a:ext cx="914368" cy="91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0.73643</cdr:x>
      <cdr:y>0.25676</cdr:y>
    </cdr:from>
    <cdr:to>
      <cdr:x>0.94573</cdr:x>
      <cdr:y>0.35135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239000" y="1447800"/>
          <a:ext cx="2057337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298 %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0.45736</cdr:x>
      <cdr:y>0.02703</cdr:y>
    </cdr:from>
    <cdr:to>
      <cdr:x>0.57364</cdr:x>
      <cdr:y>0.09459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4495756" y="152417"/>
          <a:ext cx="1143043" cy="3809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107,6 %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0.55636</cdr:x>
      <cdr:y>0.3375</cdr:y>
    </cdr:from>
    <cdr:to>
      <cdr:x>0.69589</cdr:x>
      <cdr:y>0.4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468908" y="2057400"/>
          <a:ext cx="1371552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- 2 %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0.7907</cdr:x>
      <cdr:y>0.525</cdr:y>
    </cdr:from>
    <cdr:to>
      <cdr:x>0.89923</cdr:x>
      <cdr:y>0.6125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772423" y="3200400"/>
          <a:ext cx="1066828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- 58,8 %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0.31783</cdr:x>
      <cdr:y>0.0875</cdr:y>
    </cdr:from>
    <cdr:to>
      <cdr:x>0.56589</cdr:x>
      <cdr:y>0.175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124201" y="533400"/>
          <a:ext cx="2438386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+ 4,3%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0.20543</cdr:x>
      <cdr:y>0</cdr:y>
    </cdr:from>
    <cdr:to>
      <cdr:x>0.34109</cdr:x>
      <cdr:y>0.0875</cdr:y>
    </cdr:to>
    <cdr:sp macro="" textlink="">
      <cdr:nvSpPr>
        <cdr:cNvPr id="6" name="Прямоугольник 5"/>
        <cdr:cNvSpPr/>
      </cdr:nvSpPr>
      <cdr:spPr bwMode="auto">
        <a:xfrm xmlns:a="http://schemas.openxmlformats.org/drawingml/2006/main">
          <a:off x="2019337" y="0"/>
          <a:ext cx="1333464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+ 8,4%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CB8526B-7FC9-4B2E-BECE-9562D3419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79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D3D736D-C87D-40D0-9A0B-D628B3DDB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74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71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18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49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72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08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34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28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9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0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0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3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3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5EC37A4-0C51-4525-8CC8-F48D7B53C5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9599-A0E3-405B-9090-2D52641CB9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</a:rPr>
              <a:t>Отчет об исполнении бюджета </a:t>
            </a:r>
            <a:r>
              <a:rPr lang="ru-RU" altLang="ru-RU" dirty="0" err="1" smtClean="0">
                <a:latin typeface="Times New Roman" pitchFamily="18" charset="0"/>
              </a:rPr>
              <a:t>Вишерогорского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br>
              <a:rPr lang="ru-RU" altLang="ru-RU" dirty="0" smtClean="0">
                <a:latin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</a:rPr>
              <a:t>сельского поселения </a:t>
            </a:r>
            <a:br>
              <a:rPr lang="ru-RU" altLang="ru-RU" dirty="0" smtClean="0">
                <a:latin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</a:rPr>
              <a:t>за 2019 </a:t>
            </a:r>
            <a:r>
              <a:rPr lang="ru-RU" altLang="ru-RU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B6B5-C5E2-43E0-87C8-60B6C4F70BF8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ru-RU" altLang="ru-RU" dirty="0"/>
              <a:t>Утвердить:</a:t>
            </a:r>
          </a:p>
        </p:txBody>
      </p:sp>
      <p:graphicFrame>
        <p:nvGraphicFramePr>
          <p:cNvPr id="28264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19057944"/>
              </p:ext>
            </p:extLst>
          </p:nvPr>
        </p:nvGraphicFramePr>
        <p:xfrm>
          <a:off x="381000" y="1447800"/>
          <a:ext cx="8229600" cy="4800600"/>
        </p:xfrm>
        <a:graphic>
          <a:graphicData uri="http://schemas.openxmlformats.org/drawingml/2006/table">
            <a:tbl>
              <a:tblPr/>
              <a:tblGrid>
                <a:gridCol w="4648200"/>
                <a:gridCol w="3581400"/>
              </a:tblGrid>
              <a:tr h="1104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4 433,7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4 227,6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ПРОФИЦИТ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206,1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8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МУНИЦИПАЛЬНЫЙ ДОЛГ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ru-RU" sz="2800" dirty="0" smtClean="0"/>
              <a:t>Доходы</a:t>
            </a:r>
            <a:r>
              <a:rPr lang="ru-RU" sz="3200" dirty="0" smtClean="0"/>
              <a:t> </a:t>
            </a:r>
            <a:r>
              <a:rPr lang="ru-RU" sz="2800" dirty="0" smtClean="0"/>
              <a:t>бюджета </a:t>
            </a:r>
            <a:r>
              <a:rPr lang="ru-RU" sz="2800" dirty="0" err="1" smtClean="0"/>
              <a:t>Вишерегорского</a:t>
            </a:r>
            <a:r>
              <a:rPr lang="ru-RU" sz="2800" dirty="0" smtClean="0"/>
              <a:t> сельского поселения за 2019 год </a:t>
            </a:r>
            <a:br>
              <a:rPr lang="ru-RU" sz="2800" dirty="0" smtClean="0"/>
            </a:br>
            <a:r>
              <a:rPr lang="ru-RU" sz="2800" dirty="0" smtClean="0"/>
              <a:t>в разрезе видов доходов (тыс. руб.)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831346"/>
              </p:ext>
            </p:extLst>
          </p:nvPr>
        </p:nvGraphicFramePr>
        <p:xfrm>
          <a:off x="-23262" y="1524000"/>
          <a:ext cx="886246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08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доходам бюджета за 2019 год,</a:t>
            </a:r>
            <a:br>
              <a:rPr lang="ru-RU" sz="2400" dirty="0" smtClean="0"/>
            </a:br>
            <a:r>
              <a:rPr lang="ru-RU" sz="2400" dirty="0" smtClean="0"/>
              <a:t>тыс. руб.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696967"/>
              </p:ext>
            </p:extLst>
          </p:nvPr>
        </p:nvGraphicFramePr>
        <p:xfrm>
          <a:off x="457200" y="14478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доходам – 102 %</a:t>
            </a:r>
          </a:p>
        </p:txBody>
      </p:sp>
    </p:spTree>
    <p:extLst>
      <p:ext uri="{BB962C8B-B14F-4D97-AF65-F5344CB8AC3E}">
        <p14:creationId xmlns:p14="http://schemas.microsoft.com/office/powerpoint/2010/main" val="147697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и неналоговых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7948680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4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880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60158788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5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906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sz="2800" dirty="0" smtClean="0"/>
              <a:t>Исполнение плана по основным источникам </a:t>
            </a:r>
            <a:r>
              <a:rPr lang="ru-RU" sz="2800" smtClean="0"/>
              <a:t>налоговых </a:t>
            </a:r>
            <a:r>
              <a:rPr lang="ru-RU" sz="2800" smtClean="0"/>
              <a:t>доходов</a:t>
            </a:r>
            <a:r>
              <a:rPr lang="ru-RU" sz="2800" dirty="0" smtClean="0"/>
              <a:t>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76713672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6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 bwMode="auto">
          <a:xfrm>
            <a:off x="1219201" y="1600200"/>
            <a:ext cx="122153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86,5 %</a:t>
            </a:r>
          </a:p>
        </p:txBody>
      </p:sp>
    </p:spTree>
    <p:extLst>
      <p:ext uri="{BB962C8B-B14F-4D97-AF65-F5344CB8AC3E}">
        <p14:creationId xmlns:p14="http://schemas.microsoft.com/office/powerpoint/2010/main" val="4774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расходам бюджета за 2019 год, тыс. руб.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630733"/>
              </p:ext>
            </p:extLst>
          </p:nvPr>
        </p:nvGraphicFramePr>
        <p:xfrm>
          <a:off x="457200" y="11430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расходам – 88,8%</a:t>
            </a:r>
          </a:p>
        </p:txBody>
      </p:sp>
    </p:spTree>
    <p:extLst>
      <p:ext uri="{BB962C8B-B14F-4D97-AF65-F5344CB8AC3E}">
        <p14:creationId xmlns:p14="http://schemas.microsoft.com/office/powerpoint/2010/main" val="84562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расходов бюджета,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07208361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8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854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E7F8-195B-40FB-9596-96E7A56B934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04800"/>
            <a:ext cx="8229600" cy="561975"/>
          </a:xfrm>
        </p:spPr>
        <p:txBody>
          <a:bodyPr/>
          <a:lstStyle/>
          <a:p>
            <a:r>
              <a:rPr lang="ru-RU" altLang="ru-RU" sz="2800" b="1" dirty="0"/>
              <a:t>Структура расходов </a:t>
            </a:r>
            <a:r>
              <a:rPr lang="ru-RU" altLang="ru-RU" sz="2800" b="1" dirty="0" smtClean="0"/>
              <a:t>бюджета</a:t>
            </a:r>
            <a:endParaRPr lang="ru-RU" altLang="ru-RU" sz="2800" b="1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067828"/>
              </p:ext>
            </p:extLst>
          </p:nvPr>
        </p:nvGraphicFramePr>
        <p:xfrm>
          <a:off x="89477" y="1066800"/>
          <a:ext cx="9069271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Designs\Сакура.pot</Template>
  <TotalTime>38246</TotalTime>
  <Words>220</Words>
  <Application>Microsoft Office PowerPoint</Application>
  <PresentationFormat>Экран (4:3)</PresentationFormat>
  <Paragraphs>81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Отчет об исполнении бюджета Вишерогорского  сельского поселения  за 2019 год</vt:lpstr>
      <vt:lpstr>Доходы бюджета Вишерегорского сельского поселения за 2019 год  в разрезе видов доходов (тыс. руб.)</vt:lpstr>
      <vt:lpstr>Исполнение плана по доходам бюджета за 2019 год, тыс. руб.</vt:lpstr>
      <vt:lpstr>Динамика поступления налоговых и неналоговых доходов, тыс. руб.</vt:lpstr>
      <vt:lpstr>Динамика поступления налогов, тыс. руб.</vt:lpstr>
      <vt:lpstr>Исполнение плана по основным источникам налоговых доходов, тыс. руб.</vt:lpstr>
      <vt:lpstr>Исполнение плана по расходам бюджета за 2019 год, тыс. руб.</vt:lpstr>
      <vt:lpstr>Динамика расходов бюджета, тыс. руб.</vt:lpstr>
      <vt:lpstr>Структура расходов бюджета</vt:lpstr>
      <vt:lpstr>Утвердить: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1157</cp:revision>
  <cp:lastPrinted>2018-03-19T10:37:35Z</cp:lastPrinted>
  <dcterms:created xsi:type="dcterms:W3CDTF">1601-01-01T00:00:00Z</dcterms:created>
  <dcterms:modified xsi:type="dcterms:W3CDTF">2020-09-21T10:17:49Z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