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8" r:id="rId4"/>
    <p:sldMasterId id="2147483702" r:id="rId5"/>
    <p:sldMasterId id="2147483716" r:id="rId6"/>
    <p:sldMasterId id="2147483730" r:id="rId7"/>
    <p:sldMasterId id="2147483744" r:id="rId8"/>
  </p:sldMasterIdLst>
  <p:notesMasterIdLst>
    <p:notesMasterId r:id="rId17"/>
  </p:notesMasterIdLst>
  <p:sldIdLst>
    <p:sldId id="256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70C0">
                <a:alpha val="67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1.5432098765432098E-3"/>
                  <c:y val="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Дефицит</c:v>
                </c:pt>
                <c:pt idx="1">
                  <c:v>Расходы</c:v>
                </c:pt>
                <c:pt idx="2">
                  <c:v>Доходы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1.4</c:v>
                </c:pt>
                <c:pt idx="1">
                  <c:v>367.8</c:v>
                </c:pt>
                <c:pt idx="2">
                  <c:v>369.2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1 п/г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1.1994601527081842E-2"/>
                  <c:y val="5.0508587896100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Дефицит</c:v>
                </c:pt>
                <c:pt idx="1">
                  <c:v>Расходы</c:v>
                </c:pt>
                <c:pt idx="2">
                  <c:v>Доходы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-10.199999999999999</c:v>
                </c:pt>
                <c:pt idx="1">
                  <c:v>385.9</c:v>
                </c:pt>
                <c:pt idx="2">
                  <c:v>375.7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 2021</c:v>
                </c:pt>
              </c:strCache>
            </c:strRef>
          </c:tx>
          <c:spPr>
            <a:solidFill>
              <a:srgbClr val="FAF286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Дефицит</c:v>
                </c:pt>
                <c:pt idx="1">
                  <c:v>Расходы</c:v>
                </c:pt>
                <c:pt idx="2">
                  <c:v>Доходы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-54.4</c:v>
                </c:pt>
                <c:pt idx="1">
                  <c:v>878</c:v>
                </c:pt>
                <c:pt idx="2">
                  <c:v>823.6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227264"/>
        <c:axId val="73229056"/>
      </c:barChart>
      <c:catAx>
        <c:axId val="73227264"/>
        <c:scaling>
          <c:orientation val="minMax"/>
        </c:scaling>
        <c:delete val="0"/>
        <c:axPos val="l"/>
        <c:majorTickMark val="out"/>
        <c:minorTickMark val="none"/>
        <c:tickLblPos val="nextTo"/>
        <c:crossAx val="73229056"/>
        <c:crosses val="autoZero"/>
        <c:auto val="1"/>
        <c:lblAlgn val="ctr"/>
        <c:lblOffset val="100"/>
        <c:noMultiLvlLbl val="0"/>
      </c:catAx>
      <c:valAx>
        <c:axId val="7322905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73227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606552732044857"/>
          <c:y val="0.91046259105520744"/>
          <c:w val="0.79347485683607732"/>
          <c:h val="7.270121297942559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9.433962264150943E-3"/>
                  <c:y val="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Прочие</c:v>
                </c:pt>
                <c:pt idx="1">
                  <c:v>МБТ</c:v>
                </c:pt>
                <c:pt idx="2">
                  <c:v>Субвенции</c:v>
                </c:pt>
                <c:pt idx="3">
                  <c:v>Субсидии </c:v>
                </c:pt>
                <c:pt idx="4">
                  <c:v>Дотации</c:v>
                </c:pt>
                <c:pt idx="5">
                  <c:v>Неналоговые</c:v>
                </c:pt>
                <c:pt idx="6">
                  <c:v>Налоговые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-3.3</c:v>
                </c:pt>
                <c:pt idx="1">
                  <c:v>28.5</c:v>
                </c:pt>
                <c:pt idx="2">
                  <c:v>133.69999999999999</c:v>
                </c:pt>
                <c:pt idx="3">
                  <c:v>29.5</c:v>
                </c:pt>
                <c:pt idx="4">
                  <c:v>114.1</c:v>
                </c:pt>
                <c:pt idx="5">
                  <c:v>27</c:v>
                </c:pt>
                <c:pt idx="6">
                  <c:v>39.6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5"/>
              <c:layout>
                <c:manualLayout>
                  <c:x val="2.2012578616352259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339622641508858E-3"/>
                  <c:y val="-1.6836195965366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Прочие</c:v>
                </c:pt>
                <c:pt idx="1">
                  <c:v>МБТ</c:v>
                </c:pt>
                <c:pt idx="2">
                  <c:v>Субвенции</c:v>
                </c:pt>
                <c:pt idx="3">
                  <c:v>Субсидии </c:v>
                </c:pt>
                <c:pt idx="4">
                  <c:v>Дотации</c:v>
                </c:pt>
                <c:pt idx="5">
                  <c:v>Неналоговые</c:v>
                </c:pt>
                <c:pt idx="6">
                  <c:v>Налоговые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3.3</c:v>
                </c:pt>
                <c:pt idx="1">
                  <c:v>28.5</c:v>
                </c:pt>
                <c:pt idx="2">
                  <c:v>133.69999999999999</c:v>
                </c:pt>
                <c:pt idx="3">
                  <c:v>29.5</c:v>
                </c:pt>
                <c:pt idx="4">
                  <c:v>114.1</c:v>
                </c:pt>
                <c:pt idx="5">
                  <c:v>26.7</c:v>
                </c:pt>
                <c:pt idx="6">
                  <c:v>40.1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9554048"/>
        <c:axId val="79555584"/>
        <c:axId val="0"/>
      </c:bar3DChart>
      <c:catAx>
        <c:axId val="795540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9555584"/>
        <c:crosses val="autoZero"/>
        <c:auto val="1"/>
        <c:lblAlgn val="ctr"/>
        <c:lblOffset val="100"/>
        <c:noMultiLvlLbl val="0"/>
      </c:catAx>
      <c:valAx>
        <c:axId val="79555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95540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b="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FBA05B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rgbClr val="33CCCC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spPr>
              <a:solidFill>
                <a:srgbClr val="FF0000">
                  <a:alpha val="60000"/>
                </a:srgbClr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smtClean="0"/>
                      <a:t>Налого</a:t>
                    </a:r>
                  </a:p>
                  <a:p>
                    <a:r>
                      <a:rPr lang="ru-RU" sz="1400" smtClean="0"/>
                      <a:t>вые </a:t>
                    </a:r>
                    <a:r>
                      <a:rPr lang="ru-RU" sz="1400"/>
                      <a:t>и </a:t>
                    </a:r>
                    <a:r>
                      <a:rPr lang="ru-RU" sz="1400" smtClean="0"/>
                      <a:t>ненало</a:t>
                    </a:r>
                  </a:p>
                  <a:p>
                    <a:r>
                      <a:rPr lang="ru-RU" sz="1400" smtClean="0"/>
                      <a:t>говые</a:t>
                    </a:r>
                    <a:r>
                      <a:rPr lang="ru-RU" sz="1400"/>
                      <a:t>
17,7%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9627020306672198E-2"/>
                  <c:y val="8.30227026248234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0345911949685536E-2"/>
                  <c:y val="-8.81624529409542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Дотации</a:t>
                    </a:r>
                    <a:r>
                      <a:rPr lang="ru-RU" sz="1400" dirty="0"/>
                      <a:t>
</a:t>
                    </a:r>
                    <a:r>
                      <a:rPr lang="ru-RU" sz="1400" dirty="0" smtClean="0"/>
                      <a:t>30,4</a:t>
                    </a:r>
                    <a:r>
                      <a:rPr lang="ru-RU" sz="140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Налоговые и неналоговые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  <c:pt idx="4">
                  <c:v>МБТ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66670.3</c:v>
                </c:pt>
                <c:pt idx="1">
                  <c:v>133719.9</c:v>
                </c:pt>
                <c:pt idx="2">
                  <c:v>29471.599999999999</c:v>
                </c:pt>
                <c:pt idx="3">
                  <c:v>114062.1</c:v>
                </c:pt>
                <c:pt idx="4">
                  <c:v>28513.5</c:v>
                </c:pt>
                <c:pt idx="5">
                  <c:v>-3270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1446540880503145E-2"/>
                  <c:y val="7.645746286043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0251572327044E-2"/>
                  <c:y val="-5.09716419069574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0</c:formatCode>
                <c:ptCount val="4"/>
                <c:pt idx="0" formatCode="m/d/yyyy">
                  <c:v>44013</c:v>
                </c:pt>
                <c:pt idx="1">
                  <c:v>2020</c:v>
                </c:pt>
                <c:pt idx="2">
                  <c:v>2021</c:v>
                </c:pt>
                <c:pt idx="3" formatCode="m/d/yyyy">
                  <c:v>44378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</c:v>
                </c:pt>
                <c:pt idx="1">
                  <c:v>145.6</c:v>
                </c:pt>
                <c:pt idx="2">
                  <c:v>141.69999999999999</c:v>
                </c:pt>
                <c:pt idx="3">
                  <c:v>66.7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0314217798246914E-2"/>
                  <c:y val="2.54858209534787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446540880503145E-2"/>
                  <c:y val="-2.2937238858130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32704402515712E-2"/>
                  <c:y val="-2.54858209534787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0</c:formatCode>
                <c:ptCount val="4"/>
                <c:pt idx="0" formatCode="m/d/yyyy">
                  <c:v>44013</c:v>
                </c:pt>
                <c:pt idx="1">
                  <c:v>2020</c:v>
                </c:pt>
                <c:pt idx="2">
                  <c:v>2021</c:v>
                </c:pt>
                <c:pt idx="3" formatCode="m/d/yyyy">
                  <c:v>44378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61.8</c:v>
                </c:pt>
                <c:pt idx="1">
                  <c:v>151.80000000000001</c:v>
                </c:pt>
                <c:pt idx="3">
                  <c:v>66.7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3168384"/>
        <c:axId val="73169920"/>
        <c:axId val="0"/>
      </c:bar3DChart>
      <c:catAx>
        <c:axId val="7316838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3169920"/>
        <c:crosses val="autoZero"/>
        <c:auto val="1"/>
        <c:lblAlgn val="ctr"/>
        <c:lblOffset val="100"/>
        <c:noMultiLvlLbl val="0"/>
      </c:catAx>
      <c:valAx>
        <c:axId val="73169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31683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sz="1800" b="0" dirty="0" smtClean="0"/>
              <a:t>Динамика (в </a:t>
            </a:r>
            <a:r>
              <a:rPr lang="ru-RU" sz="1800" b="0" dirty="0"/>
              <a:t>сопоставимых </a:t>
            </a:r>
            <a:r>
              <a:rPr lang="ru-RU" sz="1800" b="0" dirty="0" smtClean="0"/>
              <a:t>условиях)</a:t>
            </a:r>
            <a:endParaRPr lang="ru-RU" sz="1800" b="0" dirty="0"/>
          </a:p>
        </c:rich>
      </c:tx>
      <c:layout/>
      <c:overlay val="0"/>
    </c:title>
    <c:autoTitleDeleted val="0"/>
    <c:view3D>
      <c:rotX val="2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289FA">
                <a:alpha val="9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-3.1446540880502856E-3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446540880503146E-3"/>
                  <c:y val="-4.2090710860870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44013</c:v>
                </c:pt>
                <c:pt idx="1">
                  <c:v>44378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60.3</c:v>
                </c:pt>
                <c:pt idx="1">
                  <c:v>66.7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386816"/>
        <c:axId val="81089664"/>
        <c:axId val="0"/>
      </c:bar3DChart>
      <c:dateAx>
        <c:axId val="74386816"/>
        <c:scaling>
          <c:orientation val="minMax"/>
          <c:max val="44378"/>
          <c:min val="44013"/>
        </c:scaling>
        <c:delete val="1"/>
        <c:axPos val="b"/>
        <c:numFmt formatCode="m/d/yyyy" sourceLinked="1"/>
        <c:majorTickMark val="out"/>
        <c:minorTickMark val="none"/>
        <c:tickLblPos val="nextTo"/>
        <c:crossAx val="81089664"/>
        <c:crosses val="autoZero"/>
        <c:auto val="1"/>
        <c:lblOffset val="100"/>
        <c:baseTimeUnit val="years"/>
      </c:dateAx>
      <c:valAx>
        <c:axId val="8108966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4386816"/>
        <c:crosses val="autoZero"/>
        <c:crossBetween val="between"/>
      </c:valAx>
      <c:spPr>
        <a:noFill/>
        <a:ln w="25400">
          <a:noFill/>
        </a:ln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01.07.2020 факт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1.5432098765432098E-2"/>
                  <c:y val="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296296296296294E-3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296296296296294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629629629629686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432098765432098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Патент</c:v>
                </c:pt>
                <c:pt idx="3">
                  <c:v>ТН</c:v>
                </c:pt>
                <c:pt idx="4">
                  <c:v>НИФЛ</c:v>
                </c:pt>
                <c:pt idx="5">
                  <c:v>ЗН</c:v>
                </c:pt>
                <c:pt idx="6">
                  <c:v>Им-во</c:v>
                </c:pt>
                <c:pt idx="7">
                  <c:v>доходы от ПУ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25</c:v>
                </c:pt>
                <c:pt idx="1">
                  <c:v>5.6</c:v>
                </c:pt>
                <c:pt idx="2">
                  <c:v>0.8</c:v>
                </c:pt>
                <c:pt idx="3">
                  <c:v>3.1</c:v>
                </c:pt>
                <c:pt idx="4">
                  <c:v>0.4</c:v>
                </c:pt>
                <c:pt idx="5">
                  <c:v>1.6</c:v>
                </c:pt>
                <c:pt idx="6">
                  <c:v>18</c:v>
                </c:pt>
                <c:pt idx="7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01.07.21 план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0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728395061728392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432098765432098E-3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5432098765432098E-3"/>
                  <c:y val="-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Патент</c:v>
                </c:pt>
                <c:pt idx="3">
                  <c:v>ТН</c:v>
                </c:pt>
                <c:pt idx="4">
                  <c:v>НИФЛ</c:v>
                </c:pt>
                <c:pt idx="5">
                  <c:v>ЗН</c:v>
                </c:pt>
                <c:pt idx="6">
                  <c:v>Им-во</c:v>
                </c:pt>
                <c:pt idx="7">
                  <c:v>доходы от ПУ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26.5</c:v>
                </c:pt>
                <c:pt idx="1">
                  <c:v>6.9</c:v>
                </c:pt>
                <c:pt idx="2">
                  <c:v>0.8</c:v>
                </c:pt>
                <c:pt idx="3">
                  <c:v>3.1</c:v>
                </c:pt>
                <c:pt idx="4">
                  <c:v>0.5</c:v>
                </c:pt>
                <c:pt idx="5">
                  <c:v>1.3</c:v>
                </c:pt>
                <c:pt idx="6">
                  <c:v>19.100000000000001</c:v>
                </c:pt>
                <c:pt idx="7">
                  <c:v>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01.07.2021 факт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62345679012345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4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18518518518517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71604938271604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4691236512102654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85185185185185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Патент</c:v>
                </c:pt>
                <c:pt idx="3">
                  <c:v>ТН</c:v>
                </c:pt>
                <c:pt idx="4">
                  <c:v>НИФЛ</c:v>
                </c:pt>
                <c:pt idx="5">
                  <c:v>ЗН</c:v>
                </c:pt>
                <c:pt idx="6">
                  <c:v>Им-во</c:v>
                </c:pt>
                <c:pt idx="7">
                  <c:v>доходы от ПУ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26.5</c:v>
                </c:pt>
                <c:pt idx="1">
                  <c:v>6.6</c:v>
                </c:pt>
                <c:pt idx="2">
                  <c:v>0.8</c:v>
                </c:pt>
                <c:pt idx="3">
                  <c:v>3</c:v>
                </c:pt>
                <c:pt idx="4">
                  <c:v>0.5</c:v>
                </c:pt>
                <c:pt idx="5">
                  <c:v>1.3</c:v>
                </c:pt>
                <c:pt idx="6">
                  <c:v>19.2</c:v>
                </c:pt>
                <c:pt idx="7">
                  <c:v>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8318592"/>
        <c:axId val="100282368"/>
        <c:axId val="0"/>
      </c:bar3DChart>
      <c:catAx>
        <c:axId val="98318592"/>
        <c:scaling>
          <c:orientation val="minMax"/>
        </c:scaling>
        <c:delete val="0"/>
        <c:axPos val="b"/>
        <c:majorTickMark val="out"/>
        <c:minorTickMark val="none"/>
        <c:tickLblPos val="nextTo"/>
        <c:crossAx val="100282368"/>
        <c:crosses val="autoZero"/>
        <c:auto val="1"/>
        <c:lblAlgn val="ctr"/>
        <c:lblOffset val="100"/>
        <c:noMultiLvlLbl val="0"/>
      </c:catAx>
      <c:valAx>
        <c:axId val="100282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83185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33CCCC"/>
              </a:solidFill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99FFCC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  <c:spPr>
              <a:solidFill>
                <a:srgbClr val="FAF286"/>
              </a:solidFill>
            </c:spPr>
          </c:dPt>
          <c:dPt>
            <c:idx val="7"/>
            <c:bubble3D val="0"/>
            <c:spPr>
              <a:solidFill>
                <a:srgbClr val="FF0000"/>
              </a:solidFill>
            </c:spPr>
          </c:dPt>
          <c:dPt>
            <c:idx val="8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5.200836006610296E-2"/>
                  <c:y val="-5.45088992782152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0103893263342082E-2"/>
                  <c:y val="0.104446768372703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4933046563623992E-2"/>
                  <c:y val="-2.5899770341207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6.4349968406726937E-2"/>
                  <c:y val="-8.243110236220471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8.4127661125692615E-2"/>
                  <c:y val="3.145587270341208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6.5200556527656259E-2"/>
                  <c:y val="9.4212657063259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9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Семья и дети</c:v>
                </c:pt>
                <c:pt idx="3">
                  <c:v>Развитие транспортной системы</c:v>
                </c:pt>
                <c:pt idx="4">
                  <c:v>Развитие ЖКХ</c:v>
                </c:pt>
                <c:pt idx="5">
                  <c:v>Развитие ФиС</c:v>
                </c:pt>
                <c:pt idx="6">
                  <c:v>Благоустройство</c:v>
                </c:pt>
                <c:pt idx="7">
                  <c:v>Прочие МП</c:v>
                </c:pt>
                <c:pt idx="8">
                  <c:v>Непрограммные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201878.6</c:v>
                </c:pt>
                <c:pt idx="1">
                  <c:v>19164.099999999999</c:v>
                </c:pt>
                <c:pt idx="2">
                  <c:v>12212.9</c:v>
                </c:pt>
                <c:pt idx="3">
                  <c:v>41776</c:v>
                </c:pt>
                <c:pt idx="4">
                  <c:v>22496.1</c:v>
                </c:pt>
                <c:pt idx="5">
                  <c:v>9128.5</c:v>
                </c:pt>
                <c:pt idx="6">
                  <c:v>5833.7</c:v>
                </c:pt>
                <c:pt idx="7">
                  <c:v>13179</c:v>
                </c:pt>
                <c:pt idx="8">
                  <c:v>42166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0" dirty="0" smtClean="0"/>
              <a:t>Динамика задолженности,</a:t>
            </a:r>
            <a:r>
              <a:rPr lang="ru-RU" sz="1600" b="0" baseline="0" dirty="0" smtClean="0"/>
              <a:t> тыс. руб.</a:t>
            </a:r>
            <a:endParaRPr lang="ru-RU" sz="1600" b="0" dirty="0"/>
          </a:p>
        </c:rich>
      </c:tx>
      <c:layout>
        <c:manualLayout>
          <c:xMode val="edge"/>
          <c:yMode val="edge"/>
          <c:x val="0.18847142756723201"/>
          <c:y val="1.655743179891716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289FA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6.6011779649857882E-2"/>
                  <c:y val="-2.450979446124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июля 20</c:v>
                </c:pt>
                <c:pt idx="1">
                  <c:v>01.янв.21</c:v>
                </c:pt>
                <c:pt idx="2">
                  <c:v>1 июля 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11743</c:v>
                </c:pt>
                <c:pt idx="1">
                  <c:v>16734</c:v>
                </c:pt>
                <c:pt idx="2">
                  <c:v>15842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762112"/>
        <c:axId val="116763648"/>
        <c:axId val="0"/>
      </c:bar3DChart>
      <c:catAx>
        <c:axId val="116762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6763648"/>
        <c:crosses val="autoZero"/>
        <c:auto val="1"/>
        <c:lblAlgn val="ctr"/>
        <c:lblOffset val="100"/>
        <c:noMultiLvlLbl val="0"/>
      </c:catAx>
      <c:valAx>
        <c:axId val="116763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762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0.22892</cdr:x>
      <cdr:y>0.65661</cdr:y>
    </cdr:from>
    <cdr:to>
      <cdr:x>0.40964</cdr:x>
      <cdr:y>0.84882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1447800" y="2971800"/>
          <a:ext cx="1143000" cy="8699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0.75472</cdr:x>
      <cdr:y>0.08418</cdr:y>
    </cdr:from>
    <cdr:to>
      <cdr:x>0.98113</cdr:x>
      <cdr:y>0.15153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3048000" y="381000"/>
          <a:ext cx="914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B050"/>
              </a:solidFill>
            </a:rPr>
            <a:t>99 %</a:t>
          </a:r>
          <a:endParaRPr lang="ru-RU" sz="14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0.73585</cdr:x>
      <cdr:y>0.20203</cdr:y>
    </cdr:from>
    <cdr:to>
      <cdr:x>0.96226</cdr:x>
      <cdr:y>0.26938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971800" y="914400"/>
          <a:ext cx="914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B050"/>
              </a:solidFill>
            </a:rPr>
            <a:t>101,4 %</a:t>
          </a:r>
          <a:endParaRPr lang="ru-RU" sz="14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0.4717</cdr:x>
      <cdr:y>0</cdr:y>
    </cdr:from>
    <cdr:to>
      <cdr:x>0.90566</cdr:x>
      <cdr:y>0.0625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1905000" y="0"/>
          <a:ext cx="17526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0.58491</cdr:x>
      <cdr:y>0</cdr:y>
    </cdr:from>
    <cdr:to>
      <cdr:x>0.9434</cdr:x>
      <cdr:y>0.0625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2362200" y="0"/>
          <a:ext cx="14478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400" b="1" i="1" dirty="0" smtClean="0">
              <a:solidFill>
                <a:schemeClr val="tx1"/>
              </a:solidFill>
            </a:rPr>
            <a:t>млн. руб</a:t>
          </a:r>
          <a:r>
            <a:rPr lang="ru-RU" dirty="0" smtClean="0">
              <a:solidFill>
                <a:schemeClr val="tx1"/>
              </a:solidFill>
            </a:rPr>
            <a:t>.</a:t>
          </a:r>
          <a:endParaRPr lang="ru-RU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0.15094</cdr:x>
      <cdr:y>0.92599</cdr:y>
    </cdr:from>
    <cdr:to>
      <cdr:x>0.50943</cdr:x>
      <cdr:y>1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609600" y="4190999"/>
          <a:ext cx="1447800" cy="3349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0.41509</cdr:x>
      <cdr:y>0.47917</cdr:y>
    </cdr:from>
    <cdr:to>
      <cdr:x>0.54717</cdr:x>
      <cdr:y>0.54167</cdr:y>
    </cdr:to>
    <cdr:cxnSp macro="">
      <cdr:nvCxnSpPr>
        <cdr:cNvPr id="8" name="Прямая со стрелкой 7"/>
        <cdr:cNvCxnSpPr/>
      </cdr:nvCxnSpPr>
      <cdr:spPr bwMode="auto">
        <a:xfrm xmlns:a="http://schemas.openxmlformats.org/drawingml/2006/main" flipV="1">
          <a:off x="1676400" y="1752600"/>
          <a:ext cx="533400" cy="228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0.43396</cdr:x>
      <cdr:y>0.54167</cdr:y>
    </cdr:from>
    <cdr:to>
      <cdr:x>0.43396</cdr:x>
      <cdr:y>0.54167</cdr:y>
    </cdr:to>
    <cdr:cxnSp macro="">
      <cdr:nvCxnSpPr>
        <cdr:cNvPr id="10" name="Прямая со стрелкой 9"/>
        <cdr:cNvCxnSpPr/>
      </cdr:nvCxnSpPr>
      <cdr:spPr bwMode="auto">
        <a:xfrm xmlns:a="http://schemas.openxmlformats.org/drawingml/2006/main">
          <a:off x="1752600" y="19812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0.43396</cdr:x>
      <cdr:y>0.54167</cdr:y>
    </cdr:from>
    <cdr:to>
      <cdr:x>0.43396</cdr:x>
      <cdr:y>0.54167</cdr:y>
    </cdr:to>
    <cdr:cxnSp macro="">
      <cdr:nvCxnSpPr>
        <cdr:cNvPr id="12" name="Прямая со стрелкой 11"/>
        <cdr:cNvCxnSpPr/>
      </cdr:nvCxnSpPr>
      <cdr:spPr bwMode="auto">
        <a:xfrm xmlns:a="http://schemas.openxmlformats.org/drawingml/2006/main">
          <a:off x="1752600" y="19812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0.43396</cdr:x>
      <cdr:y>0.47917</cdr:y>
    </cdr:from>
    <cdr:to>
      <cdr:x>0.54717</cdr:x>
      <cdr:y>0.54167</cdr:y>
    </cdr:to>
    <cdr:cxnSp macro="">
      <cdr:nvCxnSpPr>
        <cdr:cNvPr id="14" name="Прямая со стрелкой 13"/>
        <cdr:cNvCxnSpPr/>
      </cdr:nvCxnSpPr>
      <cdr:spPr bwMode="auto">
        <a:xfrm xmlns:a="http://schemas.openxmlformats.org/drawingml/2006/main" flipV="1">
          <a:off x="1752600" y="1752600"/>
          <a:ext cx="457200" cy="228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0.39623</cdr:x>
      <cdr:y>0.47917</cdr:y>
    </cdr:from>
    <cdr:to>
      <cdr:x>0.5283</cdr:x>
      <cdr:y>0.60417</cdr:y>
    </cdr:to>
    <cdr:cxnSp macro="">
      <cdr:nvCxnSpPr>
        <cdr:cNvPr id="18" name="Прямая со стрелкой 17"/>
        <cdr:cNvCxnSpPr/>
      </cdr:nvCxnSpPr>
      <cdr:spPr bwMode="auto">
        <a:xfrm xmlns:a="http://schemas.openxmlformats.org/drawingml/2006/main" flipH="1">
          <a:off x="1600200" y="1752600"/>
          <a:ext cx="533400" cy="457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0.73585</cdr:x>
      <cdr:y>0.54167</cdr:y>
    </cdr:from>
    <cdr:to>
      <cdr:x>0.75472</cdr:x>
      <cdr:y>0.72917</cdr:y>
    </cdr:to>
    <cdr:cxnSp macro="">
      <cdr:nvCxnSpPr>
        <cdr:cNvPr id="22" name="Прямая со стрелкой 21"/>
        <cdr:cNvCxnSpPr/>
      </cdr:nvCxnSpPr>
      <cdr:spPr bwMode="auto">
        <a:xfrm xmlns:a="http://schemas.openxmlformats.org/drawingml/2006/main" flipH="1" flipV="1">
          <a:off x="2971800" y="1981200"/>
          <a:ext cx="76200" cy="685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0.39623</cdr:x>
      <cdr:y>0.44534</cdr:y>
    </cdr:from>
    <cdr:to>
      <cdr:x>0.6029</cdr:x>
      <cdr:y>0.55466</cdr:y>
    </cdr:to>
    <cdr:cxnSp macro="">
      <cdr:nvCxnSpPr>
        <cdr:cNvPr id="24" name="Прямая со стрелкой 23"/>
        <cdr:cNvCxnSpPr/>
      </cdr:nvCxnSpPr>
      <cdr:spPr bwMode="auto">
        <a:xfrm xmlns:a="http://schemas.openxmlformats.org/drawingml/2006/main" flipV="1">
          <a:off x="1600200" y="1628874"/>
          <a:ext cx="834666" cy="39985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0.5283</cdr:x>
      <cdr:y>0.52083</cdr:y>
    </cdr:from>
    <cdr:to>
      <cdr:x>0.56604</cdr:x>
      <cdr:y>0.625</cdr:y>
    </cdr:to>
    <cdr:cxnSp macro="">
      <cdr:nvCxnSpPr>
        <cdr:cNvPr id="28" name="Прямая со стрелкой 27"/>
        <cdr:cNvCxnSpPr/>
      </cdr:nvCxnSpPr>
      <cdr:spPr bwMode="auto">
        <a:xfrm xmlns:a="http://schemas.openxmlformats.org/drawingml/2006/main" flipH="1">
          <a:off x="2133600" y="1905000"/>
          <a:ext cx="1524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0.49057</cdr:x>
      <cdr:y>0.47917</cdr:y>
    </cdr:from>
    <cdr:to>
      <cdr:x>0.56604</cdr:x>
      <cdr:y>0.66667</cdr:y>
    </cdr:to>
    <cdr:cxnSp macro="">
      <cdr:nvCxnSpPr>
        <cdr:cNvPr id="30" name="Прямая со стрелкой 29"/>
        <cdr:cNvCxnSpPr/>
      </cdr:nvCxnSpPr>
      <cdr:spPr bwMode="auto">
        <a:xfrm xmlns:a="http://schemas.openxmlformats.org/drawingml/2006/main" flipH="1">
          <a:off x="1981200" y="1752600"/>
          <a:ext cx="304800" cy="685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0.41509</cdr:x>
      <cdr:y>0.47917</cdr:y>
    </cdr:from>
    <cdr:to>
      <cdr:x>0.5283</cdr:x>
      <cdr:y>0.60417</cdr:y>
    </cdr:to>
    <cdr:cxnSp macro="">
      <cdr:nvCxnSpPr>
        <cdr:cNvPr id="34" name="Прямая со стрелкой 33"/>
        <cdr:cNvCxnSpPr/>
      </cdr:nvCxnSpPr>
      <cdr:spPr bwMode="auto">
        <a:xfrm xmlns:a="http://schemas.openxmlformats.org/drawingml/2006/main" flipH="1">
          <a:off x="1676400" y="1752600"/>
          <a:ext cx="457200" cy="457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0.60018</cdr:x>
      <cdr:y>0.27083</cdr:y>
    </cdr:from>
    <cdr:to>
      <cdr:x>0.82659</cdr:x>
      <cdr:y>0.52083</cdr:y>
    </cdr:to>
    <cdr:cxnSp macro="">
      <cdr:nvCxnSpPr>
        <cdr:cNvPr id="38" name="Прямая со стрелкой 37"/>
        <cdr:cNvCxnSpPr/>
      </cdr:nvCxnSpPr>
      <cdr:spPr bwMode="auto">
        <a:xfrm xmlns:a="http://schemas.openxmlformats.org/drawingml/2006/main">
          <a:off x="2423867" y="9906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0.56604</cdr:x>
      <cdr:y>0.47917</cdr:y>
    </cdr:from>
    <cdr:to>
      <cdr:x>0.56604</cdr:x>
      <cdr:y>0.47917</cdr:y>
    </cdr:to>
    <cdr:cxnSp macro="">
      <cdr:nvCxnSpPr>
        <cdr:cNvPr id="40" name="Прямая со стрелкой 39"/>
        <cdr:cNvCxnSpPr/>
      </cdr:nvCxnSpPr>
      <cdr:spPr bwMode="auto">
        <a:xfrm xmlns:a="http://schemas.openxmlformats.org/drawingml/2006/main">
          <a:off x="2286000" y="1752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0.39292</cdr:x>
      <cdr:y>0.66334</cdr:y>
    </cdr:from>
    <cdr:to>
      <cdr:x>0.61933</cdr:x>
      <cdr:y>0.91334</cdr:y>
    </cdr:to>
    <cdr:cxnSp macro="">
      <cdr:nvCxnSpPr>
        <cdr:cNvPr id="42" name="Прямая со стрелкой 41"/>
        <cdr:cNvCxnSpPr/>
      </cdr:nvCxnSpPr>
      <cdr:spPr bwMode="auto">
        <a:xfrm xmlns:a="http://schemas.openxmlformats.org/drawingml/2006/main">
          <a:off x="1586845" y="2426224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0.41509</cdr:x>
      <cdr:y>0.58333</cdr:y>
    </cdr:from>
    <cdr:to>
      <cdr:x>0.43396</cdr:x>
      <cdr:y>0.58333</cdr:y>
    </cdr:to>
    <cdr:cxnSp macro="">
      <cdr:nvCxnSpPr>
        <cdr:cNvPr id="44" name="Прямая со стрелкой 43"/>
        <cdr:cNvCxnSpPr/>
      </cdr:nvCxnSpPr>
      <cdr:spPr bwMode="auto">
        <a:xfrm xmlns:a="http://schemas.openxmlformats.org/drawingml/2006/main">
          <a:off x="1676400" y="2133600"/>
          <a:ext cx="7620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0.35266</cdr:x>
      <cdr:y>0.58333</cdr:y>
    </cdr:from>
    <cdr:to>
      <cdr:x>0.46586</cdr:x>
      <cdr:y>0.66667</cdr:y>
    </cdr:to>
    <cdr:cxnSp macro="">
      <cdr:nvCxnSpPr>
        <cdr:cNvPr id="46" name="Прямая со стрелкой 45"/>
        <cdr:cNvCxnSpPr/>
      </cdr:nvCxnSpPr>
      <cdr:spPr bwMode="auto">
        <a:xfrm xmlns:a="http://schemas.openxmlformats.org/drawingml/2006/main" flipH="1">
          <a:off x="1424233" y="2133600"/>
          <a:ext cx="457200" cy="304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0.49057</cdr:x>
      <cdr:y>0.5</cdr:y>
    </cdr:from>
    <cdr:to>
      <cdr:x>0.56604</cdr:x>
      <cdr:y>0.60417</cdr:y>
    </cdr:to>
    <cdr:cxnSp macro="">
      <cdr:nvCxnSpPr>
        <cdr:cNvPr id="48" name="Прямая со стрелкой 47"/>
        <cdr:cNvCxnSpPr/>
      </cdr:nvCxnSpPr>
      <cdr:spPr bwMode="auto">
        <a:xfrm xmlns:a="http://schemas.openxmlformats.org/drawingml/2006/main" flipH="1">
          <a:off x="1981200" y="1828800"/>
          <a:ext cx="3048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0.45283</cdr:x>
      <cdr:y>0.5</cdr:y>
    </cdr:from>
    <cdr:to>
      <cdr:x>0.54717</cdr:x>
      <cdr:y>0.58333</cdr:y>
    </cdr:to>
    <cdr:cxnSp macro="">
      <cdr:nvCxnSpPr>
        <cdr:cNvPr id="50" name="Прямая со стрелкой 49"/>
        <cdr:cNvCxnSpPr/>
      </cdr:nvCxnSpPr>
      <cdr:spPr bwMode="auto">
        <a:xfrm xmlns:a="http://schemas.openxmlformats.org/drawingml/2006/main" flipH="1">
          <a:off x="1828800" y="1828800"/>
          <a:ext cx="381000" cy="304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0.4717</cdr:x>
      <cdr:y>0.52083</cdr:y>
    </cdr:from>
    <cdr:to>
      <cdr:x>0.56604</cdr:x>
      <cdr:y>0.58333</cdr:y>
    </cdr:to>
    <cdr:cxnSp macro="">
      <cdr:nvCxnSpPr>
        <cdr:cNvPr id="54" name="Прямая со стрелкой 53"/>
        <cdr:cNvCxnSpPr/>
      </cdr:nvCxnSpPr>
      <cdr:spPr bwMode="auto">
        <a:xfrm xmlns:a="http://schemas.openxmlformats.org/drawingml/2006/main" flipH="1">
          <a:off x="1905000" y="1905000"/>
          <a:ext cx="381000" cy="228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0.60377</cdr:x>
      <cdr:y>0.52083</cdr:y>
    </cdr:from>
    <cdr:to>
      <cdr:x>0.60377</cdr:x>
      <cdr:y>0.52083</cdr:y>
    </cdr:to>
    <cdr:cxnSp macro="">
      <cdr:nvCxnSpPr>
        <cdr:cNvPr id="56" name="Прямая со стрелкой 55"/>
        <cdr:cNvCxnSpPr/>
      </cdr:nvCxnSpPr>
      <cdr:spPr bwMode="auto">
        <a:xfrm xmlns:a="http://schemas.openxmlformats.org/drawingml/2006/main">
          <a:off x="2438400" y="19050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0.54717</cdr:x>
      <cdr:y>0.47917</cdr:y>
    </cdr:from>
    <cdr:to>
      <cdr:x>0.54717</cdr:x>
      <cdr:y>0.47917</cdr:y>
    </cdr:to>
    <cdr:cxnSp macro="">
      <cdr:nvCxnSpPr>
        <cdr:cNvPr id="58" name="Прямая со стрелкой 57"/>
        <cdr:cNvCxnSpPr/>
      </cdr:nvCxnSpPr>
      <cdr:spPr bwMode="auto">
        <a:xfrm xmlns:a="http://schemas.openxmlformats.org/drawingml/2006/main">
          <a:off x="2209800" y="1752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0.56604</cdr:x>
      <cdr:y>0.47917</cdr:y>
    </cdr:from>
    <cdr:to>
      <cdr:x>0.56604</cdr:x>
      <cdr:y>0.47917</cdr:y>
    </cdr:to>
    <cdr:cxnSp macro="">
      <cdr:nvCxnSpPr>
        <cdr:cNvPr id="60" name="Прямая со стрелкой 59"/>
        <cdr:cNvCxnSpPr/>
      </cdr:nvCxnSpPr>
      <cdr:spPr bwMode="auto">
        <a:xfrm xmlns:a="http://schemas.openxmlformats.org/drawingml/2006/main">
          <a:off x="2286000" y="1752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0.43396</cdr:x>
      <cdr:y>0.5</cdr:y>
    </cdr:from>
    <cdr:to>
      <cdr:x>0.56604</cdr:x>
      <cdr:y>0.58333</cdr:y>
    </cdr:to>
    <cdr:cxnSp macro="">
      <cdr:nvCxnSpPr>
        <cdr:cNvPr id="62" name="Прямая со стрелкой 61"/>
        <cdr:cNvCxnSpPr/>
      </cdr:nvCxnSpPr>
      <cdr:spPr bwMode="auto">
        <a:xfrm xmlns:a="http://schemas.openxmlformats.org/drawingml/2006/main" flipH="1">
          <a:off x="1752600" y="1828800"/>
          <a:ext cx="533400" cy="304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0.28302</cdr:x>
      <cdr:y>0.60653</cdr:y>
    </cdr:from>
    <cdr:to>
      <cdr:x>0.4717</cdr:x>
      <cdr:y>0.68986</cdr:y>
    </cdr:to>
    <cdr:cxnSp macro="">
      <cdr:nvCxnSpPr>
        <cdr:cNvPr id="64" name="Прямая со стрелкой 63"/>
        <cdr:cNvCxnSpPr/>
      </cdr:nvCxnSpPr>
      <cdr:spPr bwMode="auto">
        <a:xfrm xmlns:a="http://schemas.openxmlformats.org/drawingml/2006/main" flipH="1">
          <a:off x="1143000" y="2218441"/>
          <a:ext cx="762000" cy="304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0.43396</cdr:x>
      <cdr:y>0.5625</cdr:y>
    </cdr:from>
    <cdr:to>
      <cdr:x>0.66038</cdr:x>
      <cdr:y>0.8125</cdr:y>
    </cdr:to>
    <cdr:cxnSp macro="">
      <cdr:nvCxnSpPr>
        <cdr:cNvPr id="66" name="Прямая со стрелкой 65"/>
        <cdr:cNvCxnSpPr/>
      </cdr:nvCxnSpPr>
      <cdr:spPr bwMode="auto">
        <a:xfrm xmlns:a="http://schemas.openxmlformats.org/drawingml/2006/main">
          <a:off x="1752600" y="20574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0.42123</cdr:x>
      <cdr:y>0.40086</cdr:y>
    </cdr:from>
    <cdr:to>
      <cdr:x>0.60991</cdr:x>
      <cdr:y>0.48146</cdr:y>
    </cdr:to>
    <cdr:sp macro="" textlink="">
      <cdr:nvSpPr>
        <cdr:cNvPr id="77" name="Прямоугольник 76"/>
        <cdr:cNvSpPr/>
      </cdr:nvSpPr>
      <cdr:spPr bwMode="auto">
        <a:xfrm xmlns:a="http://schemas.openxmlformats.org/drawingml/2006/main" rot="20019089">
          <a:off x="1701178" y="1466175"/>
          <a:ext cx="762000" cy="2948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</a:rPr>
            <a:t>+ 7,8%</a:t>
          </a:r>
          <a:endParaRPr lang="ru-RU" sz="1400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0.42436</cdr:x>
      <cdr:y>0.48529</cdr:y>
    </cdr:from>
    <cdr:to>
      <cdr:x>0.54695</cdr:x>
      <cdr:y>0.91176</cdr:y>
    </cdr:to>
    <cdr:cxnSp macro="">
      <cdr:nvCxnSpPr>
        <cdr:cNvPr id="3" name="Прямая со стрелкой 2"/>
        <cdr:cNvCxnSpPr/>
      </cdr:nvCxnSpPr>
      <cdr:spPr bwMode="auto">
        <a:xfrm xmlns:a="http://schemas.openxmlformats.org/drawingml/2006/main">
          <a:off x="1714500" y="1257300"/>
          <a:ext cx="495300" cy="11049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0.32063</cdr:x>
      <cdr:y>0.55882</cdr:y>
    </cdr:from>
    <cdr:to>
      <cdr:x>0.54695</cdr:x>
      <cdr:y>0.91176</cdr:y>
    </cdr:to>
    <cdr:cxnSp macro="">
      <cdr:nvCxnSpPr>
        <cdr:cNvPr id="6" name="Прямая со стрелкой 5"/>
        <cdr:cNvCxnSpPr/>
      </cdr:nvCxnSpPr>
      <cdr:spPr bwMode="auto">
        <a:xfrm xmlns:a="http://schemas.openxmlformats.org/drawingml/2006/main">
          <a:off x="1295400" y="14478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0.30177</cdr:x>
      <cdr:y>0.48529</cdr:y>
    </cdr:from>
    <cdr:to>
      <cdr:x>0.45265</cdr:x>
      <cdr:y>0.58824</cdr:y>
    </cdr:to>
    <cdr:cxnSp macro="">
      <cdr:nvCxnSpPr>
        <cdr:cNvPr id="8" name="Прямая со стрелкой 7"/>
        <cdr:cNvCxnSpPr/>
      </cdr:nvCxnSpPr>
      <cdr:spPr bwMode="auto">
        <a:xfrm xmlns:a="http://schemas.openxmlformats.org/drawingml/2006/main" flipV="1">
          <a:off x="1219200" y="1257300"/>
          <a:ext cx="609600" cy="2667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olid"/>
          <a:round/>
          <a:headEnd type="none" w="med" len="med"/>
          <a:tailEnd type="stealth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0.69784</cdr:x>
      <cdr:y>0.48529</cdr:y>
    </cdr:from>
    <cdr:to>
      <cdr:x>0.79214</cdr:x>
      <cdr:y>0.79412</cdr:y>
    </cdr:to>
    <cdr:cxnSp macro="">
      <cdr:nvCxnSpPr>
        <cdr:cNvPr id="16" name="Прямая со стрелкой 15"/>
        <cdr:cNvCxnSpPr/>
      </cdr:nvCxnSpPr>
      <cdr:spPr bwMode="auto">
        <a:xfrm xmlns:a="http://schemas.openxmlformats.org/drawingml/2006/main">
          <a:off x="2819400" y="1257300"/>
          <a:ext cx="381000" cy="8001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0.54695</cdr:x>
      <cdr:y>0.41176</cdr:y>
    </cdr:from>
    <cdr:to>
      <cdr:x>0.69784</cdr:x>
      <cdr:y>0.48529</cdr:y>
    </cdr:to>
    <cdr:cxnSp macro="">
      <cdr:nvCxnSpPr>
        <cdr:cNvPr id="19" name="Прямая со стрелкой 18"/>
        <cdr:cNvCxnSpPr/>
      </cdr:nvCxnSpPr>
      <cdr:spPr bwMode="auto">
        <a:xfrm xmlns:a="http://schemas.openxmlformats.org/drawingml/2006/main">
          <a:off x="2209800" y="1066800"/>
          <a:ext cx="609600" cy="1905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0.28188</cdr:x>
      <cdr:y>0.40907</cdr:y>
    </cdr:from>
    <cdr:to>
      <cdr:x>0.45969</cdr:x>
      <cdr:y>0.52671</cdr:y>
    </cdr:to>
    <cdr:sp macro="" textlink="">
      <cdr:nvSpPr>
        <cdr:cNvPr id="22" name="Прямоугольник 21"/>
        <cdr:cNvSpPr/>
      </cdr:nvSpPr>
      <cdr:spPr bwMode="auto">
        <a:xfrm xmlns:a="http://schemas.openxmlformats.org/drawingml/2006/main" rot="19803508">
          <a:off x="1138829" y="1059813"/>
          <a:ext cx="718403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FF0000"/>
              </a:solidFill>
            </a:rPr>
            <a:t>+42,5%</a:t>
          </a:r>
          <a:endParaRPr lang="ru-RU" sz="1000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ADFE5-02FD-4EDE-9E57-DC58A359993A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F8585-5BF2-4065-A56C-9A4D89BED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4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952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0DDC-E7A4-44C8-80EB-B80AF946C161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95CA-FD2B-49AD-9EB8-7DC87995D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11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0DDC-E7A4-44C8-80EB-B80AF946C161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95CA-FD2B-49AD-9EB8-7DC87995D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55244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5175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0565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39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0DDC-E7A4-44C8-80EB-B80AF946C161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95CA-FD2B-49AD-9EB8-7DC87995D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539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87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340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54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141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918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53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167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0DDC-E7A4-44C8-80EB-B80AF946C161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95CA-FD2B-49AD-9EB8-7DC87995D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525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29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224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482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757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059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745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184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4097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706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3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0DDC-E7A4-44C8-80EB-B80AF946C161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95CA-FD2B-49AD-9EB8-7DC87995D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8150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9114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7248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367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0140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3932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561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549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200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017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0DDC-E7A4-44C8-80EB-B80AF946C161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95CA-FD2B-49AD-9EB8-7DC87995D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318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658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4603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074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9235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181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299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42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702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34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3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0DDC-E7A4-44C8-80EB-B80AF946C161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95CA-FD2B-49AD-9EB8-7DC87995D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969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6239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108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1492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0109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7019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647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6833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8687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3367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6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0DDC-E7A4-44C8-80EB-B80AF946C161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95CA-FD2B-49AD-9EB8-7DC87995D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79457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27426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224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2262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526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5463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065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242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9464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4367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2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0DDC-E7A4-44C8-80EB-B80AF946C161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95CA-FD2B-49AD-9EB8-7DC87995D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89979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823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9014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44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8304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27726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4087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35610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4335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1749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13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0DDC-E7A4-44C8-80EB-B80AF946C161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95CA-FD2B-49AD-9EB8-7DC87995D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52678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28855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9754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43242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6446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6726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26609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55855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88968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9631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9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0DDC-E7A4-44C8-80EB-B80AF946C161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95CA-FD2B-49AD-9EB8-7DC87995D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0788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78920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70073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7172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086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37135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17777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74416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18557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38757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45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80DDC-E7A4-44C8-80EB-B80AF946C161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895CA-FD2B-49AD-9EB8-7DC87995D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51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EC37A4-0C51-4525-8CC8-F48D7B53C5F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05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EC37A4-0C51-4525-8CC8-F48D7B53C5F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61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EC37A4-0C51-4525-8CC8-F48D7B53C5F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71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EC37A4-0C51-4525-8CC8-F48D7B53C5F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19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EC37A4-0C51-4525-8CC8-F48D7B53C5F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00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EC37A4-0C51-4525-8CC8-F48D7B53C5F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3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EC37A4-0C51-4525-8CC8-F48D7B53C5F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7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94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Исполнение бюджета Красновишерского городского округа за 1 полугодие 2021 года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57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20000" cy="868362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Основные параметры исполнения бюджета Красновишерского городского округа за 1 п/г 2021 г. 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48013516"/>
              </p:ext>
            </p:extLst>
          </p:nvPr>
        </p:nvGraphicFramePr>
        <p:xfrm>
          <a:off x="76200" y="1600200"/>
          <a:ext cx="6705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>
                <a:solidFill>
                  <a:srgbClr val="000000"/>
                </a:solidFill>
              </a:rPr>
              <a:pPr/>
              <a:t>2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477000" y="1371600"/>
            <a:ext cx="2286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0070C0"/>
                </a:solidFill>
              </a:rPr>
              <a:t>Исполнение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7086600" y="19812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0070C0"/>
                </a:solidFill>
              </a:rPr>
              <a:t>44,8 %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7010400" y="3276600"/>
            <a:ext cx="152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FF33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858000" y="24384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0070C0"/>
                </a:solidFill>
              </a:rPr>
              <a:t>98,3 %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858000" y="38100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0070C0"/>
                </a:solidFill>
              </a:rPr>
              <a:t>95,3 %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60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 bwMode="auto">
          <a:xfrm>
            <a:off x="7086600" y="3200400"/>
            <a:ext cx="1409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0070C0"/>
                </a:solidFill>
              </a:rPr>
              <a:t>41,9%</a:t>
            </a:r>
          </a:p>
        </p:txBody>
      </p:sp>
    </p:spTree>
    <p:extLst>
      <p:ext uri="{BB962C8B-B14F-4D97-AF65-F5344CB8AC3E}">
        <p14:creationId xmlns:p14="http://schemas.microsoft.com/office/powerpoint/2010/main" val="35644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696200" cy="609600"/>
          </a:xfrm>
        </p:spPr>
        <p:txBody>
          <a:bodyPr/>
          <a:lstStyle/>
          <a:p>
            <a:r>
              <a:rPr lang="ru-RU" sz="2400" dirty="0" smtClean="0"/>
              <a:t>Исполнение плана по доходам за 1 п/г 2021 г. 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9598406"/>
              </p:ext>
            </p:extLst>
          </p:nvPr>
        </p:nvGraphicFramePr>
        <p:xfrm>
          <a:off x="457200" y="1447800"/>
          <a:ext cx="403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5460116"/>
              </p:ext>
            </p:extLst>
          </p:nvPr>
        </p:nvGraphicFramePr>
        <p:xfrm>
          <a:off x="4648200" y="1524000"/>
          <a:ext cx="43434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B31A-2349-44AD-9814-52D6B2325B5A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60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682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868362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Исполнение плановых назначений по налоговым и неналоговым доходам, млн. руб.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08455935"/>
              </p:ext>
            </p:extLst>
          </p:nvPr>
        </p:nvGraphicFramePr>
        <p:xfrm>
          <a:off x="381000" y="1371600"/>
          <a:ext cx="4038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906954"/>
              </p:ext>
            </p:extLst>
          </p:nvPr>
        </p:nvGraphicFramePr>
        <p:xfrm>
          <a:off x="4648200" y="1600200"/>
          <a:ext cx="4038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4876800" y="5334000"/>
            <a:ext cx="152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2D2D8A">
                    <a:lumMod val="50000"/>
                  </a:srgbClr>
                </a:solidFill>
              </a:rPr>
              <a:t>01.07.20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6781800" y="5334000"/>
            <a:ext cx="1371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2D2D8A">
                    <a:lumMod val="50000"/>
                  </a:srgbClr>
                </a:solidFill>
              </a:rPr>
              <a:t>01.07.21</a:t>
            </a:r>
          </a:p>
        </p:txBody>
      </p:sp>
      <p:cxnSp>
        <p:nvCxnSpPr>
          <p:cNvPr id="16" name="Прямая со стрелкой 15"/>
          <p:cNvCxnSpPr/>
          <p:nvPr/>
        </p:nvCxnSpPr>
        <p:spPr bwMode="auto">
          <a:xfrm>
            <a:off x="6934200" y="3581400"/>
            <a:ext cx="304800" cy="1143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Прямая со стрелкой 24"/>
          <p:cNvCxnSpPr/>
          <p:nvPr/>
        </p:nvCxnSpPr>
        <p:spPr bwMode="auto">
          <a:xfrm>
            <a:off x="152400" y="8382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Прямая со стрелкой 26"/>
          <p:cNvCxnSpPr/>
          <p:nvPr/>
        </p:nvCxnSpPr>
        <p:spPr bwMode="auto">
          <a:xfrm>
            <a:off x="6553200" y="26670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 стрелкой 28"/>
          <p:cNvCxnSpPr/>
          <p:nvPr/>
        </p:nvCxnSpPr>
        <p:spPr bwMode="auto">
          <a:xfrm flipH="1">
            <a:off x="6324600" y="3505200"/>
            <a:ext cx="609600" cy="533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Прямая со стрелкой 30"/>
          <p:cNvCxnSpPr/>
          <p:nvPr/>
        </p:nvCxnSpPr>
        <p:spPr bwMode="auto">
          <a:xfrm flipH="1">
            <a:off x="6324600" y="3581400"/>
            <a:ext cx="647701" cy="2286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 стрелкой 32"/>
          <p:cNvCxnSpPr/>
          <p:nvPr/>
        </p:nvCxnSpPr>
        <p:spPr bwMode="auto">
          <a:xfrm>
            <a:off x="6248400" y="39624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Прямая со стрелкой 34"/>
          <p:cNvCxnSpPr/>
          <p:nvPr/>
        </p:nvCxnSpPr>
        <p:spPr bwMode="auto">
          <a:xfrm>
            <a:off x="6248400" y="3962400"/>
            <a:ext cx="0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Прямая со стрелкой 36"/>
          <p:cNvCxnSpPr/>
          <p:nvPr/>
        </p:nvCxnSpPr>
        <p:spPr bwMode="auto">
          <a:xfrm>
            <a:off x="6248400" y="39624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Прямая со стрелкой 38"/>
          <p:cNvCxnSpPr/>
          <p:nvPr/>
        </p:nvCxnSpPr>
        <p:spPr bwMode="auto">
          <a:xfrm>
            <a:off x="6781800" y="33528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Прямая со стрелкой 40"/>
          <p:cNvCxnSpPr/>
          <p:nvPr/>
        </p:nvCxnSpPr>
        <p:spPr bwMode="auto">
          <a:xfrm>
            <a:off x="6456575" y="3628927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Прямая со стрелкой 42"/>
          <p:cNvCxnSpPr/>
          <p:nvPr/>
        </p:nvCxnSpPr>
        <p:spPr bwMode="auto">
          <a:xfrm>
            <a:off x="6781800" y="33528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Прямая со стрелкой 44"/>
          <p:cNvCxnSpPr/>
          <p:nvPr/>
        </p:nvCxnSpPr>
        <p:spPr bwMode="auto">
          <a:xfrm>
            <a:off x="6579124" y="37338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Прямая со стрелкой 46"/>
          <p:cNvCxnSpPr/>
          <p:nvPr/>
        </p:nvCxnSpPr>
        <p:spPr bwMode="auto">
          <a:xfrm>
            <a:off x="6934200" y="3352800"/>
            <a:ext cx="0" cy="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Прямая со стрелкой 50"/>
          <p:cNvCxnSpPr/>
          <p:nvPr/>
        </p:nvCxnSpPr>
        <p:spPr bwMode="auto">
          <a:xfrm flipH="1">
            <a:off x="6400800" y="3581400"/>
            <a:ext cx="609600" cy="4572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Прямая со стрелкой 52"/>
          <p:cNvCxnSpPr/>
          <p:nvPr/>
        </p:nvCxnSpPr>
        <p:spPr bwMode="auto">
          <a:xfrm flipH="1">
            <a:off x="6400800" y="3581400"/>
            <a:ext cx="609600" cy="6096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Прямая со стрелкой 62"/>
          <p:cNvCxnSpPr/>
          <p:nvPr/>
        </p:nvCxnSpPr>
        <p:spPr bwMode="auto">
          <a:xfrm>
            <a:off x="7772400" y="42672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Прямая со стрелкой 64"/>
          <p:cNvCxnSpPr/>
          <p:nvPr/>
        </p:nvCxnSpPr>
        <p:spPr bwMode="auto">
          <a:xfrm flipV="1">
            <a:off x="7772400" y="3962400"/>
            <a:ext cx="228600" cy="3048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Прямая со стрелкой 70"/>
          <p:cNvCxnSpPr/>
          <p:nvPr/>
        </p:nvCxnSpPr>
        <p:spPr bwMode="auto">
          <a:xfrm>
            <a:off x="8229600" y="38862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Прямая со стрелкой 72"/>
          <p:cNvCxnSpPr/>
          <p:nvPr/>
        </p:nvCxnSpPr>
        <p:spPr bwMode="auto">
          <a:xfrm>
            <a:off x="8229600" y="38862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Прямая со стрелкой 76"/>
          <p:cNvCxnSpPr/>
          <p:nvPr/>
        </p:nvCxnSpPr>
        <p:spPr bwMode="auto">
          <a:xfrm>
            <a:off x="10515600" y="39624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Прямая со стрелкой 78"/>
          <p:cNvCxnSpPr/>
          <p:nvPr/>
        </p:nvCxnSpPr>
        <p:spPr bwMode="auto">
          <a:xfrm>
            <a:off x="10515600" y="39624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Прямая со стрелкой 80"/>
          <p:cNvCxnSpPr/>
          <p:nvPr/>
        </p:nvCxnSpPr>
        <p:spPr bwMode="auto">
          <a:xfrm>
            <a:off x="10668000" y="26670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Прямая со стрелкой 82"/>
          <p:cNvCxnSpPr/>
          <p:nvPr/>
        </p:nvCxnSpPr>
        <p:spPr bwMode="auto">
          <a:xfrm>
            <a:off x="8001000" y="6858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Прямая со стрелкой 84"/>
          <p:cNvCxnSpPr/>
          <p:nvPr/>
        </p:nvCxnSpPr>
        <p:spPr bwMode="auto">
          <a:xfrm>
            <a:off x="8001000" y="6858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Прямая со стрелкой 92"/>
          <p:cNvCxnSpPr/>
          <p:nvPr/>
        </p:nvCxnSpPr>
        <p:spPr bwMode="auto">
          <a:xfrm flipH="1">
            <a:off x="6553200" y="3733800"/>
            <a:ext cx="609600" cy="4572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5573"/>
            <a:ext cx="6096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96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639762"/>
          </a:xfrm>
        </p:spPr>
        <p:txBody>
          <a:bodyPr/>
          <a:lstStyle/>
          <a:p>
            <a:r>
              <a:rPr lang="ru-RU" sz="2400" dirty="0" smtClean="0"/>
              <a:t>Динамика и исполнение плана по налоговым и неналоговым доходам, млн. руб.</a:t>
            </a:r>
            <a:endParaRPr lang="ru-RU" sz="2400" dirty="0"/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71163544"/>
              </p:ext>
            </p:extLst>
          </p:nvPr>
        </p:nvGraphicFramePr>
        <p:xfrm>
          <a:off x="228600" y="1371600"/>
          <a:ext cx="868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4206-51AA-4990-AE12-8893967B7565}" type="slidenum">
              <a:rPr lang="ru-RU" altLang="ru-RU" smtClean="0">
                <a:solidFill>
                  <a:srgbClr val="000000"/>
                </a:solidFill>
              </a:rPr>
              <a:pPr/>
              <a:t>5</a:t>
            </a:fld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5573"/>
            <a:ext cx="6096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2701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72400" cy="639762"/>
          </a:xfrm>
        </p:spPr>
        <p:txBody>
          <a:bodyPr/>
          <a:lstStyle/>
          <a:p>
            <a:r>
              <a:rPr lang="ru-RU" sz="2400" dirty="0" smtClean="0"/>
              <a:t>Структура расходов бюджета Красновишерского ГО в 1 полугодии 2021 г.</a:t>
            </a:r>
            <a:endParaRPr lang="ru-RU" sz="24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89093802"/>
              </p:ext>
            </p:extLst>
          </p:nvPr>
        </p:nvGraphicFramePr>
        <p:xfrm>
          <a:off x="152400" y="12954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B31A-2349-44AD-9814-52D6B2325B5A}" type="slidenum">
              <a:rPr lang="ru-RU" altLang="ru-RU" smtClean="0">
                <a:solidFill>
                  <a:srgbClr val="000000"/>
                </a:solidFill>
              </a:rPr>
              <a:pPr/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5573"/>
            <a:ext cx="6096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122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00918" y="160338"/>
            <a:ext cx="7990682" cy="601662"/>
          </a:xfrm>
        </p:spPr>
        <p:txBody>
          <a:bodyPr/>
          <a:lstStyle/>
          <a:p>
            <a:r>
              <a:rPr lang="ru-RU" sz="2400" dirty="0" smtClean="0"/>
              <a:t>Исполнение муниципальных программ в 1 п/г 2021 г.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772400" y="6245225"/>
            <a:ext cx="1066800" cy="476250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rgbClr val="00B050"/>
                </a:solidFill>
              </a:rPr>
              <a:t>94,6 %</a:t>
            </a:r>
            <a:endParaRPr lang="ru-RU" altLang="ru-RU" sz="20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Профессиональные колледжи Словении - Euro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38200" cy="74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 bwMode="auto">
          <a:xfrm>
            <a:off x="1295400" y="838200"/>
            <a:ext cx="6096000" cy="907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2D2D8A">
                    <a:lumMod val="75000"/>
                  </a:srgbClr>
                </a:solidFill>
              </a:rPr>
              <a:t>Развитие образования – 201 878,6 тыс. руб.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7620000" y="1654179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FF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7696200" y="838200"/>
            <a:ext cx="1371600" cy="81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B050"/>
                </a:solidFill>
              </a:rPr>
              <a:t>98 %</a:t>
            </a:r>
          </a:p>
        </p:txBody>
      </p:sp>
      <p:pic>
        <p:nvPicPr>
          <p:cNvPr id="1028" name="Picture 4" descr="Клуб ЖКХ приглашает всех желающих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1654180"/>
            <a:ext cx="928687" cy="84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 bwMode="auto">
          <a:xfrm>
            <a:off x="1143000" y="1654180"/>
            <a:ext cx="5943600" cy="84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FF33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295400" y="1654181"/>
            <a:ext cx="6096000" cy="84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333399">
                    <a:lumMod val="75000"/>
                  </a:srgbClr>
                </a:solidFill>
              </a:rPr>
              <a:t>Развитие ЖКХ – 22 496,1 тыс. руб. 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7696200" y="1828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B050"/>
                </a:solidFill>
              </a:rPr>
              <a:t>68,7 %</a:t>
            </a:r>
          </a:p>
        </p:txBody>
      </p:sp>
      <p:sp>
        <p:nvSpPr>
          <p:cNvPr id="12" name="AutoShape 6" descr="Определены победители конкурса «Культура Кубани онлайн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FF3300"/>
              </a:solidFill>
            </a:endParaRPr>
          </a:p>
        </p:txBody>
      </p:sp>
      <p:sp>
        <p:nvSpPr>
          <p:cNvPr id="13" name="AutoShape 8" descr="Определены победители конкурса «Культура Кубани онлайн»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FF3300"/>
              </a:solidFill>
            </a:endParaRPr>
          </a:p>
        </p:txBody>
      </p:sp>
      <p:sp>
        <p:nvSpPr>
          <p:cNvPr id="14" name="AutoShape 10" descr="Определены победители конкурса «Культура Кубани онлайн»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FF3300"/>
              </a:solidFill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2" y="2667000"/>
            <a:ext cx="77628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 bwMode="auto">
          <a:xfrm>
            <a:off x="1295400" y="2667000"/>
            <a:ext cx="495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FF33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371600" y="2667000"/>
            <a:ext cx="518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333399">
                    <a:lumMod val="75000"/>
                  </a:srgbClr>
                </a:solidFill>
              </a:rPr>
              <a:t>Развитие культуры – 19 164,1 тыс. руб.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7620000" y="2667000"/>
            <a:ext cx="1371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B050"/>
                </a:solidFill>
              </a:rPr>
              <a:t>100 %</a:t>
            </a: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" y="3581401"/>
            <a:ext cx="1032669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 bwMode="auto">
          <a:xfrm>
            <a:off x="1371600" y="3581401"/>
            <a:ext cx="6324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333399">
                    <a:lumMod val="75000"/>
                  </a:srgbClr>
                </a:solidFill>
              </a:rPr>
              <a:t>Развитие транспортной системы – 41 776 тыс. руб.</a:t>
            </a: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7696200" y="3581401"/>
            <a:ext cx="1371600" cy="76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B050"/>
                </a:solidFill>
              </a:rPr>
              <a:t>100 %</a:t>
            </a: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4343401"/>
            <a:ext cx="990600" cy="76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 bwMode="auto">
          <a:xfrm>
            <a:off x="1371600" y="4343401"/>
            <a:ext cx="6096000" cy="76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333399">
                    <a:lumMod val="75000"/>
                  </a:srgbClr>
                </a:solidFill>
              </a:rPr>
              <a:t>Семья и дети Вишеры – 12 212,9 тыс. руб. </a:t>
            </a: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7620000" y="4495800"/>
            <a:ext cx="1295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B050"/>
                </a:solidFill>
              </a:rPr>
              <a:t>90,8 %</a:t>
            </a: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1371600" y="5257800"/>
            <a:ext cx="6324600" cy="76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333399">
                    <a:lumMod val="75000"/>
                  </a:srgbClr>
                </a:solidFill>
              </a:rPr>
              <a:t>Развитие физической культуры и спорта – 9128,5 тыс. руб.</a:t>
            </a: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7467600" y="5410200"/>
            <a:ext cx="1600200" cy="60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B050"/>
                </a:solidFill>
              </a:rPr>
              <a:t>100 %</a:t>
            </a:r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6019801"/>
            <a:ext cx="1233487" cy="68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рямоугольник 23"/>
          <p:cNvSpPr/>
          <p:nvPr/>
        </p:nvSpPr>
        <p:spPr bwMode="auto">
          <a:xfrm>
            <a:off x="1447800" y="6096000"/>
            <a:ext cx="601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FF33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1524000" y="6096000"/>
            <a:ext cx="5867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FF33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1447800" y="6096000"/>
            <a:ext cx="6172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333399">
                    <a:lumMod val="75000"/>
                  </a:srgbClr>
                </a:solidFill>
              </a:rPr>
              <a:t>Благоустройство и формирование комфортной городской среды – 5 833,7 тыс. руб.</a:t>
            </a:r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9" y="5105400"/>
            <a:ext cx="91848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1"/>
            <a:ext cx="60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2431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3"/>
          </a:xfrm>
        </p:spPr>
        <p:txBody>
          <a:bodyPr/>
          <a:lstStyle/>
          <a:p>
            <a:r>
              <a:rPr lang="ru-RU" sz="2000" dirty="0" smtClean="0"/>
              <a:t>Состояние задолженности перед бюджетом </a:t>
            </a:r>
            <a:br>
              <a:rPr lang="ru-RU" sz="2000" dirty="0" smtClean="0"/>
            </a:br>
            <a:r>
              <a:rPr lang="ru-RU" sz="2000" dirty="0" smtClean="0"/>
              <a:t>Красновишерского городского округа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4206-51AA-4990-AE12-8893967B7565}" type="slidenum">
              <a:rPr lang="ru-RU" altLang="ru-RU" smtClean="0">
                <a:solidFill>
                  <a:srgbClr val="000000"/>
                </a:solidFill>
              </a:rPr>
              <a:pPr/>
              <a:t>8</a:t>
            </a:fld>
            <a:endParaRPr lang="ru-RU" altLang="ru-RU">
              <a:solidFill>
                <a:srgbClr val="000000"/>
              </a:solidFill>
            </a:endParaRPr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68720644"/>
              </p:ext>
            </p:extLst>
          </p:nvPr>
        </p:nvGraphicFramePr>
        <p:xfrm>
          <a:off x="381000" y="1295400"/>
          <a:ext cx="4040188" cy="2590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9" name="Прямая со стрелкой 18"/>
          <p:cNvCxnSpPr/>
          <p:nvPr/>
        </p:nvCxnSpPr>
        <p:spPr bwMode="auto">
          <a:xfrm>
            <a:off x="5638800" y="27432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Прямая со стрелкой 20"/>
          <p:cNvCxnSpPr/>
          <p:nvPr/>
        </p:nvCxnSpPr>
        <p:spPr bwMode="auto">
          <a:xfrm>
            <a:off x="5638800" y="23622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Прямая со стрелкой 22"/>
          <p:cNvCxnSpPr/>
          <p:nvPr/>
        </p:nvCxnSpPr>
        <p:spPr bwMode="auto">
          <a:xfrm flipV="1">
            <a:off x="5638800" y="2362200"/>
            <a:ext cx="533400" cy="381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Прямая со стрелкой 24"/>
          <p:cNvCxnSpPr/>
          <p:nvPr/>
        </p:nvCxnSpPr>
        <p:spPr bwMode="auto">
          <a:xfrm>
            <a:off x="5562600" y="2743200"/>
            <a:ext cx="0" cy="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Прямая со стрелкой 26"/>
          <p:cNvCxnSpPr/>
          <p:nvPr/>
        </p:nvCxnSpPr>
        <p:spPr bwMode="auto">
          <a:xfrm flipV="1">
            <a:off x="5410200" y="3009900"/>
            <a:ext cx="609600" cy="381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 стрелкой 28"/>
          <p:cNvCxnSpPr/>
          <p:nvPr/>
        </p:nvCxnSpPr>
        <p:spPr bwMode="auto">
          <a:xfrm>
            <a:off x="5562600" y="28194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" y="4371779"/>
            <a:ext cx="3838575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 bwMode="auto">
          <a:xfrm>
            <a:off x="1143000" y="4038600"/>
            <a:ext cx="2743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FF33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609600" y="4038600"/>
            <a:ext cx="33528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</a:rPr>
              <a:t>Динамика недоимки, тыс. руб</a:t>
            </a:r>
            <a:r>
              <a:rPr lang="ru-RU" sz="1400" dirty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1025" name="Прямая со стрелкой 1024"/>
          <p:cNvCxnSpPr/>
          <p:nvPr/>
        </p:nvCxnSpPr>
        <p:spPr bwMode="auto">
          <a:xfrm>
            <a:off x="1905000" y="5029200"/>
            <a:ext cx="457200" cy="1143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0" name="Прямая со стрелкой 1029"/>
          <p:cNvCxnSpPr/>
          <p:nvPr/>
        </p:nvCxnSpPr>
        <p:spPr bwMode="auto">
          <a:xfrm>
            <a:off x="1905000" y="5181600"/>
            <a:ext cx="381000" cy="1143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5" name="Прямоугольник 1034"/>
          <p:cNvSpPr/>
          <p:nvPr/>
        </p:nvSpPr>
        <p:spPr bwMode="auto">
          <a:xfrm rot="718881">
            <a:off x="2622287" y="2168328"/>
            <a:ext cx="68918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>
                <a:solidFill>
                  <a:srgbClr val="FF0000"/>
                </a:solidFill>
              </a:rPr>
              <a:t>-5,3%</a:t>
            </a:r>
          </a:p>
        </p:txBody>
      </p:sp>
      <p:cxnSp>
        <p:nvCxnSpPr>
          <p:cNvPr id="1037" name="Прямая со стрелкой 1036"/>
          <p:cNvCxnSpPr/>
          <p:nvPr/>
        </p:nvCxnSpPr>
        <p:spPr bwMode="auto">
          <a:xfrm flipV="1">
            <a:off x="1219200" y="4926260"/>
            <a:ext cx="685800" cy="41048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0" name="Прямая со стрелкой 1039"/>
          <p:cNvCxnSpPr/>
          <p:nvPr/>
        </p:nvCxnSpPr>
        <p:spPr bwMode="auto">
          <a:xfrm>
            <a:off x="2209800" y="4698809"/>
            <a:ext cx="757077" cy="45490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2" name="Прямоугольник 1041"/>
          <p:cNvSpPr/>
          <p:nvPr/>
        </p:nvSpPr>
        <p:spPr bwMode="auto">
          <a:xfrm>
            <a:off x="1295400" y="4724400"/>
            <a:ext cx="914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FF3300"/>
              </a:solidFill>
            </a:endParaRPr>
          </a:p>
        </p:txBody>
      </p:sp>
      <p:sp>
        <p:nvSpPr>
          <p:cNvPr id="1044" name="Прямоугольник 1043"/>
          <p:cNvSpPr/>
          <p:nvPr/>
        </p:nvSpPr>
        <p:spPr bwMode="auto">
          <a:xfrm rot="20040203">
            <a:off x="1091310" y="4865543"/>
            <a:ext cx="903689" cy="287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rgbClr val="FF0000"/>
                </a:solidFill>
              </a:rPr>
              <a:t>+56,2%</a:t>
            </a:r>
          </a:p>
        </p:txBody>
      </p:sp>
      <p:sp>
        <p:nvSpPr>
          <p:cNvPr id="1046" name="Прямоугольник 1045"/>
          <p:cNvSpPr/>
          <p:nvPr/>
        </p:nvSpPr>
        <p:spPr bwMode="auto">
          <a:xfrm rot="1826297">
            <a:off x="2126734" y="4548693"/>
            <a:ext cx="914400" cy="31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rgbClr val="FF0000"/>
                </a:solidFill>
              </a:rPr>
              <a:t>- 6,5%</a:t>
            </a:r>
          </a:p>
        </p:txBody>
      </p:sp>
      <p:pic>
        <p:nvPicPr>
          <p:cNvPr id="104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19200"/>
            <a:ext cx="4495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609600" cy="91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8815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285</Words>
  <Application>Microsoft Office PowerPoint</Application>
  <PresentationFormat>Экран (4:3)</PresentationFormat>
  <Paragraphs>91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Исполнение бюджета Красновишерского городского округа за 1 полугодие 2021 года</vt:lpstr>
      <vt:lpstr>Основные параметры исполнения бюджета Красновишерского городского округа за 1 п/г 2021 г. </vt:lpstr>
      <vt:lpstr>Исполнение плана по доходам за 1 п/г 2021 г. </vt:lpstr>
      <vt:lpstr>Исполнение плановых назначений по налоговым и неналоговым доходам, млн. руб.</vt:lpstr>
      <vt:lpstr>Динамика и исполнение плана по налоговым и неналоговым доходам, млн. руб.</vt:lpstr>
      <vt:lpstr>Структура расходов бюджета Красновишерского ГО в 1 полугодии 2021 г.</vt:lpstr>
      <vt:lpstr>Исполнение муниципальных программ в 1 п/г 2021 г. </vt:lpstr>
      <vt:lpstr>Состояние задолженности перед бюджетом  Красновишерского городского округа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Красновишерского городского округа за 1 полугодие 2021 года</dc:title>
  <dc:creator>Ирина С. Лебедева</dc:creator>
  <cp:lastModifiedBy>Ирина С. Лебедева</cp:lastModifiedBy>
  <cp:revision>1</cp:revision>
  <dcterms:created xsi:type="dcterms:W3CDTF">2021-07-22T06:59:56Z</dcterms:created>
  <dcterms:modified xsi:type="dcterms:W3CDTF">2021-07-22T07:03:34Z</dcterms:modified>
</cp:coreProperties>
</file>