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538 161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538161</c:v>
                </c:pt>
                <c:pt idx="1">
                  <c:v>109242</c:v>
                </c:pt>
                <c:pt idx="2">
                  <c:v>108698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488512"/>
        <c:axId val="41489536"/>
        <c:axId val="0"/>
      </c:bar3DChart>
      <c:catAx>
        <c:axId val="6148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41489536"/>
        <c:crosses val="autoZero"/>
        <c:auto val="1"/>
        <c:lblAlgn val="ctr"/>
        <c:lblOffset val="100"/>
        <c:noMultiLvlLbl val="0"/>
      </c:catAx>
      <c:valAx>
        <c:axId val="41489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1488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86570</c:v>
                </c:pt>
                <c:pt idx="1">
                  <c:v>21529</c:v>
                </c:pt>
                <c:pt idx="2">
                  <c:v>21881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378368"/>
        <c:axId val="106379904"/>
        <c:axId val="0"/>
      </c:bar3DChart>
      <c:catAx>
        <c:axId val="10637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379904"/>
        <c:crosses val="autoZero"/>
        <c:auto val="1"/>
        <c:lblAlgn val="ctr"/>
        <c:lblOffset val="100"/>
        <c:noMultiLvlLbl val="0"/>
      </c:catAx>
      <c:valAx>
        <c:axId val="106379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378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9870</c:v>
                </c:pt>
                <c:pt idx="1">
                  <c:v>2065</c:v>
                </c:pt>
                <c:pt idx="2">
                  <c:v>602</c:v>
                </c:pt>
                <c:pt idx="3">
                  <c:v>6395</c:v>
                </c:pt>
                <c:pt idx="4">
                  <c:v>1600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-2.39876487753351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9949</c:v>
                </c:pt>
                <c:pt idx="1">
                  <c:v>2073</c:v>
                </c:pt>
                <c:pt idx="2">
                  <c:v>609</c:v>
                </c:pt>
                <c:pt idx="3">
                  <c:v>6447</c:v>
                </c:pt>
                <c:pt idx="4">
                  <c:v>1627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31136"/>
        <c:axId val="41934208"/>
        <c:axId val="0"/>
      </c:bar3DChart>
      <c:catAx>
        <c:axId val="4193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1934208"/>
        <c:crosses val="autoZero"/>
        <c:auto val="1"/>
        <c:lblAlgn val="ctr"/>
        <c:lblOffset val="100"/>
        <c:noMultiLvlLbl val="0"/>
      </c:catAx>
      <c:valAx>
        <c:axId val="4193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931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565887</c:v>
                </c:pt>
                <c:pt idx="1">
                  <c:v>147378</c:v>
                </c:pt>
                <c:pt idx="2">
                  <c:v>116898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166144"/>
        <c:axId val="106893696"/>
        <c:axId val="0"/>
      </c:bar3DChart>
      <c:catAx>
        <c:axId val="192166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6893696"/>
        <c:crosses val="autoZero"/>
        <c:auto val="1"/>
        <c:lblAlgn val="ctr"/>
        <c:lblOffset val="100"/>
        <c:noMultiLvlLbl val="0"/>
      </c:catAx>
      <c:valAx>
        <c:axId val="106893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2166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0.7625</cdr:x>
      <cdr:y>0.30861</cdr:y>
    </cdr:from>
    <cdr:to>
      <cdr:x>0.94666</cdr:x>
      <cdr:y>0.51064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275040" y="1396752"/>
          <a:ext cx="1515616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101,6%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0.78875</cdr:x>
      <cdr:y>0.37225</cdr:y>
    </cdr:from>
    <cdr:to>
      <cdr:x>0.89986</cdr:x>
      <cdr:y>0.48362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491064" y="1684784"/>
          <a:ext cx="914400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79,3 %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1 квартал 2016 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доходам за 1 квартал 2016 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5163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1 квартал 2016 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084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1 квартала 2016 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58626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расходам за 1 квартал 2016 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7412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1 квартал 2016 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753740"/>
              </p:ext>
            </p:extLst>
          </p:nvPr>
        </p:nvGraphicFramePr>
        <p:xfrm>
          <a:off x="467544" y="1556791"/>
          <a:ext cx="8208913" cy="5034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286441"/>
                <a:gridCol w="1286441"/>
                <a:gridCol w="1399775"/>
                <a:gridCol w="833944"/>
                <a:gridCol w="168026"/>
              </a:tblGrid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1 квартала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1 квартала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104588,9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75362,8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29226,1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7044,4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6948,7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95,7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98,6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5296,0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5155,4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140,6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341,1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325,3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95,4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6933,0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6933,0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593,6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593,6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"Развитие и гармонизация межнациональных отношений в Красновишерском муниципальном районе Пермского края"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42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Непрограммные мероприятия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22048,1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2186,0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962,1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213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Отчет об исполнении бюджета  Красновишерского муниципального района за 1 квартал 2016 года</vt:lpstr>
      <vt:lpstr>Исполнение плана по доходам за 1 квартал 2016 года (тыс. руб.)</vt:lpstr>
      <vt:lpstr>Исполнение плана по налоговым и неналоговым доходам за 1 квартал 2016 года (тыс. руб.)</vt:lpstr>
      <vt:lpstr>Исполнение плана 1 квартала 2016 года в разрезе основных источников налоговых и неналоговых доходов (тыс. руб.)</vt:lpstr>
      <vt:lpstr>Исполнение плана по расходам за 1 квартал 2016 года (тыс. руб.)</vt:lpstr>
      <vt:lpstr>Исполнение расходной части бюджета в разрезе муниципальных программ за 1 квартал 2016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7</cp:revision>
  <dcterms:created xsi:type="dcterms:W3CDTF">2016-04-29T03:27:27Z</dcterms:created>
  <dcterms:modified xsi:type="dcterms:W3CDTF">2016-04-29T04:17:37Z</dcterms:modified>
</cp:coreProperties>
</file>