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58" r:id="rId5"/>
    <p:sldId id="261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2.3148148148148147E-2"/>
                  <c:y val="-5.0508587896100784E-2"/>
                </c:manualLayout>
              </c:layout>
              <c:tx>
                <c:rich>
                  <a:bodyPr rot="0" vert="horz"/>
                  <a:lstStyle/>
                  <a:p>
                    <a:pPr>
                      <a:defRPr sz="1800" b="1">
                        <a:solidFill>
                          <a:schemeClr val="bg1"/>
                        </a:solidFill>
                      </a:defRPr>
                    </a:pPr>
                    <a:r>
                      <a:rPr lang="en-US" sz="1800" b="1" dirty="0">
                        <a:solidFill>
                          <a:schemeClr val="tx1"/>
                        </a:solidFill>
                      </a:rPr>
                      <a:t>538 161</a:t>
                    </a:r>
                    <a:endParaRPr lang="en-US" sz="2400" b="1" dirty="0">
                      <a:solidFill>
                        <a:schemeClr val="tx1"/>
                      </a:solidFill>
                    </a:endParaRPr>
                  </a:p>
                </c:rich>
              </c:tx>
              <c:numFmt formatCode="#,##0" sourceLinked="0"/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716049382716049E-3"/>
                  <c:y val="-6.453875120057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2592592592592587E-3"/>
                  <c:y val="-5.6120653217889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 rot="0" vert="horz"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План (год)</c:v>
                </c:pt>
                <c:pt idx="1">
                  <c:v>План 1 кв.</c:v>
                </c:pt>
                <c:pt idx="2">
                  <c:v>Факт 1 кв.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622269</c:v>
                </c:pt>
                <c:pt idx="1">
                  <c:v>114197</c:v>
                </c:pt>
                <c:pt idx="2">
                  <c:v>113656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20176768"/>
        <c:axId val="220179456"/>
        <c:axId val="0"/>
      </c:bar3DChart>
      <c:catAx>
        <c:axId val="220176768"/>
        <c:scaling>
          <c:orientation val="minMax"/>
        </c:scaling>
        <c:delete val="0"/>
        <c:axPos val="b"/>
        <c:majorTickMark val="out"/>
        <c:minorTickMark val="none"/>
        <c:tickLblPos val="nextTo"/>
        <c:crossAx val="220179456"/>
        <c:crosses val="autoZero"/>
        <c:auto val="1"/>
        <c:lblAlgn val="ctr"/>
        <c:lblOffset val="100"/>
        <c:noMultiLvlLbl val="0"/>
      </c:catAx>
      <c:valAx>
        <c:axId val="22017945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2017676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2.3148148148148147E-2"/>
                  <c:y val="-5.0508587896100784E-2"/>
                </c:manualLayout>
              </c:layout>
              <c:tx>
                <c:rich>
                  <a:bodyPr rot="0" vert="horz"/>
                  <a:lstStyle/>
                  <a:p>
                    <a:pPr>
                      <a:defRPr sz="1800" b="1">
                        <a:solidFill>
                          <a:schemeClr val="bg1"/>
                        </a:solidFill>
                      </a:defRPr>
                    </a:pPr>
                    <a:r>
                      <a:rPr lang="ru-RU" sz="1800" b="1" dirty="0" smtClean="0">
                        <a:solidFill>
                          <a:schemeClr val="tx1"/>
                        </a:solidFill>
                      </a:rPr>
                      <a:t>86 570</a:t>
                    </a:r>
                  </a:p>
                  <a:p>
                    <a:pPr>
                      <a:defRPr sz="1800" b="1">
                        <a:solidFill>
                          <a:schemeClr val="bg1"/>
                        </a:solidFill>
                      </a:defRPr>
                    </a:pPr>
                    <a:endParaRPr lang="en-US" sz="2400" b="1" dirty="0">
                      <a:solidFill>
                        <a:schemeClr val="tx1"/>
                      </a:solidFill>
                    </a:endParaRPr>
                  </a:p>
                </c:rich>
              </c:tx>
              <c:numFmt formatCode="#,##0" sourceLinked="0"/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716049382716049E-3"/>
                  <c:y val="-6.453875120057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2592592592592587E-3"/>
                  <c:y val="-5.6120653217889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 rot="0" vert="horz"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План (год)</c:v>
                </c:pt>
                <c:pt idx="1">
                  <c:v>План 1 кв.</c:v>
                </c:pt>
                <c:pt idx="2">
                  <c:v>Факт 1 кв.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90026</c:v>
                </c:pt>
                <c:pt idx="1">
                  <c:v>23200</c:v>
                </c:pt>
                <c:pt idx="2">
                  <c:v>23229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27398400"/>
        <c:axId val="227400320"/>
        <c:axId val="0"/>
      </c:bar3DChart>
      <c:catAx>
        <c:axId val="227398400"/>
        <c:scaling>
          <c:orientation val="minMax"/>
        </c:scaling>
        <c:delete val="0"/>
        <c:axPos val="b"/>
        <c:majorTickMark val="out"/>
        <c:minorTickMark val="none"/>
        <c:tickLblPos val="nextTo"/>
        <c:crossAx val="227400320"/>
        <c:crosses val="autoZero"/>
        <c:auto val="1"/>
        <c:lblAlgn val="ctr"/>
        <c:lblOffset val="100"/>
        <c:noMultiLvlLbl val="0"/>
      </c:catAx>
      <c:valAx>
        <c:axId val="22740032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2739840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НДФЛ</c:v>
                </c:pt>
                <c:pt idx="1">
                  <c:v>ЕНВД</c:v>
                </c:pt>
                <c:pt idx="2">
                  <c:v>Трансп. налог</c:v>
                </c:pt>
                <c:pt idx="3">
                  <c:v>Доходы от исп. мун. им-ва</c:v>
                </c:pt>
                <c:pt idx="4">
                  <c:v>Акцизы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9980</c:v>
                </c:pt>
                <c:pt idx="1">
                  <c:v>1950</c:v>
                </c:pt>
                <c:pt idx="2">
                  <c:v>1170</c:v>
                </c:pt>
                <c:pt idx="3">
                  <c:v>7180</c:v>
                </c:pt>
                <c:pt idx="4">
                  <c:v>1510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3.2407407407407406E-2"/>
                  <c:y val="2.61686464174916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432098765432098E-2"/>
                  <c:y val="-7.850593925247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6234567901234625E-2"/>
                  <c:y val="-3.1402375700990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7777777777777776E-2"/>
                  <c:y val="-2.398764877533512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7777777777777776E-2"/>
                  <c:y val="-1.83180524922441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НДФЛ</c:v>
                </c:pt>
                <c:pt idx="1">
                  <c:v>ЕНВД</c:v>
                </c:pt>
                <c:pt idx="2">
                  <c:v>Трансп. налог</c:v>
                </c:pt>
                <c:pt idx="3">
                  <c:v>Доходы от исп. мун. им-ва</c:v>
                </c:pt>
                <c:pt idx="4">
                  <c:v>Акцизы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9998</c:v>
                </c:pt>
                <c:pt idx="1">
                  <c:v>1802</c:v>
                </c:pt>
                <c:pt idx="2">
                  <c:v>1172</c:v>
                </c:pt>
                <c:pt idx="3">
                  <c:v>7230</c:v>
                </c:pt>
                <c:pt idx="4">
                  <c:v>1520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28778752"/>
        <c:axId val="228780288"/>
        <c:axId val="0"/>
      </c:bar3DChart>
      <c:catAx>
        <c:axId val="228778752"/>
        <c:scaling>
          <c:orientation val="minMax"/>
        </c:scaling>
        <c:delete val="0"/>
        <c:axPos val="b"/>
        <c:majorTickMark val="out"/>
        <c:minorTickMark val="none"/>
        <c:tickLblPos val="nextTo"/>
        <c:crossAx val="228780288"/>
        <c:crosses val="autoZero"/>
        <c:auto val="1"/>
        <c:lblAlgn val="ctr"/>
        <c:lblOffset val="100"/>
        <c:noMultiLvlLbl val="0"/>
      </c:catAx>
      <c:valAx>
        <c:axId val="22878028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2877875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7030A0">
                <a:alpha val="71000"/>
              </a:srgb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2.3148148148148147E-2"/>
                  <c:y val="-5.0508587896100784E-2"/>
                </c:manualLayout>
              </c:layout>
              <c:tx>
                <c:rich>
                  <a:bodyPr rot="0" vert="horz"/>
                  <a:lstStyle/>
                  <a:p>
                    <a:pPr>
                      <a:defRPr sz="1800" b="1">
                        <a:solidFill>
                          <a:schemeClr val="bg1"/>
                        </a:solidFill>
                      </a:defRPr>
                    </a:pPr>
                    <a:r>
                      <a:rPr lang="ru-RU" sz="1800" b="1" dirty="0" smtClean="0">
                        <a:solidFill>
                          <a:schemeClr val="tx1"/>
                        </a:solidFill>
                      </a:rPr>
                      <a:t>565 887</a:t>
                    </a:r>
                    <a:endParaRPr lang="en-US" sz="1800" b="1" dirty="0">
                      <a:solidFill>
                        <a:schemeClr val="tx1"/>
                      </a:solidFill>
                    </a:endParaRPr>
                  </a:p>
                </c:rich>
              </c:tx>
              <c:numFmt formatCode="#,##0" sourceLinked="0"/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716049382716049E-3"/>
                  <c:y val="-6.453875120057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2592592592592587E-3"/>
                  <c:y val="-5.6120653217889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 rot="0" vert="horz"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План (год)</c:v>
                </c:pt>
                <c:pt idx="1">
                  <c:v>План 1 кв.</c:v>
                </c:pt>
                <c:pt idx="2">
                  <c:v>Факт 1 кв.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661348</c:v>
                </c:pt>
                <c:pt idx="1">
                  <c:v>140948</c:v>
                </c:pt>
                <c:pt idx="2">
                  <c:v>136717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29174656"/>
        <c:axId val="229334400"/>
        <c:axId val="0"/>
      </c:bar3DChart>
      <c:catAx>
        <c:axId val="229174656"/>
        <c:scaling>
          <c:orientation val="minMax"/>
        </c:scaling>
        <c:delete val="0"/>
        <c:axPos val="b"/>
        <c:majorTickMark val="out"/>
        <c:minorTickMark val="none"/>
        <c:tickLblPos val="nextTo"/>
        <c:crossAx val="229334400"/>
        <c:crosses val="autoZero"/>
        <c:auto val="1"/>
        <c:lblAlgn val="ctr"/>
        <c:lblOffset val="100"/>
        <c:noMultiLvlLbl val="0"/>
      </c:catAx>
      <c:valAx>
        <c:axId val="22933440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2917465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0.6225</cdr:x>
      <cdr:y>0.1336</cdr:y>
    </cdr:from>
    <cdr:to>
      <cdr:x>0.95499</cdr:x>
      <cdr:y>0.43589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5122912" y="604664"/>
          <a:ext cx="2736304" cy="1368152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800" b="1" i="1" dirty="0" smtClean="0">
              <a:solidFill>
                <a:srgbClr val="FF0000"/>
              </a:solidFill>
            </a:rPr>
            <a:t>Исполнение плана </a:t>
          </a:r>
        </a:p>
        <a:p xmlns:a="http://schemas.openxmlformats.org/drawingml/2006/main">
          <a:r>
            <a:rPr lang="ru-RU" sz="1800" b="1" i="1" dirty="0" smtClean="0">
              <a:solidFill>
                <a:srgbClr val="FF0000"/>
              </a:solidFill>
            </a:rPr>
            <a:t>1 квартала – 99,5 %</a:t>
          </a:r>
        </a:p>
        <a:p xmlns:a="http://schemas.openxmlformats.org/drawingml/2006/main">
          <a:endParaRPr lang="ru-RU" sz="1800" b="1" i="1" dirty="0">
            <a:solidFill>
              <a:srgbClr val="FF0000"/>
            </a:solidFill>
          </a:endParaRPr>
        </a:p>
        <a:p xmlns:a="http://schemas.openxmlformats.org/drawingml/2006/main">
          <a:r>
            <a:rPr lang="ru-RU" sz="1800" b="1" i="1" dirty="0" smtClean="0">
              <a:solidFill>
                <a:srgbClr val="FF0000"/>
              </a:solidFill>
            </a:rPr>
            <a:t>Годового плана – 18,3 %</a:t>
          </a:r>
          <a:endParaRPr lang="ru-RU" sz="1800" b="1" i="1" dirty="0">
            <a:solidFill>
              <a:srgbClr val="FF000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0.605</cdr:x>
      <cdr:y>0.1336</cdr:y>
    </cdr:from>
    <cdr:to>
      <cdr:x>0.93791</cdr:x>
      <cdr:y>0.46771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978896" y="604664"/>
          <a:ext cx="2739729" cy="151216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rgbClr val="00B0F0">
              <a:alpha val="58000"/>
            </a:srgb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800" b="1" i="1" dirty="0" smtClean="0">
              <a:solidFill>
                <a:srgbClr val="FF0000"/>
              </a:solidFill>
            </a:rPr>
            <a:t>Исполнение плана </a:t>
          </a:r>
        </a:p>
        <a:p xmlns:a="http://schemas.openxmlformats.org/drawingml/2006/main">
          <a:r>
            <a:rPr lang="ru-RU" sz="1800" b="1" i="1" dirty="0" smtClean="0">
              <a:solidFill>
                <a:srgbClr val="FF0000"/>
              </a:solidFill>
            </a:rPr>
            <a:t>1 квартала 2017 – 100,1 %</a:t>
          </a:r>
        </a:p>
        <a:p xmlns:a="http://schemas.openxmlformats.org/drawingml/2006/main">
          <a:endParaRPr lang="ru-RU" sz="1000" b="1" i="1" dirty="0">
            <a:solidFill>
              <a:srgbClr val="FF0000"/>
            </a:solidFill>
          </a:endParaRPr>
        </a:p>
        <a:p xmlns:a="http://schemas.openxmlformats.org/drawingml/2006/main">
          <a:r>
            <a:rPr lang="ru-RU" sz="1800" b="1" i="1" dirty="0" smtClean="0">
              <a:solidFill>
                <a:srgbClr val="FF0000"/>
              </a:solidFill>
            </a:rPr>
            <a:t>годового плана – 25,8 %</a:t>
          </a:r>
          <a:endParaRPr lang="ru-RU" sz="1800" b="1" i="1" dirty="0">
            <a:solidFill>
              <a:srgbClr val="FF0000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0.66625</cdr:x>
      <cdr:y>0.11769</cdr:y>
    </cdr:from>
    <cdr:to>
      <cdr:x>0.96374</cdr:x>
      <cdr:y>0.43589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5482952" y="532656"/>
          <a:ext cx="2448271" cy="144016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rgbClr val="7030A0">
              <a:alpha val="49000"/>
            </a:srgb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800" b="1" i="1" dirty="0" smtClean="0">
              <a:solidFill>
                <a:srgbClr val="FF0000"/>
              </a:solidFill>
            </a:rPr>
            <a:t>Исполнение плана</a:t>
          </a:r>
        </a:p>
        <a:p xmlns:a="http://schemas.openxmlformats.org/drawingml/2006/main">
          <a:r>
            <a:rPr lang="ru-RU" sz="1800" b="1" i="1" dirty="0" smtClean="0">
              <a:solidFill>
                <a:srgbClr val="FF0000"/>
              </a:solidFill>
            </a:rPr>
            <a:t>1 квартала - </a:t>
          </a:r>
          <a:r>
            <a:rPr lang="ru-RU" sz="1800" b="1" i="1" dirty="0" smtClean="0">
              <a:solidFill>
                <a:srgbClr val="FF0000"/>
              </a:solidFill>
            </a:rPr>
            <a:t>97 %</a:t>
          </a:r>
        </a:p>
        <a:p xmlns:a="http://schemas.openxmlformats.org/drawingml/2006/main">
          <a:endParaRPr lang="ru-RU" sz="1000" b="1" i="1" dirty="0">
            <a:solidFill>
              <a:srgbClr val="FF0000"/>
            </a:solidFill>
          </a:endParaRPr>
        </a:p>
        <a:p xmlns:a="http://schemas.openxmlformats.org/drawingml/2006/main">
          <a:r>
            <a:rPr lang="ru-RU" sz="1800" b="1" i="1" dirty="0" smtClean="0">
              <a:solidFill>
                <a:srgbClr val="FF0000"/>
              </a:solidFill>
            </a:rPr>
            <a:t>годового плана – 20,7 %</a:t>
          </a:r>
          <a:endParaRPr lang="ru-RU" sz="1800" b="1" i="1" dirty="0">
            <a:solidFill>
              <a:srgbClr val="FF0000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3145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8136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3658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17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664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851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888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4810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0880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98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619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20000"/>
                <a:lumOff val="80000"/>
              </a:schemeClr>
            </a:gs>
            <a:gs pos="25000">
              <a:schemeClr val="accent5">
                <a:lumMod val="14000"/>
                <a:lumOff val="86000"/>
                <a:alpha val="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02969-2231-4B08-BC4F-276D8AE3AC22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5F76E-07D9-4E28-8D9C-9317BD35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1525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98578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Отчет об исполнении бюджета 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Красновишерского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муниципального района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за 1 квартал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2017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года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779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Исполнение плана по доходам за 1 квартал </a:t>
            </a:r>
            <a:r>
              <a:rPr lang="ru-RU" sz="2800" dirty="0" smtClean="0"/>
              <a:t>2017 </a:t>
            </a:r>
            <a:r>
              <a:rPr lang="ru-RU" sz="2800" dirty="0" smtClean="0"/>
              <a:t>года</a:t>
            </a:r>
            <a:br>
              <a:rPr lang="ru-RU" sz="2800" dirty="0" smtClean="0"/>
            </a:br>
            <a:r>
              <a:rPr lang="ru-RU" sz="2800" dirty="0" smtClean="0"/>
              <a:t>(тыс. руб.)</a:t>
            </a:r>
            <a:endParaRPr lang="ru-RU" sz="2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916074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884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Исполнение плана по налоговым и неналоговым доходам за 1 квартал </a:t>
            </a:r>
            <a:r>
              <a:rPr lang="ru-RU" sz="2800" dirty="0" smtClean="0"/>
              <a:t>2017 </a:t>
            </a:r>
            <a:r>
              <a:rPr lang="ru-RU" sz="2800" dirty="0" smtClean="0"/>
              <a:t>года (тыс. руб.)</a:t>
            </a:r>
            <a:endParaRPr lang="ru-RU" sz="2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226828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6588224" y="2996952"/>
            <a:ext cx="1490464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3152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Исполнение плана 1 квартала </a:t>
            </a:r>
            <a:r>
              <a:rPr lang="ru-RU" sz="2800" dirty="0" smtClean="0"/>
              <a:t>2017 </a:t>
            </a:r>
            <a:r>
              <a:rPr lang="ru-RU" sz="2800" dirty="0" smtClean="0"/>
              <a:t>года в разрезе основных источников налоговых и неналоговых доходов (тыс. руб.)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0660004"/>
              </p:ext>
            </p:extLst>
          </p:nvPr>
        </p:nvGraphicFramePr>
        <p:xfrm>
          <a:off x="457200" y="1600200"/>
          <a:ext cx="8229600" cy="485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13477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Исполнение плана по расходам за 1 квартал </a:t>
            </a:r>
            <a:r>
              <a:rPr lang="ru-RU" sz="2800" dirty="0" smtClean="0"/>
              <a:t>2017 </a:t>
            </a:r>
            <a:r>
              <a:rPr lang="ru-RU" sz="2800" dirty="0" smtClean="0"/>
              <a:t>года</a:t>
            </a:r>
            <a:br>
              <a:rPr lang="ru-RU" sz="2800" dirty="0" smtClean="0"/>
            </a:br>
            <a:r>
              <a:rPr lang="ru-RU" sz="2800" dirty="0" smtClean="0"/>
              <a:t>(тыс. руб.)</a:t>
            </a:r>
            <a:endParaRPr lang="ru-RU" sz="2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080924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8750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Исполнение расходной части бюджета в разрезе муниципальных программ за 1 квартал </a:t>
            </a:r>
            <a:r>
              <a:rPr lang="ru-RU" sz="2800" dirty="0" smtClean="0"/>
              <a:t>2017 </a:t>
            </a:r>
            <a:r>
              <a:rPr lang="ru-RU" sz="2800" dirty="0" smtClean="0"/>
              <a:t>г. (тыс. руб.)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790547"/>
              </p:ext>
            </p:extLst>
          </p:nvPr>
        </p:nvGraphicFramePr>
        <p:xfrm>
          <a:off x="467544" y="1340766"/>
          <a:ext cx="8208913" cy="50820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34286"/>
                <a:gridCol w="1302218"/>
                <a:gridCol w="1270664"/>
                <a:gridCol w="1399775"/>
                <a:gridCol w="1001970"/>
              </a:tblGrid>
              <a:tr h="47790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Наименование программы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План 1 квартала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Факт 1 квартала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Отклонение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% исп.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7790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«Развитие образования Красновишерского МР»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93 548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91439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- 2 109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97,7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226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«Развитие культуры»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6 572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6 540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- 32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99,5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08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«Развитие </a:t>
                      </a:r>
                      <a:r>
                        <a:rPr lang="ru-RU" sz="1400" dirty="0" err="1">
                          <a:effectLst/>
                        </a:rPr>
                        <a:t>ФиС</a:t>
                      </a:r>
                      <a:r>
                        <a:rPr lang="ru-RU" sz="1400" dirty="0">
                          <a:effectLst/>
                        </a:rPr>
                        <a:t> и туризма»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610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610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100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546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«Семья и дети Вишеры»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5 467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4 840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- 627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88,5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7790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«Обеспечение безопасности жизнедеятельности»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622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593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- 29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95,3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202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«Экономическое развитие»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- 13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301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«Развитие транспортной системы»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8 876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8 876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100,0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7790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«Управление имуществом и земельными ресурсами»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490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359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- 131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73,2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913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"Развитие и гармонизация межнациональных отношений в Красновишерском муниципальном районе Пермского края"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39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- 18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54,9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79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«Градостроительная деятельность»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3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-3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6248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Непрограммные мероприятия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24 708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23 438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- 1 270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94,9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58455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275</Words>
  <Application>Microsoft Office PowerPoint</Application>
  <PresentationFormat>Экран (4:3)</PresentationFormat>
  <Paragraphs>94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Отчет об исполнении бюджета  Красновишерского муниципального района за 1 квартал 2017 года</vt:lpstr>
      <vt:lpstr>Исполнение плана по доходам за 1 квартал 2017 года (тыс. руб.)</vt:lpstr>
      <vt:lpstr>Исполнение плана по налоговым и неналоговым доходам за 1 квартал 2017 года (тыс. руб.)</vt:lpstr>
      <vt:lpstr>Исполнение плана 1 квартала 2017 года в разрезе основных источников налоговых и неналоговых доходов (тыс. руб.)</vt:lpstr>
      <vt:lpstr>Исполнение плана по расходам за 1 квартал 2017 года (тыс. руб.)</vt:lpstr>
      <vt:lpstr>Исполнение расходной части бюджета в разрезе муниципальных программ за 1 квартал 2017 г. (тыс. руб.)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плана по доходам за 1 квартал 2016 года</dc:title>
  <dc:creator>Ирина С. Лебедева</dc:creator>
  <cp:lastModifiedBy>Ирина С. Лебедева</cp:lastModifiedBy>
  <cp:revision>18</cp:revision>
  <dcterms:created xsi:type="dcterms:W3CDTF">2016-04-29T03:27:27Z</dcterms:created>
  <dcterms:modified xsi:type="dcterms:W3CDTF">2017-04-25T08:28:26Z</dcterms:modified>
</cp:coreProperties>
</file>