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кв.</c:v>
                </c:pt>
                <c:pt idx="2">
                  <c:v>Факт 1 кв.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739697</c:v>
                </c:pt>
                <c:pt idx="1">
                  <c:v>156562</c:v>
                </c:pt>
                <c:pt idx="2">
                  <c:v>144860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611360"/>
        <c:axId val="178823384"/>
        <c:axId val="0"/>
      </c:bar3DChart>
      <c:catAx>
        <c:axId val="117611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8823384"/>
        <c:crosses val="autoZero"/>
        <c:auto val="1"/>
        <c:lblAlgn val="ctr"/>
        <c:lblOffset val="100"/>
        <c:noMultiLvlLbl val="0"/>
      </c:catAx>
      <c:valAx>
        <c:axId val="178823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6113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кв.</c:v>
                </c:pt>
                <c:pt idx="2">
                  <c:v>Факт 1 кв.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95851</c:v>
                </c:pt>
                <c:pt idx="1">
                  <c:v>22590</c:v>
                </c:pt>
                <c:pt idx="2">
                  <c:v>23329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487480"/>
        <c:axId val="179491960"/>
        <c:axId val="0"/>
      </c:bar3DChart>
      <c:catAx>
        <c:axId val="179487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9491960"/>
        <c:crosses val="autoZero"/>
        <c:auto val="1"/>
        <c:lblAlgn val="ctr"/>
        <c:lblOffset val="100"/>
        <c:noMultiLvlLbl val="0"/>
      </c:catAx>
      <c:valAx>
        <c:axId val="179491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9487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9980</c:v>
                </c:pt>
                <c:pt idx="1">
                  <c:v>1578</c:v>
                </c:pt>
                <c:pt idx="2">
                  <c:v>900</c:v>
                </c:pt>
                <c:pt idx="3">
                  <c:v>7360</c:v>
                </c:pt>
                <c:pt idx="4">
                  <c:v>1560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2407407407407406E-2"/>
                  <c:y val="2.6168646417491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432098765432098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6234567901234625E-2"/>
                  <c:y val="-3.140237570099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7777777777777776E-2"/>
                  <c:y val="-2.398764877533512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7777777777777776E-2"/>
                  <c:y val="-1.831805249224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10023</c:v>
                </c:pt>
                <c:pt idx="1">
                  <c:v>1577</c:v>
                </c:pt>
                <c:pt idx="2">
                  <c:v>908</c:v>
                </c:pt>
                <c:pt idx="3">
                  <c:v>7388</c:v>
                </c:pt>
                <c:pt idx="4">
                  <c:v>1563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517048"/>
        <c:axId val="116571328"/>
        <c:axId val="0"/>
      </c:bar3DChart>
      <c:catAx>
        <c:axId val="179517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571328"/>
        <c:crosses val="autoZero"/>
        <c:auto val="1"/>
        <c:lblAlgn val="ctr"/>
        <c:lblOffset val="100"/>
        <c:noMultiLvlLbl val="0"/>
      </c:catAx>
      <c:valAx>
        <c:axId val="116571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95170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 2017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2"/>
              <c:layout>
                <c:manualLayout>
                  <c:x val="-1.5432098765431532E-3"/>
                  <c:y val="-1.3084323208745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9998</c:v>
                </c:pt>
                <c:pt idx="1">
                  <c:v>1802</c:v>
                </c:pt>
                <c:pt idx="2">
                  <c:v>1172</c:v>
                </c:pt>
                <c:pt idx="3">
                  <c:v>7230</c:v>
                </c:pt>
                <c:pt idx="4">
                  <c:v>1520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кв. 2018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2407407407407406E-2"/>
                  <c:y val="2.6168646417491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432098765432098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777777777777776E-2"/>
                  <c:y val="-1.3084323208745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7777777777777776E-2"/>
                  <c:y val="-2.398764877533512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7777777777777776E-2"/>
                  <c:y val="-1.831805249224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10023</c:v>
                </c:pt>
                <c:pt idx="1">
                  <c:v>1577</c:v>
                </c:pt>
                <c:pt idx="2">
                  <c:v>908</c:v>
                </c:pt>
                <c:pt idx="3">
                  <c:v>7388</c:v>
                </c:pt>
                <c:pt idx="4">
                  <c:v>1563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728296"/>
        <c:axId val="179732776"/>
        <c:axId val="0"/>
      </c:bar3DChart>
      <c:catAx>
        <c:axId val="179728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9732776"/>
        <c:crosses val="autoZero"/>
        <c:auto val="1"/>
        <c:lblAlgn val="ctr"/>
        <c:lblOffset val="100"/>
        <c:noMultiLvlLbl val="0"/>
      </c:catAx>
      <c:valAx>
        <c:axId val="179732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97282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>
                <a:alpha val="71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кв.</c:v>
                </c:pt>
                <c:pt idx="2">
                  <c:v>Факт 1 кв.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756429</c:v>
                </c:pt>
                <c:pt idx="1">
                  <c:v>170882</c:v>
                </c:pt>
                <c:pt idx="2">
                  <c:v>140569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825544"/>
        <c:axId val="115949792"/>
        <c:axId val="0"/>
      </c:bar3DChart>
      <c:catAx>
        <c:axId val="179825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949792"/>
        <c:crosses val="autoZero"/>
        <c:auto val="1"/>
        <c:lblAlgn val="ctr"/>
        <c:lblOffset val="100"/>
        <c:noMultiLvlLbl val="0"/>
      </c:catAx>
      <c:valAx>
        <c:axId val="1159497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98255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0.6225</cdr:x>
      <cdr:y>0.1336</cdr:y>
    </cdr:from>
    <cdr:to>
      <cdr:x>0.95499</cdr:x>
      <cdr:y>0.43589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22912" y="604664"/>
          <a:ext cx="2736304" cy="136815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Исполнение плана </a:t>
          </a:r>
        </a:p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1 квартала – 92,5 %</a:t>
          </a:r>
        </a:p>
        <a:p xmlns:a="http://schemas.openxmlformats.org/drawingml/2006/main">
          <a:endParaRPr lang="ru-RU" sz="1800" b="1" i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Годового плана – 19,6 %</a:t>
          </a:r>
          <a:endParaRPr lang="ru-RU" sz="1800" b="1" i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0.5875</cdr:x>
      <cdr:y>0.1336</cdr:y>
    </cdr:from>
    <cdr:to>
      <cdr:x>0.93791</cdr:x>
      <cdr:y>0.46771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834880" y="604669"/>
          <a:ext cx="2883744" cy="15121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B0F0">
              <a:alpha val="58000"/>
            </a:srgb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Исполнение плана </a:t>
          </a:r>
        </a:p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1 квартала 2017 – 103,3 %</a:t>
          </a:r>
        </a:p>
        <a:p xmlns:a="http://schemas.openxmlformats.org/drawingml/2006/main">
          <a:endParaRPr lang="ru-RU" sz="1000" b="1" i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годового плана – 24,3 %</a:t>
          </a:r>
          <a:endParaRPr lang="ru-RU" sz="1800" b="1" i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0.61375</cdr:x>
      <cdr:y>0.11769</cdr:y>
    </cdr:from>
    <cdr:to>
      <cdr:x>0.96374</cdr:x>
      <cdr:y>0.37225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050904" y="532661"/>
          <a:ext cx="2880291" cy="11521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7030A0">
              <a:alpha val="49000"/>
            </a:srgb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Исполнение плана</a:t>
          </a:r>
        </a:p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1 квартала – 82,3 %</a:t>
          </a:r>
        </a:p>
        <a:p xmlns:a="http://schemas.openxmlformats.org/drawingml/2006/main">
          <a:endParaRPr lang="ru-RU" sz="1000" b="1" i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годового плана – 18,6 %</a:t>
          </a:r>
          <a:endParaRPr lang="ru-RU" sz="1800" b="1" i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4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5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6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5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8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1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8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1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2969-2231-4B08-BC4F-276D8AE3AC22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2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Отчет об исполнении бюджета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Красновишерского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муниципального района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 1 </a:t>
            </a:r>
            <a:r>
              <a:rPr lang="ru-RU" smtClean="0">
                <a:solidFill>
                  <a:schemeClr val="tx2">
                    <a:lumMod val="75000"/>
                  </a:schemeClr>
                </a:solidFill>
              </a:rPr>
              <a:t>квартал </a:t>
            </a:r>
            <a:r>
              <a:rPr lang="ru-RU" smtClean="0">
                <a:solidFill>
                  <a:schemeClr val="tx2">
                    <a:lumMod val="75000"/>
                  </a:schemeClr>
                </a:solidFill>
              </a:rPr>
              <a:t>2018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7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доходам за 1 квартал 2018 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0530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88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налоговым и неналоговым доходам за 1 квартал 2018 года 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2332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588224" y="2996952"/>
            <a:ext cx="149046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5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1 квартала 2018 года в разрезе основных источников налоговых и неналоговых доходов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96890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47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Динамика доходов 1 квартала 2018 года к уровню 1 квартала 2017 года в разрезе основных источников налоговых и неналоговых доходов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329875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220072" y="1556792"/>
            <a:ext cx="3456384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Темп роста налоговых и неналоговых доходов всего – 100,4% 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4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расходам за 1 квартал 2018 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0375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750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расходной части бюджета в разрезе муниципальных программ за 1 квартал 2018 г.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122578"/>
              </p:ext>
            </p:extLst>
          </p:nvPr>
        </p:nvGraphicFramePr>
        <p:xfrm>
          <a:off x="467544" y="1340766"/>
          <a:ext cx="8208913" cy="5065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4286"/>
                <a:gridCol w="1302218"/>
                <a:gridCol w="1270664"/>
                <a:gridCol w="1399775"/>
                <a:gridCol w="1001970"/>
              </a:tblGrid>
              <a:tr h="477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программы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1 квартала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Факт 1 квартала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исп.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7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образования Красновишерского МР»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125 096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103 005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- 22 091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82,3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26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культуры»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6 520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6 500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- 20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99,7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«Развитие </a:t>
                      </a:r>
                      <a:r>
                        <a:rPr lang="ru-RU" sz="1400" dirty="0" err="1">
                          <a:effectLst/>
                        </a:rPr>
                        <a:t>ФиС</a:t>
                      </a:r>
                      <a:r>
                        <a:rPr lang="ru-RU" sz="1400" dirty="0">
                          <a:effectLst/>
                        </a:rPr>
                        <a:t> и туризма»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510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490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- 20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96,1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46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«Семья и дети Вишеры»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5 589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5 109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</a:rPr>
                        <a:t>- 480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91,4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7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«Обеспечение безопасности жизнедеятельности»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799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494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- 305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61,7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0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«Экономическое развитие»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0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«Развитие транспортной системы»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6 606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4 226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- 2 380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7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«Управление имуществом и земельными ресурсами»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625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162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- 463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25,9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81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"Развитие и гармонизация межнациональных </a:t>
                      </a:r>
                      <a:r>
                        <a:rPr lang="ru-RU" sz="1400" dirty="0" smtClean="0">
                          <a:effectLst/>
                        </a:rPr>
                        <a:t>отношений»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- 102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4,6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79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«Градостроительная деятельность»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40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- 40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79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«Создание условий для оказания медицинской помощи»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1 789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600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- 1 108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33,5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2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«Обеспечение жильем</a:t>
                      </a:r>
                      <a:r>
                        <a:rPr lang="ru-RU" sz="1400" baseline="0" dirty="0" smtClean="0">
                          <a:effectLst/>
                        </a:rPr>
                        <a:t> отдельных категорий граждан»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- 85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15,5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45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301</Words>
  <Application>Microsoft Office PowerPoint</Application>
  <PresentationFormat>Экран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Отчет об исполнении бюджета  Красновишерского муниципального района за 1 квартал 2018 года</vt:lpstr>
      <vt:lpstr>Исполнение плана по доходам за 1 квартал 2018 года (тыс. руб.)</vt:lpstr>
      <vt:lpstr>Исполнение плана по налоговым и неналоговым доходам за 1 квартал 2018 года (тыс. руб.)</vt:lpstr>
      <vt:lpstr>Исполнение плана 1 квартала 2018 года в разрезе основных источников налоговых и неналоговых доходов (тыс. руб.)</vt:lpstr>
      <vt:lpstr>Динамика доходов 1 квартала 2018 года к уровню 1 квартала 2017 года в разрезе основных источников налоговых и неналоговых доходов (тыс. руб.)</vt:lpstr>
      <vt:lpstr>Исполнение плана по расходам за 1 квартал 2018 года (тыс. руб.)</vt:lpstr>
      <vt:lpstr>Исполнение расходной части бюджета в разрезе муниципальных программ за 1 квартал 2018 г. (тыс. руб.)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плана по доходам за 1 квартал 2016 года</dc:title>
  <dc:creator>Ирина С. Лебедева</dc:creator>
  <cp:lastModifiedBy>Антипина Светлана Гаврииловна</cp:lastModifiedBy>
  <cp:revision>30</cp:revision>
  <dcterms:created xsi:type="dcterms:W3CDTF">2016-04-29T03:27:27Z</dcterms:created>
  <dcterms:modified xsi:type="dcterms:W3CDTF">2018-05-18T06:46:11Z</dcterms:modified>
</cp:coreProperties>
</file>