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538 161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601937</c:v>
                </c:pt>
                <c:pt idx="1">
                  <c:v>317291</c:v>
                </c:pt>
                <c:pt idx="2">
                  <c:v>317006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558016"/>
        <c:axId val="85559552"/>
        <c:axId val="0"/>
      </c:bar3DChart>
      <c:catAx>
        <c:axId val="8555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5559552"/>
        <c:crosses val="autoZero"/>
        <c:auto val="1"/>
        <c:lblAlgn val="ctr"/>
        <c:lblOffset val="100"/>
        <c:noMultiLvlLbl val="0"/>
      </c:catAx>
      <c:valAx>
        <c:axId val="8555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558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86570</c:v>
                </c:pt>
                <c:pt idx="1">
                  <c:v>45481</c:v>
                </c:pt>
                <c:pt idx="2">
                  <c:v>46126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13152"/>
        <c:axId val="50114944"/>
        <c:axId val="0"/>
      </c:bar3DChart>
      <c:catAx>
        <c:axId val="5011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50114944"/>
        <c:crosses val="autoZero"/>
        <c:auto val="1"/>
        <c:lblAlgn val="ctr"/>
        <c:lblOffset val="100"/>
        <c:noMultiLvlLbl val="0"/>
      </c:catAx>
      <c:valAx>
        <c:axId val="50114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113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20690</c:v>
                </c:pt>
                <c:pt idx="1">
                  <c:v>4065</c:v>
                </c:pt>
                <c:pt idx="2">
                  <c:v>1145</c:v>
                </c:pt>
                <c:pt idx="3">
                  <c:v>13794</c:v>
                </c:pt>
                <c:pt idx="4">
                  <c:v>3760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20697</c:v>
                </c:pt>
                <c:pt idx="1">
                  <c:v>4132</c:v>
                </c:pt>
                <c:pt idx="2">
                  <c:v>1146</c:v>
                </c:pt>
                <c:pt idx="3">
                  <c:v>13825</c:v>
                </c:pt>
                <c:pt idx="4">
                  <c:v>3771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826816"/>
        <c:axId val="49840896"/>
        <c:axId val="0"/>
      </c:bar3DChart>
      <c:catAx>
        <c:axId val="4982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49840896"/>
        <c:crosses val="autoZero"/>
        <c:auto val="1"/>
        <c:lblAlgn val="ctr"/>
        <c:lblOffset val="100"/>
        <c:noMultiLvlLbl val="0"/>
      </c:catAx>
      <c:valAx>
        <c:axId val="49840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8268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1 п/г</c:v>
                </c:pt>
                <c:pt idx="2">
                  <c:v>Факт 1 п/г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646560</c:v>
                </c:pt>
                <c:pt idx="1">
                  <c:v>349758</c:v>
                </c:pt>
                <c:pt idx="2">
                  <c:v>333258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907968"/>
        <c:axId val="49917952"/>
        <c:axId val="0"/>
      </c:bar3DChart>
      <c:catAx>
        <c:axId val="49907968"/>
        <c:scaling>
          <c:orientation val="minMax"/>
        </c:scaling>
        <c:delete val="0"/>
        <c:axPos val="b"/>
        <c:majorTickMark val="out"/>
        <c:minorTickMark val="none"/>
        <c:tickLblPos val="nextTo"/>
        <c:crossAx val="49917952"/>
        <c:crosses val="autoZero"/>
        <c:auto val="1"/>
        <c:lblAlgn val="ctr"/>
        <c:lblOffset val="100"/>
        <c:noMultiLvlLbl val="0"/>
      </c:catAx>
      <c:valAx>
        <c:axId val="49917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907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0.7625</cdr:x>
      <cdr:y>0.19724</cdr:y>
    </cdr:from>
    <cdr:to>
      <cdr:x>0.94666</cdr:x>
      <cdr:y>0.51064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275070" y="892696"/>
          <a:ext cx="1515563" cy="1418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101,4%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0.78875</cdr:x>
      <cdr:y>0.22906</cdr:y>
    </cdr:from>
    <cdr:to>
      <cdr:x>0.89986</cdr:x>
      <cdr:y>0.48362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491097" y="1036712"/>
          <a:ext cx="914391" cy="11521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95,3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01.08.2016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1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полугодие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2016 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доходам за 1 </a:t>
            </a:r>
            <a:r>
              <a:rPr lang="ru-RU" sz="2800" dirty="0" smtClean="0"/>
              <a:t>полугодие </a:t>
            </a:r>
            <a:r>
              <a:rPr lang="ru-RU" sz="2800" dirty="0" smtClean="0"/>
              <a:t>2016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0771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1 </a:t>
            </a:r>
            <a:r>
              <a:rPr lang="ru-RU" sz="2800" dirty="0" smtClean="0"/>
              <a:t>полугодие </a:t>
            </a:r>
            <a:r>
              <a:rPr lang="ru-RU" sz="2800" dirty="0" smtClean="0"/>
              <a:t>2016 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743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1 </a:t>
            </a:r>
            <a:r>
              <a:rPr lang="ru-RU" sz="2800" dirty="0" smtClean="0"/>
              <a:t>полугодия </a:t>
            </a:r>
            <a:r>
              <a:rPr lang="ru-RU" sz="2800" dirty="0" smtClean="0"/>
              <a:t>2016 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182409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1 </a:t>
            </a:r>
            <a:r>
              <a:rPr lang="ru-RU" sz="2800" dirty="0" smtClean="0"/>
              <a:t>полугодие </a:t>
            </a:r>
            <a:r>
              <a:rPr lang="ru-RU" sz="2800" dirty="0" smtClean="0"/>
              <a:t>2016 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36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1 </a:t>
            </a:r>
            <a:r>
              <a:rPr lang="ru-RU" sz="2800" dirty="0" smtClean="0"/>
              <a:t>полугодие </a:t>
            </a:r>
            <a:r>
              <a:rPr lang="ru-RU" sz="2800" dirty="0" smtClean="0"/>
              <a:t>2016 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076842"/>
              </p:ext>
            </p:extLst>
          </p:nvPr>
        </p:nvGraphicFramePr>
        <p:xfrm>
          <a:off x="467544" y="1556791"/>
          <a:ext cx="8208913" cy="503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907990"/>
                <a:gridCol w="93980"/>
              </a:tblGrid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1 </a:t>
                      </a:r>
                      <a:r>
                        <a:rPr lang="ru-RU" sz="1400" dirty="0" smtClean="0">
                          <a:effectLst/>
                        </a:rPr>
                        <a:t> полугодия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1 </a:t>
                      </a:r>
                      <a:r>
                        <a:rPr lang="ru-RU" sz="1400" dirty="0" smtClean="0">
                          <a:effectLst/>
                        </a:rPr>
                        <a:t>полугодия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221 831,2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212 340,4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- 9 490,8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16 752,8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16 179,5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- 573,3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96,6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1 848,4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1 158,3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- 690,1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14 644,2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14 431,2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792,6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724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68,6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40,1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39,4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- 0,7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40 751,3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40 751,3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858,4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858,4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"Развитие и гармонизация межнациональных отношений в Красновишерском муниципальном районе Пермского края"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138,1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138,1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42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Непрограммные мероприятия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49 474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46 636,9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- 2 837,1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235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об исполнении бюджета  Красновишерского муниципального района за 1 полугодие 2016 года</vt:lpstr>
      <vt:lpstr>Исполнение плана по доходам за 1 полугодие 2016 года (тыс. руб.)</vt:lpstr>
      <vt:lpstr>Исполнение плана по налоговым и неналоговым доходам за 1 полугодие 2016 года (тыс. руб.)</vt:lpstr>
      <vt:lpstr>Исполнение плана 1 полугодия 2016 года в разрезе основных источников налоговых и неналоговых доходов (тыс. руб.)</vt:lpstr>
      <vt:lpstr>Исполнение плана по расходам за 1 полугодие 2016 года (тыс. руб.)</vt:lpstr>
      <vt:lpstr>Исполнение расходной части бюджета в разрезе муниципальных программ за 1 полугодие 2016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15</cp:revision>
  <dcterms:created xsi:type="dcterms:W3CDTF">2016-04-29T03:27:27Z</dcterms:created>
  <dcterms:modified xsi:type="dcterms:W3CDTF">2016-08-01T06:57:12Z</dcterms:modified>
</cp:coreProperties>
</file>