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538 161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655973</c:v>
                </c:pt>
                <c:pt idx="1">
                  <c:v>338968</c:v>
                </c:pt>
                <c:pt idx="2">
                  <c:v>326884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339520"/>
        <c:axId val="59341056"/>
        <c:axId val="0"/>
      </c:bar3DChart>
      <c:catAx>
        <c:axId val="5933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59341056"/>
        <c:crosses val="autoZero"/>
        <c:auto val="1"/>
        <c:lblAlgn val="ctr"/>
        <c:lblOffset val="100"/>
        <c:noMultiLvlLbl val="0"/>
      </c:catAx>
      <c:valAx>
        <c:axId val="59341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339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90059</c:v>
                </c:pt>
                <c:pt idx="1">
                  <c:v>47800</c:v>
                </c:pt>
                <c:pt idx="2">
                  <c:v>47846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384192"/>
        <c:axId val="59385728"/>
        <c:axId val="0"/>
      </c:bar3DChart>
      <c:catAx>
        <c:axId val="5938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59385728"/>
        <c:crosses val="autoZero"/>
        <c:auto val="1"/>
        <c:lblAlgn val="ctr"/>
        <c:lblOffset val="100"/>
        <c:noMultiLvlLbl val="0"/>
      </c:catAx>
      <c:valAx>
        <c:axId val="5938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384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21530</c:v>
                </c:pt>
                <c:pt idx="1">
                  <c:v>3850</c:v>
                </c:pt>
                <c:pt idx="2">
                  <c:v>1925</c:v>
                </c:pt>
                <c:pt idx="3">
                  <c:v>14531</c:v>
                </c:pt>
                <c:pt idx="4">
                  <c:v>3025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21546</c:v>
                </c:pt>
                <c:pt idx="1">
                  <c:v>3589</c:v>
                </c:pt>
                <c:pt idx="2">
                  <c:v>1924</c:v>
                </c:pt>
                <c:pt idx="3">
                  <c:v>14583</c:v>
                </c:pt>
                <c:pt idx="4">
                  <c:v>3049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454208"/>
        <c:axId val="59455744"/>
        <c:axId val="0"/>
      </c:bar3DChart>
      <c:catAx>
        <c:axId val="59454208"/>
        <c:scaling>
          <c:orientation val="minMax"/>
        </c:scaling>
        <c:delete val="0"/>
        <c:axPos val="b"/>
        <c:majorTickMark val="out"/>
        <c:minorTickMark val="none"/>
        <c:tickLblPos val="nextTo"/>
        <c:crossAx val="59455744"/>
        <c:crosses val="autoZero"/>
        <c:auto val="1"/>
        <c:lblAlgn val="ctr"/>
        <c:lblOffset val="100"/>
        <c:noMultiLvlLbl val="0"/>
      </c:catAx>
      <c:valAx>
        <c:axId val="5945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454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п/г 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20697</c:v>
                </c:pt>
                <c:pt idx="1">
                  <c:v>4132</c:v>
                </c:pt>
                <c:pt idx="2">
                  <c:v>1146</c:v>
                </c:pt>
                <c:pt idx="3">
                  <c:v>13825</c:v>
                </c:pt>
                <c:pt idx="4">
                  <c:v>3771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п/г 2017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21546</c:v>
                </c:pt>
                <c:pt idx="1">
                  <c:v>3589</c:v>
                </c:pt>
                <c:pt idx="2">
                  <c:v>1924</c:v>
                </c:pt>
                <c:pt idx="3">
                  <c:v>14583</c:v>
                </c:pt>
                <c:pt idx="4">
                  <c:v>3049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462400"/>
        <c:axId val="103463936"/>
        <c:axId val="0"/>
      </c:bar3DChart>
      <c:catAx>
        <c:axId val="10346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3463936"/>
        <c:crosses val="autoZero"/>
        <c:auto val="1"/>
        <c:lblAlgn val="ctr"/>
        <c:lblOffset val="100"/>
        <c:noMultiLvlLbl val="0"/>
      </c:catAx>
      <c:valAx>
        <c:axId val="103463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34624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700101</c:v>
                </c:pt>
                <c:pt idx="1">
                  <c:v>366197</c:v>
                </c:pt>
                <c:pt idx="2">
                  <c:v>344079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43552"/>
        <c:axId val="59545088"/>
        <c:axId val="0"/>
      </c:bar3DChart>
      <c:catAx>
        <c:axId val="5954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59545088"/>
        <c:crosses val="autoZero"/>
        <c:auto val="1"/>
        <c:lblAlgn val="ctr"/>
        <c:lblOffset val="100"/>
        <c:noMultiLvlLbl val="0"/>
      </c:catAx>
      <c:valAx>
        <c:axId val="5954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543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0.80625</cdr:x>
      <cdr:y>0.11769</cdr:y>
    </cdr:from>
    <cdr:to>
      <cdr:x>0.91736</cdr:x>
      <cdr:y>0.22906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35080" y="532656"/>
          <a:ext cx="914400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96,4 %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0.7625</cdr:x>
      <cdr:y>0.19724</cdr:y>
    </cdr:from>
    <cdr:to>
      <cdr:x>0.94666</cdr:x>
      <cdr:y>0.51064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275070" y="892696"/>
          <a:ext cx="1515563" cy="1418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0.78875</cdr:x>
      <cdr:y>0.22906</cdr:y>
    </cdr:from>
    <cdr:to>
      <cdr:x>0.89986</cdr:x>
      <cdr:y>0.48362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491097" y="1036712"/>
          <a:ext cx="914391" cy="11521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94,0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полугодие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2017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доходам за 1 полугодие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721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полугодие </a:t>
            </a:r>
            <a:r>
              <a:rPr lang="ru-RU" sz="2800" dirty="0" smtClean="0"/>
              <a:t>2017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48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полугодия </a:t>
            </a:r>
            <a:r>
              <a:rPr lang="ru-RU" sz="2800" dirty="0" smtClean="0"/>
              <a:t>2017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596056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основных </a:t>
            </a:r>
            <a:r>
              <a:rPr lang="ru-RU" sz="2800" dirty="0" smtClean="0"/>
              <a:t>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3241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35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1 полугодие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813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полугодие </a:t>
            </a:r>
            <a:r>
              <a:rPr lang="ru-RU" sz="2800" dirty="0" smtClean="0"/>
              <a:t>2017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593946"/>
              </p:ext>
            </p:extLst>
          </p:nvPr>
        </p:nvGraphicFramePr>
        <p:xfrm>
          <a:off x="467544" y="1556791"/>
          <a:ext cx="8208913" cy="490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907990"/>
                <a:gridCol w="93980"/>
              </a:tblGrid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</a:t>
                      </a:r>
                      <a:r>
                        <a:rPr lang="ru-RU" sz="1400" dirty="0" smtClean="0">
                          <a:effectLst/>
                        </a:rPr>
                        <a:t> полугодия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1 </a:t>
                      </a:r>
                      <a:r>
                        <a:rPr lang="ru-RU" sz="1400" dirty="0" smtClean="0">
                          <a:effectLst/>
                        </a:rPr>
                        <a:t>полугодия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231 460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226 497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4 963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14 073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14 073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Times New Roman"/>
                        </a:rPr>
                        <a:t>100,0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15 157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13 152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2 005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1 252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51 799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39 072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- 12 727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1 207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897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- 310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1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"Развитие и гармонизация межнациональных отношений в Красновишерском муниципальном районе Пермского края"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- 42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</a:t>
                      </a:r>
                      <a:r>
                        <a:rPr lang="ru-RU" sz="140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Градостроительная деятельность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152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147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96,5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42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49 </a:t>
                      </a:r>
                      <a:r>
                        <a:rPr lang="ru-RU" sz="1600" dirty="0" smtClean="0">
                          <a:effectLst/>
                        </a:rPr>
                        <a:t>587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47 544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2 043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268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бюджета  Красновишерского муниципального района за 1 полугодие 2017 года</vt:lpstr>
      <vt:lpstr>Исполнение плана по доходам за 1 полугодие 2017 года (тыс. руб.)</vt:lpstr>
      <vt:lpstr>Исполнение плана по налоговым и неналоговым доходам за 1 полугодие 2017 года (тыс. руб.)</vt:lpstr>
      <vt:lpstr>Исполнение плана 1 полугодия 2017 года в разрезе основных источников налоговых и неналоговых доходов (тыс. руб.)</vt:lpstr>
      <vt:lpstr>Динамика поступлений основных источников налоговых и неналоговых доходов (тыс. руб.)</vt:lpstr>
      <vt:lpstr>Исполнение плана по расходам за 1 полугодие 2017 года (тыс. руб.)</vt:lpstr>
      <vt:lpstr>Исполнение расходной части бюджета в разрезе муниципальных программ за 1 полугодие 2017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21</cp:revision>
  <dcterms:created xsi:type="dcterms:W3CDTF">2016-04-29T03:27:27Z</dcterms:created>
  <dcterms:modified xsi:type="dcterms:W3CDTF">2017-07-19T10:11:09Z</dcterms:modified>
</cp:coreProperties>
</file>