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3148148148148147E-2"/>
                  <c:y val="-5.0508587896100784E-2"/>
                </c:manualLayout>
              </c:layout>
              <c:numFmt formatCode="#,##0" sourceLinked="0"/>
              <c:spPr/>
              <c:txPr>
                <a:bodyPr rot="0" vert="horz"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-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0" vert="horz"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План (год)</c:v>
                </c:pt>
                <c:pt idx="1">
                  <c:v>План 1 п/г</c:v>
                </c:pt>
                <c:pt idx="2">
                  <c:v>Факт 1 п/г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840858</c:v>
                </c:pt>
                <c:pt idx="1">
                  <c:v>424620</c:v>
                </c:pt>
                <c:pt idx="2">
                  <c:v>422222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095552"/>
        <c:axId val="83097088"/>
        <c:axId val="0"/>
      </c:bar3DChart>
      <c:catAx>
        <c:axId val="83095552"/>
        <c:scaling>
          <c:orientation val="minMax"/>
        </c:scaling>
        <c:delete val="0"/>
        <c:axPos val="b"/>
        <c:majorTickMark val="out"/>
        <c:minorTickMark val="none"/>
        <c:tickLblPos val="nextTo"/>
        <c:crossAx val="83097088"/>
        <c:crosses val="autoZero"/>
        <c:auto val="1"/>
        <c:lblAlgn val="ctr"/>
        <c:lblOffset val="100"/>
        <c:noMultiLvlLbl val="0"/>
      </c:catAx>
      <c:valAx>
        <c:axId val="830970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30955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3148148148148147E-2"/>
                  <c:y val="-5.0508587896100784E-2"/>
                </c:manualLayout>
              </c:layout>
              <c:numFmt formatCode="#,##0" sourceLinked="0"/>
              <c:spPr/>
              <c:txPr>
                <a:bodyPr rot="0" vert="horz"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-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0" vert="horz"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План (год)</c:v>
                </c:pt>
                <c:pt idx="1">
                  <c:v>План 1 п/г</c:v>
                </c:pt>
                <c:pt idx="2">
                  <c:v>Факт 1 п/г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95851</c:v>
                </c:pt>
                <c:pt idx="1">
                  <c:v>48730</c:v>
                </c:pt>
                <c:pt idx="2">
                  <c:v>50503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2558848"/>
        <c:axId val="132560384"/>
        <c:axId val="0"/>
      </c:bar3DChart>
      <c:catAx>
        <c:axId val="132558848"/>
        <c:scaling>
          <c:orientation val="minMax"/>
        </c:scaling>
        <c:delete val="0"/>
        <c:axPos val="b"/>
        <c:majorTickMark val="out"/>
        <c:minorTickMark val="none"/>
        <c:tickLblPos val="nextTo"/>
        <c:crossAx val="132560384"/>
        <c:crosses val="autoZero"/>
        <c:auto val="1"/>
        <c:lblAlgn val="ctr"/>
        <c:lblOffset val="100"/>
        <c:noMultiLvlLbl val="0"/>
      </c:catAx>
      <c:valAx>
        <c:axId val="1325603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25588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Трансп. налог</c:v>
                </c:pt>
                <c:pt idx="3">
                  <c:v>Доходы от исп. мун. им-ва</c:v>
                </c:pt>
                <c:pt idx="4">
                  <c:v>Акцизы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22480</c:v>
                </c:pt>
                <c:pt idx="1">
                  <c:v>3195</c:v>
                </c:pt>
                <c:pt idx="2">
                  <c:v>1565</c:v>
                </c:pt>
                <c:pt idx="3">
                  <c:v>14635</c:v>
                </c:pt>
                <c:pt idx="4">
                  <c:v>3210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3.2407407407407406E-2"/>
                  <c:y val="2.6168646417491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098E-2"/>
                  <c:y val="-7.850593925247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9753086419753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234567901234566E-2"/>
                  <c:y val="-7.850593925247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777777777777776E-2"/>
                  <c:y val="-1.8318052492244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Трансп. налог</c:v>
                </c:pt>
                <c:pt idx="3">
                  <c:v>Доходы от исп. мун. им-ва</c:v>
                </c:pt>
                <c:pt idx="4">
                  <c:v>Акцизы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22596</c:v>
                </c:pt>
                <c:pt idx="1">
                  <c:v>3237</c:v>
                </c:pt>
                <c:pt idx="2">
                  <c:v>1576</c:v>
                </c:pt>
                <c:pt idx="3">
                  <c:v>14725</c:v>
                </c:pt>
                <c:pt idx="4">
                  <c:v>3236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2317568"/>
        <c:axId val="132319104"/>
        <c:axId val="0"/>
      </c:bar3DChart>
      <c:catAx>
        <c:axId val="132317568"/>
        <c:scaling>
          <c:orientation val="minMax"/>
        </c:scaling>
        <c:delete val="0"/>
        <c:axPos val="b"/>
        <c:majorTickMark val="out"/>
        <c:minorTickMark val="none"/>
        <c:tickLblPos val="nextTo"/>
        <c:crossAx val="132319104"/>
        <c:crosses val="autoZero"/>
        <c:auto val="1"/>
        <c:lblAlgn val="ctr"/>
        <c:lblOffset val="100"/>
        <c:noMultiLvlLbl val="0"/>
      </c:catAx>
      <c:valAx>
        <c:axId val="1323191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231756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п/г 2017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Трансп. налог</c:v>
                </c:pt>
                <c:pt idx="3">
                  <c:v>Доходы от исп. мун. им-ва</c:v>
                </c:pt>
                <c:pt idx="4">
                  <c:v>Акцизы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21546</c:v>
                </c:pt>
                <c:pt idx="1">
                  <c:v>3589</c:v>
                </c:pt>
                <c:pt idx="2">
                  <c:v>1924</c:v>
                </c:pt>
                <c:pt idx="3">
                  <c:v>14583</c:v>
                </c:pt>
                <c:pt idx="4">
                  <c:v>3049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п/г 2018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3.2407407407407406E-2"/>
                  <c:y val="2.6168646417491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098E-2"/>
                  <c:y val="-7.850593925247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9753086419753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234567901234566E-2"/>
                  <c:y val="-7.850593925247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7777777777777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Трансп. налог</c:v>
                </c:pt>
                <c:pt idx="3">
                  <c:v>Доходы от исп. мун. им-ва</c:v>
                </c:pt>
                <c:pt idx="4">
                  <c:v>Акцизы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22596</c:v>
                </c:pt>
                <c:pt idx="1">
                  <c:v>3237</c:v>
                </c:pt>
                <c:pt idx="2">
                  <c:v>1576</c:v>
                </c:pt>
                <c:pt idx="3">
                  <c:v>14725</c:v>
                </c:pt>
                <c:pt idx="4">
                  <c:v>3236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2366720"/>
        <c:axId val="132368256"/>
        <c:axId val="0"/>
      </c:bar3DChart>
      <c:catAx>
        <c:axId val="132366720"/>
        <c:scaling>
          <c:orientation val="minMax"/>
        </c:scaling>
        <c:delete val="0"/>
        <c:axPos val="b"/>
        <c:majorTickMark val="out"/>
        <c:minorTickMark val="none"/>
        <c:tickLblPos val="nextTo"/>
        <c:crossAx val="132368256"/>
        <c:crosses val="autoZero"/>
        <c:auto val="1"/>
        <c:lblAlgn val="ctr"/>
        <c:lblOffset val="100"/>
        <c:noMultiLvlLbl val="0"/>
      </c:catAx>
      <c:valAx>
        <c:axId val="1323682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236672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>
                <a:alpha val="71000"/>
              </a:srgb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3148148148148147E-2"/>
                  <c:y val="-5.0508587896100784E-2"/>
                </c:manualLayout>
              </c:layout>
              <c:numFmt formatCode="#,##0" sourceLinked="0"/>
              <c:spPr/>
              <c:txPr>
                <a:bodyPr rot="0" vert="horz"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-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0" vert="horz"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План (год)</c:v>
                </c:pt>
                <c:pt idx="1">
                  <c:v>План 1 п/г</c:v>
                </c:pt>
                <c:pt idx="2">
                  <c:v>Факт 1 п/г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859073</c:v>
                </c:pt>
                <c:pt idx="1">
                  <c:v>438896</c:v>
                </c:pt>
                <c:pt idx="2">
                  <c:v>391761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2406656"/>
        <c:axId val="132416640"/>
        <c:axId val="0"/>
      </c:bar3DChart>
      <c:catAx>
        <c:axId val="132406656"/>
        <c:scaling>
          <c:orientation val="minMax"/>
        </c:scaling>
        <c:delete val="0"/>
        <c:axPos val="b"/>
        <c:majorTickMark val="out"/>
        <c:minorTickMark val="none"/>
        <c:tickLblPos val="nextTo"/>
        <c:crossAx val="132416640"/>
        <c:crosses val="autoZero"/>
        <c:auto val="1"/>
        <c:lblAlgn val="ctr"/>
        <c:lblOffset val="100"/>
        <c:noMultiLvlLbl val="0"/>
      </c:catAx>
      <c:valAx>
        <c:axId val="1324166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24066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0.80625</cdr:x>
      <cdr:y>0.11769</cdr:y>
    </cdr:from>
    <cdr:to>
      <cdr:x>0.91736</cdr:x>
      <cdr:y>0.22906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635080" y="532656"/>
          <a:ext cx="914400" cy="5040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99,4 </a:t>
          </a:r>
          <a:r>
            <a:rPr lang="ru-RU" sz="2000" b="1" dirty="0" smtClean="0">
              <a:solidFill>
                <a:srgbClr val="FF0000"/>
              </a:solidFill>
            </a:rPr>
            <a:t>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0.7625</cdr:x>
      <cdr:y>0.19724</cdr:y>
    </cdr:from>
    <cdr:to>
      <cdr:x>0.94666</cdr:x>
      <cdr:y>0.51064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275070" y="892696"/>
          <a:ext cx="1515563" cy="14184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103,6 %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0.78875</cdr:x>
      <cdr:y>0.22906</cdr:y>
    </cdr:from>
    <cdr:to>
      <cdr:x>0.89986</cdr:x>
      <cdr:y>0.48362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491097" y="1036712"/>
          <a:ext cx="914391" cy="11521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89,3 </a:t>
          </a:r>
          <a:r>
            <a:rPr lang="ru-RU" sz="1800" b="1" dirty="0" smtClean="0">
              <a:solidFill>
                <a:srgbClr val="FF0000"/>
              </a:solidFill>
            </a:rPr>
            <a:t>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14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13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65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1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66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85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888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81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88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9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61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25000">
              <a:schemeClr val="accent5">
                <a:lumMod val="14000"/>
                <a:lumOff val="86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02969-2231-4B08-BC4F-276D8AE3AC22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52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Отчет об исполнении бюджета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Красновишерского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муниципального района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за 1 полугодие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2018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года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779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Исполнение плана по доходам за 1 полугодие </a:t>
            </a:r>
            <a:r>
              <a:rPr lang="ru-RU" sz="2800" dirty="0" smtClean="0"/>
              <a:t>2018 </a:t>
            </a:r>
            <a:r>
              <a:rPr lang="ru-RU" sz="2800" dirty="0" smtClean="0"/>
              <a:t>года</a:t>
            </a:r>
            <a:br>
              <a:rPr lang="ru-RU" sz="2800" dirty="0" smtClean="0"/>
            </a:br>
            <a:r>
              <a:rPr lang="ru-RU" sz="2800" dirty="0" smtClean="0"/>
              <a:t>(тыс. руб.)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9665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88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Исполнение плана по налоговым и неналоговым доходам за 1 полугодие </a:t>
            </a:r>
            <a:r>
              <a:rPr lang="ru-RU" sz="2800" dirty="0" smtClean="0"/>
              <a:t>2018 </a:t>
            </a:r>
            <a:r>
              <a:rPr lang="ru-RU" sz="2800" dirty="0" smtClean="0"/>
              <a:t>года (тыс. руб.)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6868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588224" y="2996952"/>
            <a:ext cx="1490464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15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Исполнение плана 1 полугодия </a:t>
            </a:r>
            <a:r>
              <a:rPr lang="ru-RU" sz="2800" dirty="0" smtClean="0"/>
              <a:t>2018 </a:t>
            </a:r>
            <a:r>
              <a:rPr lang="ru-RU" sz="2800" dirty="0" smtClean="0"/>
              <a:t>года в разрезе основных источников налоговых и неналоговых доходов (тыс. руб.)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4301160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347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Динамика поступлений основных источников налоговых и неналоговых доходов (тыс. руб.)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023455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8351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Исполнение плана по расходам за 1 полугодие </a:t>
            </a:r>
            <a:r>
              <a:rPr lang="ru-RU" sz="2800" dirty="0" smtClean="0"/>
              <a:t>2018 </a:t>
            </a:r>
            <a:r>
              <a:rPr lang="ru-RU" sz="2800" dirty="0" smtClean="0"/>
              <a:t>года</a:t>
            </a:r>
            <a:br>
              <a:rPr lang="ru-RU" sz="2800" dirty="0" smtClean="0"/>
            </a:br>
            <a:r>
              <a:rPr lang="ru-RU" sz="2800" dirty="0" smtClean="0"/>
              <a:t>(тыс. руб.)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8750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85010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Исполнение расходной части бюджета в разрезе муниципальных программ за 1 полугодие </a:t>
            </a:r>
            <a:r>
              <a:rPr lang="ru-RU" sz="2800" dirty="0" smtClean="0"/>
              <a:t>2018 </a:t>
            </a:r>
            <a:r>
              <a:rPr lang="ru-RU" sz="2800" dirty="0" smtClean="0"/>
              <a:t>г. (тыс. руб.)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789642"/>
              </p:ext>
            </p:extLst>
          </p:nvPr>
        </p:nvGraphicFramePr>
        <p:xfrm>
          <a:off x="467544" y="1268758"/>
          <a:ext cx="8424936" cy="52847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9398"/>
                <a:gridCol w="1320295"/>
                <a:gridCol w="1320295"/>
                <a:gridCol w="1436611"/>
                <a:gridCol w="931884"/>
                <a:gridCol w="96453"/>
              </a:tblGrid>
              <a:tr h="5817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программы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План 1 </a:t>
                      </a:r>
                      <a:r>
                        <a:rPr lang="ru-RU" sz="1400" dirty="0" smtClean="0">
                          <a:effectLst/>
                        </a:rPr>
                        <a:t> полугодия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Факт 1 </a:t>
                      </a:r>
                      <a:r>
                        <a:rPr lang="ru-RU" sz="1400" dirty="0" smtClean="0">
                          <a:effectLst/>
                        </a:rPr>
                        <a:t>полугодия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Отклонение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 исп.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13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образования Красновишерского МР»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292 188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278 179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</a:t>
                      </a:r>
                      <a:r>
                        <a:rPr lang="ru-RU" sz="1600" dirty="0" smtClean="0">
                          <a:effectLst/>
                        </a:rPr>
                        <a:t>14 009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95,2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6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культуры»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39 767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14 </a:t>
                      </a:r>
                      <a:r>
                        <a:rPr lang="ru-RU" sz="1600" dirty="0" smtClean="0">
                          <a:effectLst/>
                        </a:rPr>
                        <a:t>756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- 25 011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37,1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9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ФиС и туризма»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1 235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1 235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n-lt"/>
                          <a:ea typeface="Times New Roman"/>
                        </a:rPr>
                        <a:t>100,0</a:t>
                      </a:r>
                      <a:endParaRPr lang="ru-RU" sz="16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9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«Семья и дети Вишеры»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17 191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15 847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</a:t>
                      </a:r>
                      <a:r>
                        <a:rPr lang="ru-RU" sz="1600" dirty="0" smtClean="0">
                          <a:effectLst/>
                        </a:rPr>
                        <a:t>1 344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92,2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13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«Обеспечение безопасности жизнедеятельности»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</a:t>
                      </a:r>
                      <a:r>
                        <a:rPr lang="ru-RU" sz="1600" dirty="0" smtClean="0">
                          <a:effectLst/>
                        </a:rPr>
                        <a:t>298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</a:t>
                      </a:r>
                      <a:r>
                        <a:rPr lang="ru-RU" sz="1600" dirty="0" smtClean="0">
                          <a:effectLst/>
                        </a:rPr>
                        <a:t>179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baseline="0" dirty="0" smtClean="0">
                          <a:effectLst/>
                        </a:rPr>
                        <a:t>119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90,8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8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«Экономическое развитие»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Times New Roman"/>
                        </a:rPr>
                        <a:t>38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</a:t>
                      </a:r>
                      <a:r>
                        <a:rPr lang="ru-RU" sz="1600" dirty="0" smtClean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79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8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транспортной системы»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35 526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35 526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100,0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13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«Управление имуществом и земельными ресурсами»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280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155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</a:t>
                      </a:r>
                      <a:r>
                        <a:rPr lang="ru-RU" sz="1600" dirty="0" smtClean="0">
                          <a:effectLst/>
                        </a:rPr>
                        <a:t>125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55,4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48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"Развитие и гармонизация межнациональных отношений </a:t>
                      </a:r>
                      <a:r>
                        <a:rPr lang="ru-RU" sz="1400" dirty="0" smtClean="0">
                          <a:effectLst/>
                        </a:rPr>
                        <a:t>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183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174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</a:t>
                      </a:r>
                      <a:r>
                        <a:rPr lang="ru-RU" sz="1600" dirty="0" smtClean="0">
                          <a:effectLst/>
                        </a:rPr>
                        <a:t>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513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«Создание</a:t>
                      </a:r>
                      <a:r>
                        <a:rPr lang="ru-RU" sz="1400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 условий для оказания медпомощи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693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605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- 88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97,3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62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</a:rPr>
                        <a:t>Обеспечение жильем отдельных категорий граждан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Times New Roman"/>
                        </a:rPr>
                        <a:t>7 189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Times New Roman"/>
                        </a:rPr>
                        <a:t>1 738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Times New Roman"/>
                        </a:rPr>
                        <a:t>-</a:t>
                      </a:r>
                      <a:r>
                        <a:rPr lang="ru-RU" sz="1600" baseline="0" dirty="0" smtClean="0">
                          <a:effectLst/>
                          <a:latin typeface="+mn-lt"/>
                          <a:ea typeface="Times New Roman"/>
                        </a:rPr>
                        <a:t> 5 451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Times New Roman"/>
                        </a:rPr>
                        <a:t>24,2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5629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Непрограммные мероприятия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43 303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42 330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</a:t>
                      </a:r>
                      <a:r>
                        <a:rPr lang="ru-RU" sz="1600" dirty="0" smtClean="0">
                          <a:effectLst/>
                        </a:rPr>
                        <a:t>973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97,8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8455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280</Words>
  <Application>Microsoft Office PowerPoint</Application>
  <PresentationFormat>Экран (4:3)</PresentationFormat>
  <Paragraphs>96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Отчет об исполнении бюджета  Красновишерского муниципального района за 1 полугодие 2018 года</vt:lpstr>
      <vt:lpstr>Исполнение плана по доходам за 1 полугодие 2018 года (тыс. руб.)</vt:lpstr>
      <vt:lpstr>Исполнение плана по налоговым и неналоговым доходам за 1 полугодие 2018 года (тыс. руб.)</vt:lpstr>
      <vt:lpstr>Исполнение плана 1 полугодия 2018 года в разрезе основных источников налоговых и неналоговых доходов (тыс. руб.)</vt:lpstr>
      <vt:lpstr>Динамика поступлений основных источников налоговых и неналоговых доходов (тыс. руб.)</vt:lpstr>
      <vt:lpstr>Исполнение плана по расходам за 1 полугодие 2018 года (тыс. руб.)</vt:lpstr>
      <vt:lpstr>Исполнение расходной части бюджета в разрезе муниципальных программ за 1 полугодие 2018 г. (тыс. руб.)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плана по доходам за 1 квартал 2016 года</dc:title>
  <dc:creator>Ирина С. Лебедева</dc:creator>
  <cp:lastModifiedBy>Ирина С. Лебедева</cp:lastModifiedBy>
  <cp:revision>31</cp:revision>
  <dcterms:created xsi:type="dcterms:W3CDTF">2016-04-29T03:27:27Z</dcterms:created>
  <dcterms:modified xsi:type="dcterms:W3CDTF">2018-07-25T04:48:21Z</dcterms:modified>
</cp:coreProperties>
</file>