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634060</a:t>
                    </a:r>
                    <a:endParaRPr lang="en-US" sz="24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9 мес.</c:v>
                </c:pt>
                <c:pt idx="2">
                  <c:v>Факт 9 мес.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634060</c:v>
                </c:pt>
                <c:pt idx="1">
                  <c:v>461352</c:v>
                </c:pt>
                <c:pt idx="2">
                  <c:v>461350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747072"/>
        <c:axId val="93748608"/>
        <c:axId val="0"/>
      </c:bar3DChart>
      <c:catAx>
        <c:axId val="93747072"/>
        <c:scaling>
          <c:orientation val="minMax"/>
        </c:scaling>
        <c:delete val="0"/>
        <c:axPos val="b"/>
        <c:majorTickMark val="out"/>
        <c:minorTickMark val="none"/>
        <c:tickLblPos val="nextTo"/>
        <c:crossAx val="93748608"/>
        <c:crosses val="autoZero"/>
        <c:auto val="1"/>
        <c:lblAlgn val="ctr"/>
        <c:lblOffset val="100"/>
        <c:noMultiLvlLbl val="0"/>
      </c:catAx>
      <c:valAx>
        <c:axId val="93748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37470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86 570</a:t>
                    </a:r>
                  </a:p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endParaRPr lang="en-US" sz="24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9 мес.</c:v>
                </c:pt>
                <c:pt idx="2">
                  <c:v>Факт 9 мес.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86570</c:v>
                </c:pt>
                <c:pt idx="1">
                  <c:v>68757</c:v>
                </c:pt>
                <c:pt idx="2">
                  <c:v>69867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8009088"/>
        <c:axId val="58010624"/>
        <c:axId val="0"/>
      </c:bar3DChart>
      <c:catAx>
        <c:axId val="58009088"/>
        <c:scaling>
          <c:orientation val="minMax"/>
        </c:scaling>
        <c:delete val="0"/>
        <c:axPos val="b"/>
        <c:majorTickMark val="out"/>
        <c:minorTickMark val="none"/>
        <c:tickLblPos val="nextTo"/>
        <c:crossAx val="58010624"/>
        <c:crosses val="autoZero"/>
        <c:auto val="1"/>
        <c:lblAlgn val="ctr"/>
        <c:lblOffset val="100"/>
        <c:noMultiLvlLbl val="0"/>
      </c:catAx>
      <c:valAx>
        <c:axId val="580106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80090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30040</c:v>
                </c:pt>
                <c:pt idx="1">
                  <c:v>6045</c:v>
                </c:pt>
                <c:pt idx="2">
                  <c:v>3095</c:v>
                </c:pt>
                <c:pt idx="3">
                  <c:v>20514</c:v>
                </c:pt>
                <c:pt idx="4">
                  <c:v>6150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3.2407407407407406E-2"/>
                  <c:y val="2.6168646417491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753086419753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234567901234566E-2"/>
                  <c:y val="-7.850593925247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777777777777776E-2"/>
                  <c:y val="-1.8318052492244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ЕНВД</c:v>
                </c:pt>
                <c:pt idx="2">
                  <c:v>Трансп. налог</c:v>
                </c:pt>
                <c:pt idx="3">
                  <c:v>Доходы от исп. мун. им-ва</c:v>
                </c:pt>
                <c:pt idx="4">
                  <c:v>Акцизы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30040</c:v>
                </c:pt>
                <c:pt idx="1">
                  <c:v>6135</c:v>
                </c:pt>
                <c:pt idx="2">
                  <c:v>3112</c:v>
                </c:pt>
                <c:pt idx="3">
                  <c:v>20547</c:v>
                </c:pt>
                <c:pt idx="4">
                  <c:v>6154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8062720"/>
        <c:axId val="58064256"/>
        <c:axId val="0"/>
      </c:bar3DChart>
      <c:catAx>
        <c:axId val="58062720"/>
        <c:scaling>
          <c:orientation val="minMax"/>
        </c:scaling>
        <c:delete val="0"/>
        <c:axPos val="b"/>
        <c:majorTickMark val="out"/>
        <c:minorTickMark val="none"/>
        <c:tickLblPos val="nextTo"/>
        <c:crossAx val="58064256"/>
        <c:crosses val="autoZero"/>
        <c:auto val="1"/>
        <c:lblAlgn val="ctr"/>
        <c:lblOffset val="100"/>
        <c:noMultiLvlLbl val="0"/>
      </c:catAx>
      <c:valAx>
        <c:axId val="58064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80627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030A0">
                <a:alpha val="71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2.3148148148148147E-2"/>
                  <c:y val="-5.0508587896100784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ru-RU" sz="1800" b="1" dirty="0" smtClean="0">
                        <a:solidFill>
                          <a:schemeClr val="tx1"/>
                        </a:solidFill>
                      </a:rPr>
                      <a:t>565 887</a:t>
                    </a:r>
                    <a:endParaRPr lang="en-US" sz="1800" b="1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49E-3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2592592592592587E-3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0" vert="horz"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План (год)</c:v>
                </c:pt>
                <c:pt idx="1">
                  <c:v>План 9 мес.</c:v>
                </c:pt>
                <c:pt idx="2">
                  <c:v>Факт 9 мес.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681706</c:v>
                </c:pt>
                <c:pt idx="1">
                  <c:v>482154</c:v>
                </c:pt>
                <c:pt idx="2">
                  <c:v>455086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8389632"/>
        <c:axId val="58391168"/>
        <c:axId val="0"/>
      </c:bar3DChart>
      <c:catAx>
        <c:axId val="58389632"/>
        <c:scaling>
          <c:orientation val="minMax"/>
        </c:scaling>
        <c:delete val="0"/>
        <c:axPos val="b"/>
        <c:majorTickMark val="out"/>
        <c:minorTickMark val="none"/>
        <c:tickLblPos val="nextTo"/>
        <c:crossAx val="58391168"/>
        <c:crosses val="autoZero"/>
        <c:auto val="1"/>
        <c:lblAlgn val="ctr"/>
        <c:lblOffset val="100"/>
        <c:noMultiLvlLbl val="0"/>
      </c:catAx>
      <c:valAx>
        <c:axId val="583911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83896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0.83555</cdr:x>
      <cdr:y>0.02223</cdr:y>
    </cdr:from>
    <cdr:to>
      <cdr:x>0.97249</cdr:x>
      <cdr:y>0.27679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876256" y="100609"/>
          <a:ext cx="1126976" cy="11521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101,6 %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0.84125</cdr:x>
      <cdr:y>0.05405</cdr:y>
    </cdr:from>
    <cdr:to>
      <cdr:x>0.95499</cdr:x>
      <cdr:y>0.19724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923112" y="244625"/>
          <a:ext cx="936104" cy="6480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94,4 </a:t>
          </a:r>
          <a:r>
            <a:rPr lang="ru-RU" sz="1800" b="1" dirty="0" smtClean="0">
              <a:solidFill>
                <a:srgbClr val="FF0000"/>
              </a:solidFill>
            </a:rPr>
            <a:t>%</a:t>
          </a:r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14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3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5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1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6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85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88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1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8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9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2969-2231-4B08-BC4F-276D8AE3AC2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61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25000">
              <a:schemeClr val="accent5">
                <a:lumMod val="14000"/>
                <a:lumOff val="86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2969-2231-4B08-BC4F-276D8AE3AC22}" type="datetimeFigureOut">
              <a:rPr lang="ru-RU" smtClean="0"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F76E-07D9-4E28-8D9C-9317BD35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52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Отчет об исполнении бюджета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Красновишерского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муниципального района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9 месяцев 2016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7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доходам за </a:t>
            </a:r>
            <a:r>
              <a:rPr lang="ru-RU" sz="2800" dirty="0" smtClean="0"/>
              <a:t>9 месяцев 2016 </a:t>
            </a:r>
            <a:r>
              <a:rPr lang="ru-RU" sz="2800" dirty="0" smtClean="0"/>
              <a:t>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0639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88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Исполнение плана по налоговым и неналоговым доходам за </a:t>
            </a:r>
            <a:r>
              <a:rPr lang="ru-RU" sz="2800" dirty="0" smtClean="0"/>
              <a:t>9 месяцев 2016 </a:t>
            </a:r>
            <a:r>
              <a:rPr lang="ru-RU" sz="2800" dirty="0" smtClean="0"/>
              <a:t>года 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4186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588224" y="2996952"/>
            <a:ext cx="149046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5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</a:t>
            </a:r>
            <a:r>
              <a:rPr lang="ru-RU" sz="2800" dirty="0" smtClean="0"/>
              <a:t>9 месяцев 2016 </a:t>
            </a:r>
            <a:r>
              <a:rPr lang="ru-RU" sz="2800" dirty="0" smtClean="0"/>
              <a:t>года в разрезе основных источников налоговых и неналоговых доходов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8367044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47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плана по расходам за </a:t>
            </a:r>
            <a:r>
              <a:rPr lang="ru-RU" sz="2800" dirty="0" smtClean="0"/>
              <a:t>9 месяцев 2016 </a:t>
            </a:r>
            <a:r>
              <a:rPr lang="ru-RU" sz="2800" dirty="0" smtClean="0"/>
              <a:t>года</a:t>
            </a:r>
            <a:br>
              <a:rPr lang="ru-RU" sz="2800" dirty="0" smtClean="0"/>
            </a:br>
            <a:r>
              <a:rPr lang="ru-RU" sz="2800" dirty="0" smtClean="0"/>
              <a:t>(тыс. руб.)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7665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8750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85010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Исполнение расходной части бюджета в разрезе муниципальных программ за </a:t>
            </a:r>
            <a:r>
              <a:rPr lang="ru-RU" sz="2800" dirty="0" smtClean="0"/>
              <a:t>9 месяцев 2016 </a:t>
            </a:r>
            <a:r>
              <a:rPr lang="ru-RU" sz="2800" dirty="0" smtClean="0"/>
              <a:t>г. (тыс. руб.)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030945"/>
              </p:ext>
            </p:extLst>
          </p:nvPr>
        </p:nvGraphicFramePr>
        <p:xfrm>
          <a:off x="467544" y="1556791"/>
          <a:ext cx="8208913" cy="5034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4286"/>
                <a:gridCol w="1286441"/>
                <a:gridCol w="1286441"/>
                <a:gridCol w="1399775"/>
                <a:gridCol w="907990"/>
                <a:gridCol w="93980"/>
              </a:tblGrid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программы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 </a:t>
                      </a:r>
                      <a:r>
                        <a:rPr lang="ru-RU" sz="1400" dirty="0" smtClean="0">
                          <a:effectLst/>
                        </a:rPr>
                        <a:t>9 месяцев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Факт </a:t>
                      </a:r>
                      <a:r>
                        <a:rPr lang="ru-RU" sz="1400" dirty="0" smtClean="0">
                          <a:effectLst/>
                        </a:rPr>
                        <a:t>9 месяцев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Отклонение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исп.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образования Красновишерского МР»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291 871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Times New Roman"/>
                        </a:rPr>
                        <a:t>278 839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13 032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95,5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культуры»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22 996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22 994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ФиС и туризма»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1 761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</a:t>
                      </a:r>
                      <a:r>
                        <a:rPr lang="ru-RU" sz="1600" dirty="0" smtClean="0">
                          <a:effectLst/>
                        </a:rPr>
                        <a:t>713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48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97,3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«Семья и дети Вишеры»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20 042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18 847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1 195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94,0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«Обеспечение безопасности жизнедеятельности»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1 259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1 201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smtClean="0">
                          <a:effectLst/>
                        </a:rPr>
                        <a:t>58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95,3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«Экономическое развитие»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3 600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3 597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</a:t>
                      </a:r>
                      <a:r>
                        <a:rPr lang="ru-RU" sz="1600" dirty="0" smtClean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99,9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«Развитие транспортной системы»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63 410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52 948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- 10 462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83,5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5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«Управление имуществом и земельными ресурсами»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1 437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1 437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84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"Развитие и гармонизация межнациональных отношений в Красновишерском муниципальном районе Пермского края"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150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150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100,0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4428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Непрограммные мероприятия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75 629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73 362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- 2 </a:t>
                      </a:r>
                      <a:r>
                        <a:rPr lang="ru-RU" sz="1600" dirty="0" smtClean="0">
                          <a:effectLst/>
                        </a:rPr>
                        <a:t>267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97,0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8455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243</Words>
  <Application>Microsoft Office PowerPoint</Application>
  <PresentationFormat>Экран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Отчет об исполнении бюджета  Красновишерского муниципального района за 9 месяцев 2016 года</vt:lpstr>
      <vt:lpstr>Исполнение плана по доходам за 9 месяцев 2016 года (тыс. руб.)</vt:lpstr>
      <vt:lpstr>Исполнение плана по налоговым и неналоговым доходам за 9 месяцев 2016 года (тыс. руб.)</vt:lpstr>
      <vt:lpstr>Исполнение плана 9 месяцев 2016 года в разрезе основных источников налоговых и неналоговых доходов (тыс. руб.)</vt:lpstr>
      <vt:lpstr>Исполнение плана по расходам за 9 месяцев 2016 года (тыс. руб.)</vt:lpstr>
      <vt:lpstr>Исполнение расходной части бюджета в разрезе муниципальных программ за 9 месяцев 2016 г. (тыс. руб.)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плана по доходам за 1 квартал 2016 года</dc:title>
  <dc:creator>Ирина С. Лебедева</dc:creator>
  <cp:lastModifiedBy>Ирина С. Лебедева</cp:lastModifiedBy>
  <cp:revision>22</cp:revision>
  <dcterms:created xsi:type="dcterms:W3CDTF">2016-04-29T03:27:27Z</dcterms:created>
  <dcterms:modified xsi:type="dcterms:W3CDTF">2016-11-10T05:58:23Z</dcterms:modified>
</cp:coreProperties>
</file>