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ru-RU" sz="1800" b="1" dirty="0" smtClean="0">
                        <a:solidFill>
                          <a:schemeClr val="tx1"/>
                        </a:solidFill>
                      </a:rPr>
                      <a:t>634060</a:t>
                    </a:r>
                    <a:endParaRPr lang="en-US" sz="2400" b="1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9 мес.</c:v>
                </c:pt>
                <c:pt idx="2">
                  <c:v>Факт 9 мес.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647337</c:v>
                </c:pt>
                <c:pt idx="1">
                  <c:v>484931</c:v>
                </c:pt>
                <c:pt idx="2">
                  <c:v>485628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256192"/>
        <c:axId val="99257728"/>
        <c:axId val="0"/>
      </c:bar3DChart>
      <c:catAx>
        <c:axId val="99256192"/>
        <c:scaling>
          <c:orientation val="minMax"/>
        </c:scaling>
        <c:delete val="0"/>
        <c:axPos val="b"/>
        <c:majorTickMark val="out"/>
        <c:minorTickMark val="none"/>
        <c:tickLblPos val="nextTo"/>
        <c:crossAx val="99257728"/>
        <c:crosses val="autoZero"/>
        <c:auto val="1"/>
        <c:lblAlgn val="ctr"/>
        <c:lblOffset val="100"/>
        <c:noMultiLvlLbl val="0"/>
      </c:catAx>
      <c:valAx>
        <c:axId val="992577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92561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ru-RU" sz="1800" b="1" dirty="0" smtClean="0">
                        <a:solidFill>
                          <a:schemeClr val="tx1"/>
                        </a:solidFill>
                      </a:rPr>
                      <a:t>86 570</a:t>
                    </a:r>
                  </a:p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endParaRPr lang="en-US" sz="2400" b="1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9 мес.</c:v>
                </c:pt>
                <c:pt idx="2">
                  <c:v>Факт 9 мес.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90835</c:v>
                </c:pt>
                <c:pt idx="1">
                  <c:v>69020</c:v>
                </c:pt>
                <c:pt idx="2">
                  <c:v>69883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316480"/>
        <c:axId val="99318016"/>
        <c:axId val="0"/>
      </c:bar3DChart>
      <c:catAx>
        <c:axId val="99316480"/>
        <c:scaling>
          <c:orientation val="minMax"/>
        </c:scaling>
        <c:delete val="0"/>
        <c:axPos val="b"/>
        <c:majorTickMark val="out"/>
        <c:minorTickMark val="none"/>
        <c:tickLblPos val="nextTo"/>
        <c:crossAx val="99318016"/>
        <c:crosses val="autoZero"/>
        <c:auto val="1"/>
        <c:lblAlgn val="ctr"/>
        <c:lblOffset val="100"/>
        <c:noMultiLvlLbl val="0"/>
      </c:catAx>
      <c:valAx>
        <c:axId val="993180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93164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1"/>
              <c:layout>
                <c:manualLayout>
                  <c:x val="-3.0864197530864196E-3"/>
                  <c:y val="-1.0467458566996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31060</c:v>
                </c:pt>
                <c:pt idx="1">
                  <c:v>5325</c:v>
                </c:pt>
                <c:pt idx="2">
                  <c:v>2555</c:v>
                </c:pt>
                <c:pt idx="3">
                  <c:v>21741</c:v>
                </c:pt>
                <c:pt idx="4">
                  <c:v>4825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2407407407407406E-2"/>
                  <c:y val="2.6168646417491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753086419753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234567901234566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7776E-2"/>
                  <c:y val="-5.23372928349833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31069</c:v>
                </c:pt>
                <c:pt idx="1">
                  <c:v>5110</c:v>
                </c:pt>
                <c:pt idx="2">
                  <c:v>2555</c:v>
                </c:pt>
                <c:pt idx="3">
                  <c:v>21920</c:v>
                </c:pt>
                <c:pt idx="4">
                  <c:v>4825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926592"/>
        <c:axId val="100928128"/>
        <c:axId val="0"/>
      </c:bar3DChart>
      <c:catAx>
        <c:axId val="100926592"/>
        <c:scaling>
          <c:orientation val="minMax"/>
        </c:scaling>
        <c:delete val="0"/>
        <c:axPos val="b"/>
        <c:majorTickMark val="out"/>
        <c:minorTickMark val="none"/>
        <c:tickLblPos val="nextTo"/>
        <c:crossAx val="100928128"/>
        <c:crosses val="autoZero"/>
        <c:auto val="1"/>
        <c:lblAlgn val="ctr"/>
        <c:lblOffset val="100"/>
        <c:noMultiLvlLbl val="0"/>
      </c:catAx>
      <c:valAx>
        <c:axId val="1009281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09265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2016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1"/>
              <c:layout>
                <c:manualLayout>
                  <c:x val="-3.0864197530864196E-3"/>
                  <c:y val="-1.0467458566996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30040</c:v>
                </c:pt>
                <c:pt idx="1">
                  <c:v>6135</c:v>
                </c:pt>
                <c:pt idx="2">
                  <c:v>3112</c:v>
                </c:pt>
                <c:pt idx="3">
                  <c:v>20547</c:v>
                </c:pt>
                <c:pt idx="4">
                  <c:v>6154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2017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2407407407407406E-2"/>
                  <c:y val="2.6168646417491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753086419753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234567901234566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7776E-2"/>
                  <c:y val="-5.23372928349833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31069</c:v>
                </c:pt>
                <c:pt idx="1">
                  <c:v>5110</c:v>
                </c:pt>
                <c:pt idx="2">
                  <c:v>2555</c:v>
                </c:pt>
                <c:pt idx="3">
                  <c:v>21920</c:v>
                </c:pt>
                <c:pt idx="4">
                  <c:v>4825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593344"/>
        <c:axId val="113599616"/>
        <c:axId val="0"/>
      </c:bar3DChart>
      <c:catAx>
        <c:axId val="113593344"/>
        <c:scaling>
          <c:orientation val="minMax"/>
        </c:scaling>
        <c:delete val="0"/>
        <c:axPos val="b"/>
        <c:majorTickMark val="out"/>
        <c:minorTickMark val="none"/>
        <c:tickLblPos val="nextTo"/>
        <c:crossAx val="113599616"/>
        <c:crosses val="autoZero"/>
        <c:auto val="1"/>
        <c:lblAlgn val="ctr"/>
        <c:lblOffset val="100"/>
        <c:noMultiLvlLbl val="0"/>
      </c:catAx>
      <c:valAx>
        <c:axId val="1135996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35933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>
                <a:alpha val="71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ru-RU" sz="1800" b="1" dirty="0" smtClean="0">
                        <a:solidFill>
                          <a:schemeClr val="tx1"/>
                        </a:solidFill>
                      </a:rPr>
                      <a:t>565 887</a:t>
                    </a:r>
                    <a:endParaRPr lang="en-US" sz="1800" b="1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9 мес.</c:v>
                </c:pt>
                <c:pt idx="2">
                  <c:v>Факт 9 мес.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691803</c:v>
                </c:pt>
                <c:pt idx="1">
                  <c:v>557377</c:v>
                </c:pt>
                <c:pt idx="2">
                  <c:v>498960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007744"/>
        <c:axId val="101009280"/>
        <c:axId val="0"/>
      </c:bar3DChart>
      <c:catAx>
        <c:axId val="101007744"/>
        <c:scaling>
          <c:orientation val="minMax"/>
        </c:scaling>
        <c:delete val="0"/>
        <c:axPos val="b"/>
        <c:majorTickMark val="out"/>
        <c:minorTickMark val="none"/>
        <c:tickLblPos val="nextTo"/>
        <c:crossAx val="101009280"/>
        <c:crosses val="autoZero"/>
        <c:auto val="1"/>
        <c:lblAlgn val="ctr"/>
        <c:lblOffset val="100"/>
        <c:noMultiLvlLbl val="0"/>
      </c:catAx>
      <c:valAx>
        <c:axId val="1010092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10077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0.85875</cdr:x>
      <cdr:y>0.03814</cdr:y>
    </cdr:from>
    <cdr:to>
      <cdr:x>0.96986</cdr:x>
      <cdr:y>0.16542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067128" y="172616"/>
          <a:ext cx="914400" cy="5760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100,1%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0.83555</cdr:x>
      <cdr:y>0.02223</cdr:y>
    </cdr:from>
    <cdr:to>
      <cdr:x>0.97249</cdr:x>
      <cdr:y>0.27679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876256" y="100609"/>
          <a:ext cx="1126976" cy="11521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101,3 </a:t>
          </a:r>
          <a:r>
            <a:rPr lang="ru-RU" sz="1800" b="1" dirty="0" smtClean="0">
              <a:solidFill>
                <a:srgbClr val="FF0000"/>
              </a:solidFill>
            </a:rPr>
            <a:t>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0.84125</cdr:x>
      <cdr:y>0.05405</cdr:y>
    </cdr:from>
    <cdr:to>
      <cdr:x>0.95499</cdr:x>
      <cdr:y>0.19724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923112" y="244625"/>
          <a:ext cx="936104" cy="6480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89,5 </a:t>
          </a:r>
          <a:r>
            <a:rPr lang="ru-RU" sz="1800" b="1" dirty="0" smtClean="0">
              <a:solidFill>
                <a:srgbClr val="FF0000"/>
              </a:solidFill>
            </a:rPr>
            <a:t>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14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13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65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1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66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5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88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81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8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9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61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25000">
              <a:schemeClr val="accent5">
                <a:lumMod val="14000"/>
                <a:lumOff val="86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02969-2231-4B08-BC4F-276D8AE3AC22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52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Отчет об исполнении бюджета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Красновишерского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муниципального района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 9 месяцев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2017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года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77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Исполнение плана по доходам за 9 месяцев </a:t>
            </a:r>
            <a:r>
              <a:rPr lang="ru-RU" sz="2800" dirty="0" smtClean="0"/>
              <a:t>2017 </a:t>
            </a:r>
            <a:r>
              <a:rPr lang="ru-RU" sz="2800" dirty="0" smtClean="0"/>
              <a:t>года</a:t>
            </a:r>
            <a:br>
              <a:rPr lang="ru-RU" sz="2800" dirty="0" smtClean="0"/>
            </a:br>
            <a:r>
              <a:rPr lang="ru-RU" sz="2800" dirty="0" smtClean="0"/>
              <a:t>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3888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88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Исполнение плана по налоговым и неналоговым доходам за 9 месяцев </a:t>
            </a:r>
            <a:r>
              <a:rPr lang="ru-RU" sz="2800" dirty="0" smtClean="0"/>
              <a:t>2017 </a:t>
            </a:r>
            <a:r>
              <a:rPr lang="ru-RU" sz="2800" dirty="0" smtClean="0"/>
              <a:t>года 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8448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588224" y="2996952"/>
            <a:ext cx="149046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15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Исполнение плана 9 месяцев </a:t>
            </a:r>
            <a:r>
              <a:rPr lang="ru-RU" sz="2800" dirty="0" smtClean="0"/>
              <a:t>2017 </a:t>
            </a:r>
            <a:r>
              <a:rPr lang="ru-RU" sz="2800" dirty="0" smtClean="0"/>
              <a:t>года в разрезе основных источников налоговых и неналоговых доходов (тыс. руб.)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403087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47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712968" cy="100811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Динамика </a:t>
            </a:r>
            <a:r>
              <a:rPr lang="ru-RU" sz="2800" dirty="0"/>
              <a:t>поступления основных источников налоговых и неналоговых </a:t>
            </a:r>
            <a:r>
              <a:rPr lang="ru-RU" sz="2800" dirty="0" smtClean="0"/>
              <a:t>доходов за 9 </a:t>
            </a:r>
            <a:r>
              <a:rPr lang="ru-RU" sz="2800" dirty="0" smtClean="0"/>
              <a:t>месяцев </a:t>
            </a:r>
            <a:r>
              <a:rPr lang="ru-RU" sz="2800" dirty="0" smtClean="0"/>
              <a:t>2017 и 2016 года (</a:t>
            </a:r>
            <a:r>
              <a:rPr lang="ru-RU" sz="2800" dirty="0" smtClean="0"/>
              <a:t>тыс. руб.)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5288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8308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Исполнение плана по расходам за 9 месяцев </a:t>
            </a:r>
            <a:r>
              <a:rPr lang="ru-RU" sz="2800" dirty="0" smtClean="0"/>
              <a:t>2017 </a:t>
            </a:r>
            <a:r>
              <a:rPr lang="ru-RU" sz="2800" dirty="0" smtClean="0"/>
              <a:t>года</a:t>
            </a:r>
            <a:br>
              <a:rPr lang="ru-RU" sz="2800" dirty="0" smtClean="0"/>
            </a:br>
            <a:r>
              <a:rPr lang="ru-RU" sz="2800" dirty="0" smtClean="0"/>
              <a:t>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5824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8750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85010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Исполнение расходной части бюджета в разрезе муниципальных программ за 9 месяцев </a:t>
            </a:r>
            <a:r>
              <a:rPr lang="ru-RU" sz="2800" dirty="0" smtClean="0"/>
              <a:t>2017 </a:t>
            </a:r>
            <a:r>
              <a:rPr lang="ru-RU" sz="2800" dirty="0" smtClean="0"/>
              <a:t>г. (тыс. руб.)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512819"/>
              </p:ext>
            </p:extLst>
          </p:nvPr>
        </p:nvGraphicFramePr>
        <p:xfrm>
          <a:off x="467544" y="1556791"/>
          <a:ext cx="8208913" cy="4824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4286"/>
                <a:gridCol w="1286441"/>
                <a:gridCol w="1286441"/>
                <a:gridCol w="1399775"/>
                <a:gridCol w="907990"/>
                <a:gridCol w="93980"/>
              </a:tblGrid>
              <a:tr h="4520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программы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 </a:t>
                      </a:r>
                      <a:r>
                        <a:rPr lang="ru-RU" sz="1400" dirty="0" smtClean="0">
                          <a:effectLst/>
                        </a:rPr>
                        <a:t>9 месяцев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Факт </a:t>
                      </a:r>
                      <a:r>
                        <a:rPr lang="ru-RU" sz="1400" dirty="0" smtClean="0">
                          <a:effectLst/>
                        </a:rPr>
                        <a:t>9 месяцев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Отклонение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исп.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образования Красновишерского МР»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319 374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312 459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6 915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97,8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культуры»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55 977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20 696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35 281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37,0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ФиС и туризма»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1 664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</a:t>
                      </a:r>
                      <a:r>
                        <a:rPr lang="ru-RU" sz="1600" dirty="0" smtClean="0">
                          <a:effectLst/>
                        </a:rPr>
                        <a:t>664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100,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«Семья и дети Вишеры»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 </a:t>
                      </a:r>
                      <a:r>
                        <a:rPr lang="ru-RU" sz="1600" dirty="0" smtClean="0">
                          <a:effectLst/>
                        </a:rPr>
                        <a:t>856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19 189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- 1 </a:t>
                      </a:r>
                      <a:r>
                        <a:rPr lang="ru-RU" sz="1600" dirty="0" smtClean="0">
                          <a:effectLst/>
                        </a:rPr>
                        <a:t>667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92,0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«Обеспечение безопасности жизнедеятельности»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</a:t>
                      </a:r>
                      <a:r>
                        <a:rPr lang="ru-RU" sz="1600" dirty="0" smtClean="0">
                          <a:effectLst/>
                        </a:rPr>
                        <a:t>878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</a:t>
                      </a:r>
                      <a:r>
                        <a:rPr lang="ru-RU" sz="1600" dirty="0" smtClean="0">
                          <a:effectLst/>
                        </a:rPr>
                        <a:t>864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baseline="0" dirty="0" smtClean="0">
                          <a:effectLst/>
                        </a:rPr>
                        <a:t>14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99,3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«Экономическое развитие»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10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88,9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4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транспортной системы»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77 612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68 184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9 428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87,9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3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«Управление имуществом и земельными ресурсами»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3 603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2 233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- 1 370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62,0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2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"Развитие и гармонизация межнациональных </a:t>
                      </a:r>
                      <a:r>
                        <a:rPr lang="ru-RU" sz="1400" dirty="0" smtClean="0">
                          <a:effectLst/>
                        </a:rPr>
                        <a:t>отношений»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589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- 44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444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«Градостроительная деятельность»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337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331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- 6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98,1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87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«Создание условий для оказания медицинской помощи населению»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100,0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312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Непрограммные мероприятия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75 056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71 372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3 684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95,1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8455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287</Words>
  <Application>Microsoft Office PowerPoint</Application>
  <PresentationFormat>Экран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Отчет об исполнении бюджета  Красновишерского муниципального района за 9 месяцев 2017 года</vt:lpstr>
      <vt:lpstr>Исполнение плана по доходам за 9 месяцев 2017 года (тыс. руб.)</vt:lpstr>
      <vt:lpstr>Исполнение плана по налоговым и неналоговым доходам за 9 месяцев 2017 года (тыс. руб.)</vt:lpstr>
      <vt:lpstr>Исполнение плана 9 месяцев 2017 года в разрезе основных источников налоговых и неналоговых доходов (тыс. руб.)</vt:lpstr>
      <vt:lpstr>Динамика поступления основных источников налоговых и неналоговых доходов за 9 месяцев 2017 и 2016 года (тыс. руб.)</vt:lpstr>
      <vt:lpstr>Исполнение плана по расходам за 9 месяцев 2017 года (тыс. руб.)</vt:lpstr>
      <vt:lpstr>Исполнение расходной части бюджета в разрезе муниципальных программ за 9 месяцев 2017 г. (тыс. руб.)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плана по доходам за 1 квартал 2016 года</dc:title>
  <dc:creator>Ирина С. Лебедева</dc:creator>
  <cp:lastModifiedBy>Ирина С. Лебедева</cp:lastModifiedBy>
  <cp:revision>34</cp:revision>
  <dcterms:created xsi:type="dcterms:W3CDTF">2016-04-29T03:27:27Z</dcterms:created>
  <dcterms:modified xsi:type="dcterms:W3CDTF">2017-10-23T08:37:29Z</dcterms:modified>
</cp:coreProperties>
</file>