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634060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835516</c:v>
                </c:pt>
                <c:pt idx="1">
                  <c:v>629989</c:v>
                </c:pt>
                <c:pt idx="2">
                  <c:v>628397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990336"/>
        <c:axId val="94991872"/>
        <c:axId val="0"/>
      </c:bar3DChart>
      <c:catAx>
        <c:axId val="94990336"/>
        <c:scaling>
          <c:orientation val="minMax"/>
        </c:scaling>
        <c:delete val="0"/>
        <c:axPos val="b"/>
        <c:majorTickMark val="out"/>
        <c:minorTickMark val="none"/>
        <c:tickLblPos val="nextTo"/>
        <c:crossAx val="94991872"/>
        <c:crosses val="autoZero"/>
        <c:auto val="1"/>
        <c:lblAlgn val="ctr"/>
        <c:lblOffset val="100"/>
        <c:noMultiLvlLbl val="0"/>
      </c:catAx>
      <c:valAx>
        <c:axId val="94991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99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95851</c:v>
                </c:pt>
                <c:pt idx="1">
                  <c:v>73465</c:v>
                </c:pt>
                <c:pt idx="2">
                  <c:v>78289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281344"/>
        <c:axId val="100287232"/>
        <c:axId val="0"/>
      </c:bar3DChart>
      <c:catAx>
        <c:axId val="10028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287232"/>
        <c:crosses val="autoZero"/>
        <c:auto val="1"/>
        <c:lblAlgn val="ctr"/>
        <c:lblOffset val="100"/>
        <c:noMultiLvlLbl val="0"/>
      </c:catAx>
      <c:valAx>
        <c:axId val="10028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281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3.0864197530864196E-3"/>
                  <c:y val="-1.046745856699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32860</c:v>
                </c:pt>
                <c:pt idx="1">
                  <c:v>4735</c:v>
                </c:pt>
                <c:pt idx="2">
                  <c:v>4295</c:v>
                </c:pt>
                <c:pt idx="3">
                  <c:v>22255</c:v>
                </c:pt>
                <c:pt idx="4">
                  <c:v>5170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33045</c:v>
                </c:pt>
                <c:pt idx="1">
                  <c:v>4717</c:v>
                </c:pt>
                <c:pt idx="2">
                  <c:v>4305</c:v>
                </c:pt>
                <c:pt idx="3">
                  <c:v>22370</c:v>
                </c:pt>
                <c:pt idx="4">
                  <c:v>5215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523008"/>
        <c:axId val="100877056"/>
        <c:axId val="0"/>
      </c:bar3DChart>
      <c:catAx>
        <c:axId val="10052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77056"/>
        <c:crosses val="autoZero"/>
        <c:auto val="1"/>
        <c:lblAlgn val="ctr"/>
        <c:lblOffset val="100"/>
        <c:noMultiLvlLbl val="0"/>
      </c:catAx>
      <c:valAx>
        <c:axId val="100877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523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3.0864197530864196E-3"/>
                  <c:y val="-1.046745856699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31069</c:v>
                </c:pt>
                <c:pt idx="1">
                  <c:v>5110</c:v>
                </c:pt>
                <c:pt idx="2">
                  <c:v>2555</c:v>
                </c:pt>
                <c:pt idx="3">
                  <c:v>21920</c:v>
                </c:pt>
                <c:pt idx="4">
                  <c:v>4825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33045</c:v>
                </c:pt>
                <c:pt idx="1">
                  <c:v>4717</c:v>
                </c:pt>
                <c:pt idx="2">
                  <c:v>4305</c:v>
                </c:pt>
                <c:pt idx="3">
                  <c:v>22370</c:v>
                </c:pt>
                <c:pt idx="4">
                  <c:v>5215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36704"/>
        <c:axId val="100975360"/>
        <c:axId val="0"/>
      </c:bar3DChart>
      <c:catAx>
        <c:axId val="10093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75360"/>
        <c:crosses val="autoZero"/>
        <c:auto val="1"/>
        <c:lblAlgn val="ctr"/>
        <c:lblOffset val="100"/>
        <c:noMultiLvlLbl val="0"/>
      </c:catAx>
      <c:valAx>
        <c:axId val="100975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9367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854775</c:v>
                </c:pt>
                <c:pt idx="1">
                  <c:v>657579</c:v>
                </c:pt>
                <c:pt idx="2">
                  <c:v>581242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699584"/>
        <c:axId val="105717760"/>
        <c:axId val="0"/>
      </c:bar3DChart>
      <c:catAx>
        <c:axId val="10569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5717760"/>
        <c:crosses val="autoZero"/>
        <c:auto val="1"/>
        <c:lblAlgn val="ctr"/>
        <c:lblOffset val="100"/>
        <c:noMultiLvlLbl val="0"/>
      </c:catAx>
      <c:valAx>
        <c:axId val="105717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699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0.85875</cdr:x>
      <cdr:y>0.03814</cdr:y>
    </cdr:from>
    <cdr:to>
      <cdr:x>0.96986</cdr:x>
      <cdr:y>0.16542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067128" y="172616"/>
          <a:ext cx="9144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99,7%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0.83555</cdr:x>
      <cdr:y>0.02223</cdr:y>
    </cdr:from>
    <cdr:to>
      <cdr:x>0.97249</cdr:x>
      <cdr:y>0.27679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876256" y="100609"/>
          <a:ext cx="1126976" cy="1152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106,6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0.84125</cdr:x>
      <cdr:y>0.05405</cdr:y>
    </cdr:from>
    <cdr:to>
      <cdr:x>0.95499</cdr:x>
      <cdr:y>0.19724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23112" y="244625"/>
          <a:ext cx="936104" cy="648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88,4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9 месяцев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8144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2751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36118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Динамика </a:t>
            </a:r>
            <a:r>
              <a:rPr lang="ru-RU" sz="2800" dirty="0"/>
              <a:t>поступления основных источников налоговых и неналоговых </a:t>
            </a:r>
            <a:r>
              <a:rPr lang="ru-RU" sz="2800" dirty="0" smtClean="0"/>
              <a:t>доходов за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и </a:t>
            </a:r>
            <a:r>
              <a:rPr lang="ru-RU" sz="2800" dirty="0" smtClean="0"/>
              <a:t>2017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0172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30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815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9 месяцев </a:t>
            </a:r>
            <a:r>
              <a:rPr lang="ru-RU" sz="2800" dirty="0" smtClean="0"/>
              <a:t>2018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950370"/>
              </p:ext>
            </p:extLst>
          </p:nvPr>
        </p:nvGraphicFramePr>
        <p:xfrm>
          <a:off x="467544" y="1556791"/>
          <a:ext cx="8208913" cy="4824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907990"/>
                <a:gridCol w="93980"/>
              </a:tblGrid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412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</a:rPr>
                        <a:t> 929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387 232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25 697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93,8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20 877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</a:t>
                      </a:r>
                      <a:r>
                        <a:rPr lang="ru-RU" sz="1600" dirty="0" smtClean="0">
                          <a:effectLst/>
                        </a:rPr>
                        <a:t>869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792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595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197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89,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23 564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21 517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2 047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970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961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93,3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102 589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57 250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45 339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3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</a:rPr>
                        <a:t>285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101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73,7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1400" dirty="0" smtClean="0">
                          <a:effectLst/>
                        </a:rPr>
                        <a:t>отношений»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179</a:t>
                      </a:r>
                      <a:endParaRPr lang="ru-RU" sz="1600" dirty="0"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44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«Градостроительная деятельность»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55</a:t>
                      </a:r>
                      <a:endParaRPr lang="ru-RU" sz="1600" dirty="0"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«Создание условий для оказания медицинской помощи населению»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612</a:t>
                      </a:r>
                      <a:endParaRPr lang="ru-RU" sz="1600" dirty="0"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- 81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312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79 946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79 128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818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284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бюджета  Красновишерского муниципального района за 9 месяцев 2018 года</vt:lpstr>
      <vt:lpstr>Исполнение плана по доходам за 9 месяцев 2018 года (тыс. руб.)</vt:lpstr>
      <vt:lpstr>Исполнение плана по налоговым и неналоговым доходам за 9 месяцев 2018 года (тыс. руб.)</vt:lpstr>
      <vt:lpstr>Исполнение плана 9 месяцев 2018 года в разрезе основных источников налоговых и неналоговых доходов (тыс. руб.)</vt:lpstr>
      <vt:lpstr>Динамика поступления основных источников налоговых и неналоговых доходов за 9 месяцев 2018 и 2017 года (тыс. руб.)</vt:lpstr>
      <vt:lpstr>Исполнение плана по расходам за 9 месяцев 2018 года (тыс. руб.)</vt:lpstr>
      <vt:lpstr>Исполнение расходной части бюджета в разрезе муниципальных программ за 9 месяцев 2018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43</cp:revision>
  <dcterms:created xsi:type="dcterms:W3CDTF">2016-04-29T03:27:27Z</dcterms:created>
  <dcterms:modified xsi:type="dcterms:W3CDTF">2018-10-18T10:32:51Z</dcterms:modified>
</cp:coreProperties>
</file>