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2.xml" ContentType="application/vnd.openxmlformats-officedocument.drawingml.chartshapes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3.xml" ContentType="application/vnd.openxmlformats-officedocument.drawingml.chartshapes+xml"/>
  <Override PartName="/ppt/charts/chart14.xml" ContentType="application/vnd.openxmlformats-officedocument.drawingml.chart+xml"/>
  <Override PartName="/ppt/notesSlides/notesSlide3.xml" ContentType="application/vnd.openxmlformats-officedocument.presentationml.notesSlide+xml"/>
  <Override PartName="/ppt/charts/chart15.xml" ContentType="application/vnd.openxmlformats-officedocument.drawingml.chart+xml"/>
  <Override PartName="/ppt/drawings/drawing4.xml" ContentType="application/vnd.openxmlformats-officedocument.drawingml.chartshapes+xml"/>
  <Override PartName="/ppt/charts/chart16.xml" ContentType="application/vnd.openxmlformats-officedocument.drawingml.chart+xml"/>
  <Override PartName="/ppt/drawings/drawing5.xml" ContentType="application/vnd.openxmlformats-officedocument.drawingml.chartshapes+xml"/>
  <Override PartName="/ppt/charts/chart17.xml" ContentType="application/vnd.openxmlformats-officedocument.drawingml.chart+xml"/>
  <Override PartName="/ppt/drawings/drawing6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18.xml" ContentType="application/vnd.openxmlformats-officedocument.drawingml.chart+xml"/>
  <Override PartName="/ppt/drawings/drawing7.xml" ContentType="application/vnd.openxmlformats-officedocument.drawingml.chartshapes+xml"/>
  <Override PartName="/ppt/charts/chart19.xml" ContentType="application/vnd.openxmlformats-officedocument.drawingml.chart+xml"/>
  <Override PartName="/ppt/drawings/drawing8.xml" ContentType="application/vnd.openxmlformats-officedocument.drawingml.chartshapes+xml"/>
  <Override PartName="/ppt/charts/chart20.xml" ContentType="application/vnd.openxmlformats-officedocument.drawingml.chart+xml"/>
  <Override PartName="/ppt/drawings/drawing9.xml" ContentType="application/vnd.openxmlformats-officedocument.drawingml.chartshapes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drawings/drawing10.xml" ContentType="application/vnd.openxmlformats-officedocument.drawingml.chartshapes+xml"/>
  <Override PartName="/ppt/charts/chart23.xml" ContentType="application/vnd.openxmlformats-officedocument.drawingml.chart+xml"/>
  <Override PartName="/ppt/drawings/drawing11.xml" ContentType="application/vnd.openxmlformats-officedocument.drawingml.chartshapes+xml"/>
  <Override PartName="/ppt/charts/chart24.xml" ContentType="application/vnd.openxmlformats-officedocument.drawingml.chart+xml"/>
  <Override PartName="/ppt/drawings/drawing12.xml" ContentType="application/vnd.openxmlformats-officedocument.drawingml.chartshapes+xml"/>
  <Override PartName="/ppt/charts/chart25.xml" ContentType="application/vnd.openxmlformats-officedocument.drawingml.chart+xml"/>
  <Override PartName="/ppt/drawings/drawing13.xml" ContentType="application/vnd.openxmlformats-officedocument.drawingml.chartshapes+xml"/>
  <Override PartName="/ppt/charts/chart26.xml" ContentType="application/vnd.openxmlformats-officedocument.drawingml.chart+xml"/>
  <Override PartName="/ppt/drawings/drawing14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7.xml" ContentType="application/vnd.openxmlformats-officedocument.drawingml.chart+xml"/>
  <Override PartName="/ppt/drawings/drawing15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28.xml" ContentType="application/vnd.openxmlformats-officedocument.drawingml.chart+xml"/>
  <Override PartName="/ppt/drawings/drawing16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29.xml" ContentType="application/vnd.openxmlformats-officedocument.drawingml.chart+xml"/>
  <Override PartName="/ppt/drawings/drawing17.xml" ContentType="application/vnd.openxmlformats-officedocument.drawingml.chartshapes+xml"/>
  <Override PartName="/ppt/charts/chart3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330" r:id="rId2"/>
    <p:sldId id="411" r:id="rId3"/>
    <p:sldId id="412" r:id="rId4"/>
    <p:sldId id="393" r:id="rId5"/>
    <p:sldId id="401" r:id="rId6"/>
    <p:sldId id="394" r:id="rId7"/>
    <p:sldId id="433" r:id="rId8"/>
    <p:sldId id="434" r:id="rId9"/>
    <p:sldId id="435" r:id="rId10"/>
    <p:sldId id="404" r:id="rId11"/>
    <p:sldId id="414" r:id="rId12"/>
    <p:sldId id="381" r:id="rId13"/>
    <p:sldId id="421" r:id="rId14"/>
    <p:sldId id="349" r:id="rId15"/>
    <p:sldId id="449" r:id="rId16"/>
    <p:sldId id="430" r:id="rId17"/>
    <p:sldId id="425" r:id="rId18"/>
    <p:sldId id="422" r:id="rId19"/>
    <p:sldId id="447" r:id="rId20"/>
    <p:sldId id="418" r:id="rId21"/>
    <p:sldId id="423" r:id="rId22"/>
    <p:sldId id="428" r:id="rId23"/>
    <p:sldId id="429" r:id="rId24"/>
    <p:sldId id="424" r:id="rId25"/>
    <p:sldId id="443" r:id="rId26"/>
    <p:sldId id="441" r:id="rId27"/>
    <p:sldId id="445" r:id="rId28"/>
    <p:sldId id="440" r:id="rId29"/>
    <p:sldId id="439" r:id="rId30"/>
    <p:sldId id="436" r:id="rId31"/>
    <p:sldId id="427" r:id="rId32"/>
    <p:sldId id="438" r:id="rId33"/>
    <p:sldId id="448" r:id="rId34"/>
    <p:sldId id="396" r:id="rId35"/>
    <p:sldId id="346" r:id="rId36"/>
    <p:sldId id="390" r:id="rId37"/>
  </p:sldIdLst>
  <p:sldSz cx="9144000" cy="6858000" type="screen4x3"/>
  <p:notesSz cx="6761163" cy="9942513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930D8C2-4F60-4461-B357-4C0740D31776}">
          <p14:sldIdLst>
            <p14:sldId id="330"/>
            <p14:sldId id="411"/>
            <p14:sldId id="412"/>
            <p14:sldId id="393"/>
            <p14:sldId id="401"/>
            <p14:sldId id="394"/>
            <p14:sldId id="433"/>
            <p14:sldId id="434"/>
            <p14:sldId id="435"/>
            <p14:sldId id="404"/>
            <p14:sldId id="414"/>
            <p14:sldId id="381"/>
            <p14:sldId id="421"/>
            <p14:sldId id="349"/>
            <p14:sldId id="449"/>
            <p14:sldId id="430"/>
            <p14:sldId id="425"/>
            <p14:sldId id="422"/>
            <p14:sldId id="447"/>
            <p14:sldId id="418"/>
            <p14:sldId id="423"/>
            <p14:sldId id="428"/>
            <p14:sldId id="429"/>
            <p14:sldId id="424"/>
            <p14:sldId id="443"/>
            <p14:sldId id="441"/>
            <p14:sldId id="445"/>
            <p14:sldId id="440"/>
            <p14:sldId id="439"/>
            <p14:sldId id="436"/>
            <p14:sldId id="427"/>
            <p14:sldId id="438"/>
            <p14:sldId id="448"/>
            <p14:sldId id="396"/>
          </p14:sldIdLst>
        </p14:section>
        <p14:section name="Раздел без заголовка" id="{4CC239AA-934B-4808-BF51-63A651849128}">
          <p14:sldIdLst>
            <p14:sldId id="346"/>
            <p14:sldId id="39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99FFCC"/>
    <a:srgbClr val="7289FA"/>
    <a:srgbClr val="33CCCC"/>
    <a:srgbClr val="FBA05B"/>
    <a:srgbClr val="FAF286"/>
    <a:srgbClr val="FCE3C8"/>
    <a:srgbClr val="F7C78D"/>
    <a:srgbClr val="FDF1E3"/>
    <a:srgbClr val="F9CC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0" autoAdjust="0"/>
    <p:restoredTop sz="76229" autoAdjust="0"/>
  </p:normalViewPr>
  <p:slideViewPr>
    <p:cSldViewPr>
      <p:cViewPr varScale="1">
        <p:scale>
          <a:sx n="88" d="100"/>
          <a:sy n="88" d="100"/>
        </p:scale>
        <p:origin x="-25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4.xlsx"/><Relationship Id="rId1" Type="http://schemas.openxmlformats.org/officeDocument/2006/relationships/image" Target="../media/image2.png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145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619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207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205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0439236895694099E-3"/>
                  <c:y val="5.729166666666666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273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553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124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517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62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158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Налоговые и неналоговые</c:v>
                </c:pt>
                <c:pt idx="1">
                  <c:v>Дотация</c:v>
                </c:pt>
                <c:pt idx="2">
                  <c:v>Субвенции</c:v>
                </c:pt>
                <c:pt idx="3">
                  <c:v>Субсидии</c:v>
                </c:pt>
                <c:pt idx="4">
                  <c:v>Иные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145619</c:v>
                </c:pt>
                <c:pt idx="1">
                  <c:v>207205</c:v>
                </c:pt>
                <c:pt idx="2">
                  <c:v>273553</c:v>
                </c:pt>
                <c:pt idx="3">
                  <c:v>124517</c:v>
                </c:pt>
                <c:pt idx="4">
                  <c:v>62158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151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806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207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205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7.812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273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497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110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301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51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677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Налоговые и неналоговые</c:v>
                </c:pt>
                <c:pt idx="1">
                  <c:v>Дотация</c:v>
                </c:pt>
                <c:pt idx="2">
                  <c:v>Субвенции</c:v>
                </c:pt>
                <c:pt idx="3">
                  <c:v>Субсидии</c:v>
                </c:pt>
                <c:pt idx="4">
                  <c:v>Иные 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151806</c:v>
                </c:pt>
                <c:pt idx="1">
                  <c:v>207205</c:v>
                </c:pt>
                <c:pt idx="2">
                  <c:v>273497</c:v>
                </c:pt>
                <c:pt idx="3">
                  <c:v>110301</c:v>
                </c:pt>
                <c:pt idx="4">
                  <c:v>51677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225216"/>
        <c:axId val="125291904"/>
      </c:barChart>
      <c:catAx>
        <c:axId val="125225216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 rot="0"/>
          <a:lstStyle/>
          <a:p>
            <a:pPr>
              <a:defRPr/>
            </a:pPr>
            <a:endParaRPr lang="ru-RU"/>
          </a:p>
        </c:txPr>
        <c:crossAx val="125291904"/>
        <c:crosses val="autoZero"/>
        <c:auto val="1"/>
        <c:lblAlgn val="ctr"/>
        <c:lblOffset val="100"/>
        <c:noMultiLvlLbl val="0"/>
      </c:catAx>
      <c:valAx>
        <c:axId val="125291904"/>
        <c:scaling>
          <c:orientation val="minMax"/>
        </c:scaling>
        <c:delete val="1"/>
        <c:axPos val="t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2522521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1.3232070653330496E-2"/>
          <c:w val="1"/>
          <c:h val="0.844725118819606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6.4599483204134606E-3"/>
                  <c:y val="0.286036036036036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839793281654221E-3"/>
                  <c:y val="0.263513513513513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919896640826874E-3"/>
                  <c:y val="0.135134957792438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919896640826874E-3"/>
                  <c:y val="0.20720720720720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ln>
                <a:noFill/>
              </a:ln>
            </c:spPr>
            <c:txPr>
              <a:bodyPr rot="-5400000" vert="horz" anchor="ctr" anchorCtr="0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Доходы от исп.МС</c:v>
                </c:pt>
                <c:pt idx="2">
                  <c:v>Акцизы</c:v>
                </c:pt>
                <c:pt idx="3">
                  <c:v>ТН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53651</c:v>
                </c:pt>
                <c:pt idx="1">
                  <c:v>36155</c:v>
                </c:pt>
                <c:pt idx="2">
                  <c:v>12385</c:v>
                </c:pt>
                <c:pt idx="3">
                  <c:v>19921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  <a:bevelB/>
            </a:sp3d>
          </c:spPr>
          <c:invertIfNegative val="0"/>
          <c:dLbls>
            <c:dLbl>
              <c:idx val="0"/>
              <c:layout>
                <c:manualLayout>
                  <c:x val="-1.2919896640826874E-3"/>
                  <c:y val="0.30434782608695654"/>
                </c:manualLayout>
              </c:layout>
              <c:numFmt formatCode="#,##0" sourceLinked="0"/>
              <c:spPr>
                <a:solidFill>
                  <a:schemeClr val="accent1">
                    <a:lumMod val="50000"/>
                  </a:schemeClr>
                </a:solidFill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839793281653748E-3"/>
                  <c:y val="0.27777777777777779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919896640826874E-3"/>
                  <c:y val="0.15152089096970986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 anchor="ctr" anchorCtr="0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875968992248062E-3"/>
                  <c:y val="0.19819802085550117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ln>
                <a:noFill/>
              </a:ln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Доходы от исп.МС</c:v>
                </c:pt>
                <c:pt idx="2">
                  <c:v>Акцизы</c:v>
                </c:pt>
                <c:pt idx="3">
                  <c:v>ТН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56079</c:v>
                </c:pt>
                <c:pt idx="1">
                  <c:v>36676</c:v>
                </c:pt>
                <c:pt idx="2">
                  <c:v>12345</c:v>
                </c:pt>
                <c:pt idx="3">
                  <c:v>21171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7095552"/>
        <c:axId val="127097088"/>
        <c:axId val="0"/>
      </c:bar3DChart>
      <c:catAx>
        <c:axId val="127095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7097088"/>
        <c:crosses val="autoZero"/>
        <c:auto val="1"/>
        <c:lblAlgn val="ctr"/>
        <c:lblOffset val="100"/>
        <c:noMultiLvlLbl val="0"/>
      </c:catAx>
      <c:valAx>
        <c:axId val="1270970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70955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1"/>
              <c:layout>
                <c:manualLayout>
                  <c:x val="-8.6206896551723079E-3"/>
                  <c:y val="-0.112903225806451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Факт</c:v>
                </c:pt>
                <c:pt idx="1">
                  <c:v>Уточн. план</c:v>
                </c:pt>
                <c:pt idx="2">
                  <c:v>Первонач. план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840247</c:v>
                </c:pt>
                <c:pt idx="1">
                  <c:v>906554</c:v>
                </c:pt>
                <c:pt idx="2">
                  <c:v>728946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208448"/>
        <c:axId val="127218432"/>
      </c:barChart>
      <c:catAx>
        <c:axId val="127208448"/>
        <c:scaling>
          <c:orientation val="minMax"/>
        </c:scaling>
        <c:delete val="0"/>
        <c:axPos val="l"/>
        <c:majorTickMark val="out"/>
        <c:minorTickMark val="none"/>
        <c:tickLblPos val="nextTo"/>
        <c:crossAx val="127218432"/>
        <c:crosses val="autoZero"/>
        <c:auto val="1"/>
        <c:lblAlgn val="ctr"/>
        <c:lblOffset val="100"/>
        <c:noMultiLvlLbl val="0"/>
      </c:catAx>
      <c:valAx>
        <c:axId val="127218432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27208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2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7202596060364533"/>
          <c:w val="0.95842450765864329"/>
          <c:h val="0.59183673469387754"/>
        </c:manualLayout>
      </c:layout>
      <c:pie3DChart>
        <c:varyColors val="1"/>
        <c:ser>
          <c:idx val="0"/>
          <c:order val="0"/>
          <c:spPr>
            <a:solidFill>
              <a:schemeClr val="accent1"/>
            </a:solidFill>
            <a:ln w="28575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 w="114300"/>
              <a:bevelB w="114300"/>
              <a:contourClr>
                <a:srgbClr val="000000"/>
              </a:contourClr>
            </a:sp3d>
          </c:spPr>
          <c:explosion val="19"/>
          <c:dPt>
            <c:idx val="0"/>
            <c:bubble3D val="0"/>
          </c:dPt>
          <c:dPt>
            <c:idx val="1"/>
            <c:bubble3D val="0"/>
            <c:spPr>
              <a:solidFill>
                <a:srgbClr val="FF00FF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hlink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folHlink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4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5"/>
            <c:bubble3D val="0"/>
            <c:spPr>
              <a:solidFill>
                <a:srgbClr val="FF6600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6"/>
            <c:bubble3D val="0"/>
            <c:spPr>
              <a:solidFill>
                <a:srgbClr val="0066CC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7"/>
            <c:bubble3D val="0"/>
            <c:spPr>
              <a:solidFill>
                <a:srgbClr val="CC99FF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8"/>
            <c:bubble3D val="0"/>
            <c:spPr>
              <a:solidFill>
                <a:srgbClr val="99FFCC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9"/>
            <c:bubble3D val="0"/>
            <c:spPr>
              <a:solidFill>
                <a:srgbClr val="FFFF00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0"/>
                  <c:y val="-0.2610259868795599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5.3898047593902529E-2"/>
                  <c:y val="8.75180646913018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4003330587430897E-3"/>
                  <c:y val="-0.2057516225377278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2401470856918929"/>
                  <c:y val="2.660769183607332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1946164140425398"/>
                  <c:y val="4.639398106382419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3.3899637578367656E-2"/>
                  <c:y val="0.1702798384907114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1.2950324232234321E-2"/>
                  <c:y val="4.590927802545260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1.2464948946833764E-2"/>
                  <c:y val="2.145340842405822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6.6802502648779603E-3"/>
                  <c:y val="4.334632531334028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7.8660541038026735E-2"/>
                  <c:y val="-0.1219471459679489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pPr>
              <a:noFill/>
              <a:ln w="25359">
                <a:noFill/>
              </a:ln>
            </c:spPr>
            <c:txPr>
              <a:bodyPr/>
              <a:lstStyle/>
              <a:p>
                <a:pPr>
                  <a:defRPr sz="18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Sheet1!$B$1:$I$1</c:f>
              <c:strCache>
                <c:ptCount val="8"/>
                <c:pt idx="0">
                  <c:v>Непрограммные</c:v>
                </c:pt>
                <c:pt idx="1">
                  <c:v>Развитие образования</c:v>
                </c:pt>
                <c:pt idx="2">
                  <c:v>Культура</c:v>
                </c:pt>
                <c:pt idx="3">
                  <c:v>Транспорт</c:v>
                </c:pt>
                <c:pt idx="4">
                  <c:v>Благоустройство</c:v>
                </c:pt>
                <c:pt idx="5">
                  <c:v>Обеспечение жильем</c:v>
                </c:pt>
                <c:pt idx="6">
                  <c:v>ЖКХ</c:v>
                </c:pt>
                <c:pt idx="7">
                  <c:v>Прочие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94095</c:v>
                </c:pt>
                <c:pt idx="1">
                  <c:v>436983</c:v>
                </c:pt>
                <c:pt idx="2">
                  <c:v>35238</c:v>
                </c:pt>
                <c:pt idx="3">
                  <c:v>107192</c:v>
                </c:pt>
                <c:pt idx="4">
                  <c:v>29829</c:v>
                </c:pt>
                <c:pt idx="5">
                  <c:v>11316</c:v>
                </c:pt>
                <c:pt idx="6">
                  <c:v>68495</c:v>
                </c:pt>
                <c:pt idx="7">
                  <c:v>57099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359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39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437434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9.433962264150943E-3"/>
                  <c:y val="0.39565060518612277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436983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1890048"/>
        <c:axId val="51891584"/>
        <c:axId val="0"/>
      </c:bar3DChart>
      <c:catAx>
        <c:axId val="51890048"/>
        <c:scaling>
          <c:orientation val="minMax"/>
        </c:scaling>
        <c:delete val="1"/>
        <c:axPos val="b"/>
        <c:majorTickMark val="out"/>
        <c:minorTickMark val="none"/>
        <c:tickLblPos val="nextTo"/>
        <c:crossAx val="51891584"/>
        <c:crosses val="autoZero"/>
        <c:auto val="1"/>
        <c:lblAlgn val="ctr"/>
        <c:lblOffset val="100"/>
        <c:noMultiLvlLbl val="0"/>
      </c:catAx>
      <c:valAx>
        <c:axId val="51891584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5189004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50996843023328"/>
          <c:y val="4.906642709929715E-2"/>
          <c:w val="0.88745603751465418"/>
          <c:h val="0.719758064516129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Учащиеся</c:v>
                </c:pt>
              </c:strCache>
            </c:strRef>
          </c:tx>
          <c:spPr>
            <a:ln w="38201">
              <a:solidFill>
                <a:srgbClr val="FF0000"/>
              </a:solidFill>
              <a:prstDash val="solid"/>
            </a:ln>
          </c:spPr>
          <c:marker>
            <c:symbol val="diamond"/>
            <c:size val="11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1.9219920123756607E-2"/>
                  <c:y val="-6.74365211817671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2932238890943993E-2"/>
                  <c:y val="-7.14163068326136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817013440246272E-2"/>
                  <c:y val="-7.13680646354581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6218663977656454E-2"/>
                  <c:y val="-6.05413185524357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7611173077324719E-3"/>
                  <c:y val="-6.52267892119677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7084823135012122E-2"/>
                  <c:y val="-6.36179926118241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80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Sheet1!$B$1:$G$1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6"/>
                <c:pt idx="0">
                  <c:v>2448</c:v>
                </c:pt>
                <c:pt idx="1">
                  <c:v>2440</c:v>
                </c:pt>
                <c:pt idx="2">
                  <c:v>2447</c:v>
                </c:pt>
                <c:pt idx="3">
                  <c:v>2436</c:v>
                </c:pt>
                <c:pt idx="4">
                  <c:v>2421</c:v>
                </c:pt>
                <c:pt idx="5">
                  <c:v>2409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Дошкольники</c:v>
                </c:pt>
              </c:strCache>
            </c:strRef>
          </c:tx>
          <c:spPr>
            <a:ln w="38201">
              <a:solidFill>
                <a:srgbClr val="0000FF"/>
              </a:solidFill>
              <a:prstDash val="solid"/>
            </a:ln>
          </c:spPr>
          <c:marker>
            <c:symbol val="triangle"/>
            <c:size val="11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2.508158483653504E-2"/>
                  <c:y val="5.76844503957464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5827901259056563E-2"/>
                  <c:y val="4.80957769432318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7195676980691803E-2"/>
                  <c:y val="-5.6376016215119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4821821219305467E-2"/>
                  <c:y val="-5.69789145484330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0926947314113039E-3"/>
                  <c:y val="-1.7761454314854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7635819618013296E-2"/>
                  <c:y val="-6.13316914217720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80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Sheet1!$B$1:$G$1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Sheet1!$B$3:$G$3</c:f>
              <c:numCache>
                <c:formatCode>General</c:formatCode>
                <c:ptCount val="6"/>
                <c:pt idx="0">
                  <c:v>1303</c:v>
                </c:pt>
                <c:pt idx="1">
                  <c:v>1270</c:v>
                </c:pt>
                <c:pt idx="2">
                  <c:v>1164</c:v>
                </c:pt>
                <c:pt idx="3">
                  <c:v>1169</c:v>
                </c:pt>
                <c:pt idx="4">
                  <c:v>1143</c:v>
                </c:pt>
                <c:pt idx="5">
                  <c:v>1023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5056000"/>
        <c:axId val="144585088"/>
      </c:lineChart>
      <c:catAx>
        <c:axId val="135056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4585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4585088"/>
        <c:scaling>
          <c:orientation val="minMax"/>
        </c:scaling>
        <c:delete val="0"/>
        <c:axPos val="l"/>
        <c:majorGridlines>
          <c:spPr>
            <a:ln w="3183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5056000"/>
        <c:crosses val="autoZero"/>
        <c:crossBetween val="between"/>
      </c:valAx>
      <c:spPr>
        <a:noFill/>
        <a:ln w="12734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1652989449003516"/>
          <c:y val="0.92741935483870963"/>
          <c:w val="0.45955451348182885"/>
          <c:h val="7.2580645161290328E-2"/>
        </c:manualLayout>
      </c:layout>
      <c:overlay val="0"/>
      <c:spPr>
        <a:noFill/>
        <a:ln w="25467">
          <a:noFill/>
        </a:ln>
      </c:spPr>
      <c:txPr>
        <a:bodyPr/>
        <a:lstStyle/>
        <a:p>
          <a:pPr>
            <a:defRPr sz="1659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388888888888895E-2"/>
          <c:y val="2.5254293948050392E-2"/>
          <c:w val="0.92361111111111116"/>
          <c:h val="0.848729872515528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35406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-7.9270559930008748E-3"/>
                  <c:y val="0.40126267050791181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35238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7201664"/>
        <c:axId val="127228160"/>
        <c:axId val="0"/>
      </c:bar3DChart>
      <c:catAx>
        <c:axId val="127201664"/>
        <c:scaling>
          <c:orientation val="minMax"/>
        </c:scaling>
        <c:delete val="1"/>
        <c:axPos val="b"/>
        <c:majorTickMark val="out"/>
        <c:minorTickMark val="none"/>
        <c:tickLblPos val="nextTo"/>
        <c:crossAx val="127228160"/>
        <c:crosses val="autoZero"/>
        <c:auto val="1"/>
        <c:lblAlgn val="ctr"/>
        <c:lblOffset val="100"/>
        <c:noMultiLvlLbl val="0"/>
      </c:catAx>
      <c:valAx>
        <c:axId val="127228160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2720166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18571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9.433962264150943E-3"/>
                  <c:y val="0.39565060518612277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15507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7087360"/>
        <c:axId val="147128320"/>
        <c:axId val="0"/>
      </c:bar3DChart>
      <c:catAx>
        <c:axId val="147087360"/>
        <c:scaling>
          <c:orientation val="minMax"/>
        </c:scaling>
        <c:delete val="1"/>
        <c:axPos val="b"/>
        <c:majorTickMark val="out"/>
        <c:minorTickMark val="none"/>
        <c:tickLblPos val="nextTo"/>
        <c:crossAx val="147128320"/>
        <c:crosses val="autoZero"/>
        <c:auto val="1"/>
        <c:lblAlgn val="ctr"/>
        <c:lblOffset val="100"/>
        <c:noMultiLvlLbl val="0"/>
      </c:catAx>
      <c:valAx>
        <c:axId val="147128320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4708736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18050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2.1873216934839667E-3"/>
                  <c:y val="0.39284457252522831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18000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6860288"/>
        <c:axId val="146890752"/>
        <c:axId val="0"/>
      </c:bar3DChart>
      <c:catAx>
        <c:axId val="146860288"/>
        <c:scaling>
          <c:orientation val="minMax"/>
        </c:scaling>
        <c:delete val="1"/>
        <c:axPos val="b"/>
        <c:majorTickMark val="out"/>
        <c:minorTickMark val="none"/>
        <c:tickLblPos val="nextTo"/>
        <c:crossAx val="146890752"/>
        <c:crosses val="autoZero"/>
        <c:auto val="1"/>
        <c:lblAlgn val="ctr"/>
        <c:lblOffset val="100"/>
        <c:noMultiLvlLbl val="0"/>
      </c:catAx>
      <c:valAx>
        <c:axId val="146890752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4686028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ln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710144927536225E-2"/>
          <c:y val="1.9642228626261415E-2"/>
          <c:w val="0.92028985507246375"/>
          <c:h val="0.848729872515528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9.433962264150943E-3"/>
                  <c:y val="0.39565060518612277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7140608"/>
        <c:axId val="147142144"/>
        <c:axId val="0"/>
      </c:bar3DChart>
      <c:catAx>
        <c:axId val="147140608"/>
        <c:scaling>
          <c:orientation val="minMax"/>
        </c:scaling>
        <c:delete val="1"/>
        <c:axPos val="b"/>
        <c:majorTickMark val="out"/>
        <c:minorTickMark val="none"/>
        <c:tickLblPos val="nextTo"/>
        <c:crossAx val="147142144"/>
        <c:crosses val="autoZero"/>
        <c:auto val="1"/>
        <c:lblAlgn val="ctr"/>
        <c:lblOffset val="100"/>
        <c:noMultiLvlLbl val="0"/>
      </c:catAx>
      <c:valAx>
        <c:axId val="147142144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4714060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132004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9.433962264150943E-3"/>
                  <c:y val="0.39565060518612277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107192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7221504"/>
        <c:axId val="147235584"/>
        <c:axId val="0"/>
      </c:bar3DChart>
      <c:catAx>
        <c:axId val="147221504"/>
        <c:scaling>
          <c:orientation val="minMax"/>
        </c:scaling>
        <c:delete val="1"/>
        <c:axPos val="b"/>
        <c:majorTickMark val="out"/>
        <c:minorTickMark val="none"/>
        <c:tickLblPos val="nextTo"/>
        <c:crossAx val="147235584"/>
        <c:crosses val="autoZero"/>
        <c:auto val="1"/>
        <c:lblAlgn val="ctr"/>
        <c:lblOffset val="100"/>
        <c:noMultiLvlLbl val="0"/>
      </c:catAx>
      <c:valAx>
        <c:axId val="147235584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4722150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1"/>
              <c:layout>
                <c:manualLayout>
                  <c:x val="4.3478260869566276E-3"/>
                  <c:y val="-2.0114942528735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Факт</c:v>
                </c:pt>
                <c:pt idx="1">
                  <c:v>Уточн. план</c:v>
                </c:pt>
                <c:pt idx="2">
                  <c:v>Первонач. план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794487</c:v>
                </c:pt>
                <c:pt idx="1">
                  <c:v>813053</c:v>
                </c:pt>
                <c:pt idx="2">
                  <c:v>717275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306176"/>
        <c:axId val="126307712"/>
      </c:barChart>
      <c:catAx>
        <c:axId val="126306176"/>
        <c:scaling>
          <c:orientation val="minMax"/>
        </c:scaling>
        <c:delete val="0"/>
        <c:axPos val="l"/>
        <c:majorTickMark val="out"/>
        <c:minorTickMark val="none"/>
        <c:tickLblPos val="nextTo"/>
        <c:crossAx val="126307712"/>
        <c:crosses val="autoZero"/>
        <c:auto val="1"/>
        <c:lblAlgn val="ctr"/>
        <c:lblOffset val="100"/>
        <c:noMultiLvlLbl val="0"/>
      </c:catAx>
      <c:valAx>
        <c:axId val="126307712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263061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-3.0864197530864196E-3"/>
                  <c:y val="0.38723250720343938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1728395061728392E-3"/>
                  <c:y val="0.2987486764638157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Краевой бюджет</c:v>
                </c:pt>
                <c:pt idx="1">
                  <c:v>Местный бюджет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69875</c:v>
                </c:pt>
                <c:pt idx="1">
                  <c:v>42480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3.0864197530864196E-3"/>
                  <c:y val="0.279267567873663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261248105739793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-5400000" vert="horz"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Краевой бюджет</c:v>
                </c:pt>
                <c:pt idx="1">
                  <c:v>Местный бюджет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57962</c:v>
                </c:pt>
                <c:pt idx="1">
                  <c:v>38088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6120960"/>
        <c:axId val="156122496"/>
        <c:axId val="0"/>
      </c:bar3DChart>
      <c:catAx>
        <c:axId val="15612096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b="1"/>
            </a:pPr>
            <a:endParaRPr lang="ru-RU"/>
          </a:p>
        </c:txPr>
        <c:crossAx val="156122496"/>
        <c:crosses val="autoZero"/>
        <c:auto val="1"/>
        <c:lblAlgn val="ctr"/>
        <c:lblOffset val="100"/>
        <c:noMultiLvlLbl val="0"/>
      </c:catAx>
      <c:valAx>
        <c:axId val="1561224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612096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5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2561728395061734E-2"/>
          <c:y val="9.8978272690253985E-2"/>
          <c:w val="0.84104938271604934"/>
          <c:h val="0.813267585263069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33CCCC"/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explosion val="25"/>
          <c:dPt>
            <c:idx val="1"/>
            <c:bubble3D val="0"/>
            <c:spPr>
              <a:solidFill>
                <a:srgbClr val="FBA05B"/>
              </a:solidFill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bubble3D val="0"/>
            <c:spPr>
              <a:solidFill>
                <a:srgbClr val="FF0000"/>
              </a:solidFill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bubble3D val="0"/>
            <c:spPr>
              <a:solidFill>
                <a:srgbClr val="FFFF00"/>
              </a:solidFill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-2.1604938271604826E-2"/>
                  <c:y val="0.2337053983116975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20045008262856026"/>
                  <c:y val="8.174256934099453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5.5555555555555552E-2"/>
                  <c:y val="-0.143442753777399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4.678295421405658E-2"/>
                  <c:y val="-6.756756756756757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3.075641586468358E-2"/>
                  <c:y val="-4.969745335887067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Содержание дорог</c:v>
                </c:pt>
                <c:pt idx="1">
                  <c:v>Ремонт  дорог сельских НП</c:v>
                </c:pt>
                <c:pt idx="2">
                  <c:v>Ремонт дорог </c:v>
                </c:pt>
                <c:pt idx="3">
                  <c:v>Прочие работы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28460</c:v>
                </c:pt>
                <c:pt idx="1">
                  <c:v>1833</c:v>
                </c:pt>
                <c:pt idx="2">
                  <c:v>64652</c:v>
                </c:pt>
                <c:pt idx="3">
                  <c:v>1104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710144927536225E-2"/>
          <c:y val="3.3672391930733854E-2"/>
          <c:w val="0.92028985507246375"/>
          <c:h val="0.848729872515528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tx>
                <c:rich>
                  <a:bodyPr rot="-5400000" vert="horz"/>
                  <a:lstStyle/>
                  <a:p>
                    <a:pPr>
                      <a:defRPr sz="2400" b="1"/>
                    </a:pPr>
                    <a:r>
                      <a:rPr lang="ru-RU" dirty="0" smtClean="0"/>
                      <a:t> </a:t>
                    </a:r>
                    <a:r>
                      <a:rPr lang="en-US" dirty="0" smtClean="0"/>
                      <a:t>85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485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85485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2.3926452128266575E-2"/>
                  <c:y val="0.30585733909004559"/>
                </c:manualLayout>
              </c:layout>
              <c:tx>
                <c:rich>
                  <a:bodyPr rot="-5400000" vert="horz"/>
                  <a:lstStyle/>
                  <a:p>
                    <a:pPr>
                      <a:defRPr sz="2400" b="1"/>
                    </a:pPr>
                    <a:r>
                      <a:rPr lang="ru-RU" dirty="0" smtClean="0"/>
                      <a:t> </a:t>
                    </a:r>
                    <a:r>
                      <a:rPr lang="en-US" dirty="0" smtClean="0"/>
                      <a:t>68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495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68495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8925952"/>
        <c:axId val="158927488"/>
        <c:axId val="0"/>
      </c:bar3DChart>
      <c:catAx>
        <c:axId val="158925952"/>
        <c:scaling>
          <c:orientation val="minMax"/>
        </c:scaling>
        <c:delete val="1"/>
        <c:axPos val="b"/>
        <c:majorTickMark val="out"/>
        <c:minorTickMark val="none"/>
        <c:tickLblPos val="nextTo"/>
        <c:crossAx val="158927488"/>
        <c:crosses val="autoZero"/>
        <c:auto val="1"/>
        <c:lblAlgn val="ctr"/>
        <c:lblOffset val="100"/>
        <c:noMultiLvlLbl val="0"/>
      </c:catAx>
      <c:valAx>
        <c:axId val="158927488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5892595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710144927536225E-2"/>
          <c:y val="3.3672391930733854E-2"/>
          <c:w val="0.92028985507246375"/>
          <c:h val="0.848729872515528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tx>
                <c:rich>
                  <a:bodyPr rot="-5400000" vert="horz"/>
                  <a:lstStyle/>
                  <a:p>
                    <a:pPr>
                      <a:defRPr sz="2400" b="1"/>
                    </a:pPr>
                    <a:r>
                      <a:rPr lang="ru-RU" dirty="0" smtClean="0"/>
                      <a:t> </a:t>
                    </a:r>
                    <a:r>
                      <a:rPr lang="en-US" dirty="0" smtClean="0"/>
                      <a:t>33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167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33167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2.7549640534063675E-2"/>
                  <c:y val="0.42932277616940306"/>
                </c:manualLayout>
              </c:layout>
              <c:tx>
                <c:rich>
                  <a:bodyPr rot="-5400000" vert="horz"/>
                  <a:lstStyle/>
                  <a:p>
                    <a:pPr>
                      <a:defRPr sz="2400" b="1"/>
                    </a:pPr>
                    <a:r>
                      <a:rPr lang="ru-RU" dirty="0" smtClean="0"/>
                      <a:t> </a:t>
                    </a:r>
                    <a:r>
                      <a:rPr lang="en-US" dirty="0" smtClean="0"/>
                      <a:t>29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829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29829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9025024"/>
        <c:axId val="159026560"/>
        <c:axId val="0"/>
      </c:bar3DChart>
      <c:catAx>
        <c:axId val="159025024"/>
        <c:scaling>
          <c:orientation val="minMax"/>
        </c:scaling>
        <c:delete val="1"/>
        <c:axPos val="b"/>
        <c:majorTickMark val="out"/>
        <c:minorTickMark val="none"/>
        <c:tickLblPos val="nextTo"/>
        <c:crossAx val="159026560"/>
        <c:crosses val="autoZero"/>
        <c:auto val="1"/>
        <c:lblAlgn val="ctr"/>
        <c:lblOffset val="100"/>
        <c:noMultiLvlLbl val="0"/>
      </c:catAx>
      <c:valAx>
        <c:axId val="159026560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5902502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710144927536225E-2"/>
          <c:y val="3.3672391930733854E-2"/>
          <c:w val="0.92028985507246375"/>
          <c:h val="0.848729872515528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2.3926452128266575E-2"/>
                  <c:y val="0.30585733909004559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9115520"/>
        <c:axId val="159129600"/>
        <c:axId val="0"/>
      </c:bar3DChart>
      <c:catAx>
        <c:axId val="159115520"/>
        <c:scaling>
          <c:orientation val="minMax"/>
        </c:scaling>
        <c:delete val="1"/>
        <c:axPos val="b"/>
        <c:majorTickMark val="out"/>
        <c:minorTickMark val="none"/>
        <c:tickLblPos val="nextTo"/>
        <c:crossAx val="159129600"/>
        <c:crosses val="autoZero"/>
        <c:auto val="1"/>
        <c:lblAlgn val="ctr"/>
        <c:lblOffset val="100"/>
        <c:noMultiLvlLbl val="0"/>
      </c:catAx>
      <c:valAx>
        <c:axId val="159129600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5911552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7.246376811594203E-3"/>
                  <c:y val="0.33111163303809599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858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2.3926452128266575E-2"/>
                  <c:y val="0.30585733909004559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9229056"/>
        <c:axId val="159230592"/>
        <c:axId val="0"/>
      </c:bar3DChart>
      <c:catAx>
        <c:axId val="159229056"/>
        <c:scaling>
          <c:orientation val="minMax"/>
        </c:scaling>
        <c:delete val="1"/>
        <c:axPos val="b"/>
        <c:majorTickMark val="out"/>
        <c:minorTickMark val="none"/>
        <c:tickLblPos val="nextTo"/>
        <c:crossAx val="159230592"/>
        <c:crosses val="autoZero"/>
        <c:auto val="1"/>
        <c:lblAlgn val="ctr"/>
        <c:lblOffset val="100"/>
        <c:noMultiLvlLbl val="0"/>
      </c:catAx>
      <c:valAx>
        <c:axId val="159230592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5922905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710144927536225E-2"/>
          <c:y val="3.3672391930733854E-2"/>
          <c:w val="0.92028985507246375"/>
          <c:h val="0.848729872515528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4423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4.2042394157252083E-2"/>
                  <c:y val="-5.9385151845032756E-2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9297536"/>
        <c:axId val="159299072"/>
        <c:axId val="0"/>
      </c:bar3DChart>
      <c:catAx>
        <c:axId val="159297536"/>
        <c:scaling>
          <c:orientation val="minMax"/>
        </c:scaling>
        <c:delete val="1"/>
        <c:axPos val="b"/>
        <c:majorTickMark val="out"/>
        <c:minorTickMark val="none"/>
        <c:tickLblPos val="nextTo"/>
        <c:crossAx val="159299072"/>
        <c:crosses val="autoZero"/>
        <c:auto val="1"/>
        <c:lblAlgn val="ctr"/>
        <c:lblOffset val="100"/>
        <c:noMultiLvlLbl val="0"/>
      </c:catAx>
      <c:valAx>
        <c:axId val="159299072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5929753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227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-1.4358667123131347E-3"/>
                  <c:y val="0.39845641689956374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9382144"/>
        <c:axId val="159388032"/>
        <c:axId val="0"/>
      </c:bar3DChart>
      <c:catAx>
        <c:axId val="159382144"/>
        <c:scaling>
          <c:orientation val="minMax"/>
        </c:scaling>
        <c:delete val="1"/>
        <c:axPos val="b"/>
        <c:majorTickMark val="out"/>
        <c:minorTickMark val="none"/>
        <c:tickLblPos val="nextTo"/>
        <c:crossAx val="159388032"/>
        <c:crosses val="autoZero"/>
        <c:auto val="1"/>
        <c:lblAlgn val="ctr"/>
        <c:lblOffset val="100"/>
        <c:noMultiLvlLbl val="0"/>
      </c:catAx>
      <c:valAx>
        <c:axId val="159388032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5938214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16829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-1.4358667123131347E-3"/>
                  <c:y val="0.39845641689956374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11316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3547776"/>
        <c:axId val="163570048"/>
        <c:axId val="0"/>
      </c:bar3DChart>
      <c:catAx>
        <c:axId val="163547776"/>
        <c:scaling>
          <c:orientation val="minMax"/>
        </c:scaling>
        <c:delete val="1"/>
        <c:axPos val="b"/>
        <c:majorTickMark val="out"/>
        <c:minorTickMark val="none"/>
        <c:tickLblPos val="nextTo"/>
        <c:crossAx val="163570048"/>
        <c:crosses val="autoZero"/>
        <c:auto val="1"/>
        <c:lblAlgn val="ctr"/>
        <c:lblOffset val="100"/>
        <c:noMultiLvlLbl val="0"/>
      </c:catAx>
      <c:valAx>
        <c:axId val="163570048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6354777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16254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-1.4358667123131347E-3"/>
                  <c:y val="0.39845641689956374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15143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3625600"/>
        <c:axId val="163631488"/>
        <c:axId val="0"/>
      </c:bar3DChart>
      <c:catAx>
        <c:axId val="163625600"/>
        <c:scaling>
          <c:orientation val="minMax"/>
        </c:scaling>
        <c:delete val="1"/>
        <c:axPos val="b"/>
        <c:majorTickMark val="out"/>
        <c:minorTickMark val="none"/>
        <c:tickLblPos val="nextTo"/>
        <c:crossAx val="163631488"/>
        <c:crosses val="autoZero"/>
        <c:auto val="1"/>
        <c:lblAlgn val="ctr"/>
        <c:lblOffset val="100"/>
        <c:noMultiLvlLbl val="0"/>
      </c:catAx>
      <c:valAx>
        <c:axId val="163631488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6362560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11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ru-RU" dirty="0" smtClean="0"/>
              <a:t>2020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35634743875278396"/>
          <c:y val="2.0522388059701493E-2"/>
        </c:manualLayout>
      </c:layout>
      <c:overlay val="0"/>
      <c:spPr>
        <a:noFill/>
        <a:ln w="24432">
          <a:noFill/>
        </a:ln>
      </c:sp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815144766146995E-3"/>
          <c:y val="0.3675373134328358"/>
          <c:w val="0.99109131403118045"/>
          <c:h val="0.33022388059701491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216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CCFFFF"/>
              </a:solidFill>
              <a:ln w="12216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3366FF"/>
              </a:solidFill>
              <a:ln w="12216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2216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99FF"/>
              </a:solidFill>
              <a:ln w="12216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FF9900"/>
              </a:solidFill>
              <a:ln w="12216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7086585794676836E-2"/>
                  <c:y val="-0.11516214334679158"/>
                </c:manualLayout>
              </c:layout>
              <c:numFmt formatCode="0.0%" sourceLinked="0"/>
              <c:spPr>
                <a:noFill/>
                <a:ln w="24432">
                  <a:noFill/>
                </a:ln>
              </c:spPr>
              <c:txPr>
                <a:bodyPr/>
                <a:lstStyle/>
                <a:p>
                  <a:pPr>
                    <a:defRPr sz="1731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4.9750010157496159E-2"/>
                  <c:y val="0.13808188553237746"/>
                </c:manualLayout>
              </c:layout>
              <c:numFmt formatCode="0.0%" sourceLinked="0"/>
              <c:spPr>
                <a:noFill/>
                <a:ln w="24432">
                  <a:noFill/>
                </a:ln>
              </c:spPr>
              <c:txPr>
                <a:bodyPr/>
                <a:lstStyle/>
                <a:p>
                  <a:pPr>
                    <a:defRPr sz="1731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numFmt formatCode="0.0%" sourceLinked="0"/>
              <c:spPr>
                <a:noFill/>
                <a:ln w="24432">
                  <a:noFill/>
                </a:ln>
              </c:spPr>
              <c:txPr>
                <a:bodyPr/>
                <a:lstStyle/>
                <a:p>
                  <a:pPr>
                    <a:defRPr sz="1731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numFmt formatCode="0.0%" sourceLinked="0"/>
              <c:spPr>
                <a:noFill/>
                <a:ln w="24432">
                  <a:noFill/>
                </a:ln>
              </c:spPr>
              <c:txPr>
                <a:bodyPr/>
                <a:lstStyle/>
                <a:p>
                  <a:pPr>
                    <a:defRPr sz="1731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6.2780616552870622E-2"/>
                  <c:y val="-3.5740848579593101E-2"/>
                </c:manualLayout>
              </c:layout>
              <c:numFmt formatCode="0.0%" sourceLinked="0"/>
              <c:spPr>
                <a:noFill/>
                <a:ln w="24432">
                  <a:noFill/>
                </a:ln>
              </c:spPr>
              <c:txPr>
                <a:bodyPr/>
                <a:lstStyle/>
                <a:p>
                  <a:pPr>
                    <a:defRPr sz="1731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%" sourceLinked="0"/>
            <c:spPr>
              <a:noFill/>
              <a:ln w="24432">
                <a:noFill/>
              </a:ln>
            </c:spPr>
            <c:txPr>
              <a:bodyPr/>
              <a:lstStyle/>
              <a:p>
                <a:pPr>
                  <a:defRPr sz="1731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Sheet1!$B$1:$F$1</c:f>
              <c:strCache>
                <c:ptCount val="5"/>
                <c:pt idx="0">
                  <c:v>Налоговые и неналоговые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Дотации</c:v>
                </c:pt>
                <c:pt idx="4">
                  <c:v>Прочие</c:v>
                </c:pt>
              </c:strCache>
            </c:strRef>
          </c:cat>
          <c:val>
            <c:numRef>
              <c:f>Sheet1!$B$2:$F$2</c:f>
              <c:numCache>
                <c:formatCode>#,##0</c:formatCode>
                <c:ptCount val="5"/>
                <c:pt idx="0">
                  <c:v>151806</c:v>
                </c:pt>
                <c:pt idx="1">
                  <c:v>273497</c:v>
                </c:pt>
                <c:pt idx="2">
                  <c:v>110301</c:v>
                </c:pt>
                <c:pt idx="3">
                  <c:v>207205</c:v>
                </c:pt>
                <c:pt idx="4" formatCode="General">
                  <c:v>51677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4432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3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518518518518517E-2"/>
          <c:y val="2.7397260273972601E-2"/>
          <c:w val="0.96604938271604934"/>
          <c:h val="0.8151319526839967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1.5432098765432098E-3"/>
                  <c:y val="0.34233598462912751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32269375600286615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296296296296866E-3"/>
                  <c:y val="0.30866359269839366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0.20764641690619212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 anchor="ctr" anchorCtr="0"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Учителя</c:v>
                </c:pt>
                <c:pt idx="1">
                  <c:v>ДОУ</c:v>
                </c:pt>
                <c:pt idx="2">
                  <c:v>Доп. Обр.</c:v>
                </c:pt>
                <c:pt idx="3">
                  <c:v>Культура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24739</c:v>
                </c:pt>
                <c:pt idx="1">
                  <c:v>23771</c:v>
                </c:pt>
                <c:pt idx="2">
                  <c:v>26005</c:v>
                </c:pt>
                <c:pt idx="3">
                  <c:v>17654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6.1728395061728392E-3"/>
                  <c:y val="0.333917886646444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1728395061728964E-3"/>
                  <c:y val="0.294703170327393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432098765432098E-3"/>
                  <c:y val="0.294633429393921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345679012345678E-2"/>
                  <c:y val="0.204840384245297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Учителя</c:v>
                </c:pt>
                <c:pt idx="1">
                  <c:v>ДОУ</c:v>
                </c:pt>
                <c:pt idx="2">
                  <c:v>Доп. Обр.</c:v>
                </c:pt>
                <c:pt idx="3">
                  <c:v>Культура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24601</c:v>
                </c:pt>
                <c:pt idx="1">
                  <c:v>24097</c:v>
                </c:pt>
                <c:pt idx="2">
                  <c:v>27200</c:v>
                </c:pt>
                <c:pt idx="3">
                  <c:v>19682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99FFCC"/>
            </a:solidFill>
            <a:effectLst>
              <a:outerShdw blurRad="50800" dist="50800" dir="5400000" algn="ctr" rotWithShape="0">
                <a:schemeClr val="bg1"/>
              </a:outerShdw>
            </a:effectLst>
            <a:scene3d>
              <a:camera prst="orthographicFront"/>
              <a:lightRig rig="threePt" dir="t"/>
            </a:scene3d>
            <a:sp3d prstMaterial="dkEdge"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-3.0864197530864196E-3"/>
                  <c:y val="0.350877192982456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098E-3"/>
                  <c:y val="0.285087719298245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0.291666666666666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5432098765430968E-3"/>
                  <c:y val="0.263157894736842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20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Учителя</c:v>
                </c:pt>
                <c:pt idx="1">
                  <c:v>ДОУ</c:v>
                </c:pt>
                <c:pt idx="2">
                  <c:v>Доп. Обр.</c:v>
                </c:pt>
                <c:pt idx="3">
                  <c:v>Культура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25635</c:v>
                </c:pt>
                <c:pt idx="1">
                  <c:v>24580</c:v>
                </c:pt>
                <c:pt idx="2">
                  <c:v>27721</c:v>
                </c:pt>
                <c:pt idx="3">
                  <c:v>23710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3.0864197530864196E-3"/>
                  <c:y val="0.33991228070175439"/>
                </c:manualLayout>
              </c:layout>
              <c:tx>
                <c:rich>
                  <a:bodyPr/>
                  <a:lstStyle/>
                  <a:p>
                    <a:r>
                      <a:rPr lang="en-US" b="1" i="0" baseline="0" dirty="0"/>
                      <a:t>26615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16049382716049E-3"/>
                  <c:y val="0.26315789473684209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24600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864197530864196E-3"/>
                  <c:y val="0.26535087719298245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28351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316741696017772E-16"/>
                  <c:y val="0.26315789473684209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24645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Учителя</c:v>
                </c:pt>
                <c:pt idx="1">
                  <c:v>ДОУ</c:v>
                </c:pt>
                <c:pt idx="2">
                  <c:v>Доп. Обр.</c:v>
                </c:pt>
                <c:pt idx="3">
                  <c:v>Культура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26615</c:v>
                </c:pt>
                <c:pt idx="1">
                  <c:v>24600</c:v>
                </c:pt>
                <c:pt idx="2">
                  <c:v>28351</c:v>
                </c:pt>
                <c:pt idx="3">
                  <c:v>24645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4030336"/>
        <c:axId val="164031872"/>
        <c:axId val="0"/>
      </c:bar3DChart>
      <c:catAx>
        <c:axId val="164030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64031872"/>
        <c:crosses val="autoZero"/>
        <c:auto val="1"/>
        <c:lblAlgn val="ctr"/>
        <c:lblOffset val="100"/>
        <c:noMultiLvlLbl val="0"/>
      </c:catAx>
      <c:valAx>
        <c:axId val="1640318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40303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  <c:spPr>
        <a:blipFill>
          <a:blip xmlns:r="http://schemas.openxmlformats.org/officeDocument/2006/relationships" r:embed="rId1"/>
          <a:stretch>
            <a:fillRect/>
          </a:stretch>
        </a:blipFill>
        <a:ln w="25400">
          <a:solidFill>
            <a:schemeClr val="accent1"/>
          </a:solidFill>
        </a:ln>
      </c:spPr>
    </c:backWall>
    <c:plotArea>
      <c:layout>
        <c:manualLayout>
          <c:layoutTarget val="inner"/>
          <c:xMode val="edge"/>
          <c:yMode val="edge"/>
          <c:x val="0"/>
          <c:y val="1.3232070653330496E-2"/>
          <c:w val="1"/>
          <c:h val="0.844725118819606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Фактические доходы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3.875968992248062E-3"/>
                  <c:y val="0.28743961352657005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-4.7372407099609276E-17"/>
                  <c:y val="0.289855072463768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6.4599483204134363E-3"/>
                  <c:y val="0.318840579710144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3"/>
              <c:layout>
                <c:manualLayout>
                  <c:x val="1.2919896640826874E-3"/>
                  <c:y val="0.351351351351351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4"/>
              <c:layout>
                <c:manualLayout>
                  <c:x val="9.4744814199218552E-17"/>
                  <c:y val="0.360360360360360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numFmt formatCode="#,##0" sourceLinked="0"/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145182</c:v>
                </c:pt>
                <c:pt idx="1">
                  <c:v>152330</c:v>
                </c:pt>
                <c:pt idx="2">
                  <c:v>166121</c:v>
                </c:pt>
                <c:pt idx="3">
                  <c:v>160998</c:v>
                </c:pt>
                <c:pt idx="4">
                  <c:v>151806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1381376"/>
        <c:axId val="51382912"/>
        <c:axId val="0"/>
      </c:bar3DChart>
      <c:catAx>
        <c:axId val="51381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51382912"/>
        <c:crosses val="autoZero"/>
        <c:auto val="1"/>
        <c:lblAlgn val="ctr"/>
        <c:lblOffset val="100"/>
        <c:noMultiLvlLbl val="0"/>
      </c:catAx>
      <c:valAx>
        <c:axId val="51382912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51381376"/>
        <c:crossesAt val="1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7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ru-RU" dirty="0" smtClean="0"/>
              <a:t>2020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34168564920273348"/>
          <c:y val="2.0080321285140562E-2"/>
        </c:manualLayout>
      </c:layout>
      <c:overlay val="0"/>
      <c:spPr>
        <a:noFill/>
        <a:ln w="22628">
          <a:noFill/>
        </a:ln>
      </c:spPr>
    </c:title>
    <c:autoTitleDeleted val="0"/>
    <c:view3D>
      <c:rotX val="15"/>
      <c:rotY val="3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615034168564919E-2"/>
          <c:y val="0.33333333333333331"/>
          <c:w val="0.82460136674259676"/>
          <c:h val="0.28915662650602408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1314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3366FF"/>
              </a:solidFill>
              <a:ln w="11314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008080"/>
              </a:solidFill>
              <a:ln w="11314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99CC00"/>
              </a:solidFill>
              <a:ln w="11314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6600"/>
              </a:solidFill>
              <a:ln w="11314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CC99FF"/>
              </a:solidFill>
              <a:ln w="11314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2487984456488393E-2"/>
                  <c:y val="-3.032117695814338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"/>
                  <c:y val="-0.1187215084956485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7.8169291338582678E-2"/>
                  <c:y val="0.1535766680480729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1104790878412932"/>
                  <c:y val="1.904123497720679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1.7527354535228552E-3"/>
                  <c:y val="-0.1483806464981350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numFmt formatCode="0.0%" sourceLinked="0"/>
              <c:spPr>
                <a:noFill/>
                <a:ln w="22628">
                  <a:noFill/>
                </a:ln>
              </c:spPr>
              <c:txPr>
                <a:bodyPr/>
                <a:lstStyle/>
                <a:p>
                  <a:pPr>
                    <a:defRPr sz="1114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pPr>
              <a:noFill/>
              <a:ln w="22628">
                <a:noFill/>
              </a:ln>
            </c:spPr>
            <c:txPr>
              <a:bodyPr/>
              <a:lstStyle/>
              <a:p>
                <a:pPr>
                  <a:defRPr sz="1425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Sheet1!$B$1:$F$1</c:f>
              <c:strCache>
                <c:ptCount val="5"/>
                <c:pt idx="0">
                  <c:v>НДФЛ</c:v>
                </c:pt>
                <c:pt idx="1">
                  <c:v>ЕНВД</c:v>
                </c:pt>
                <c:pt idx="2">
                  <c:v>ТН</c:v>
                </c:pt>
                <c:pt idx="3">
                  <c:v>Доходы от имущества</c:v>
                </c:pt>
                <c:pt idx="4">
                  <c:v>Прочие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56079</c:v>
                </c:pt>
                <c:pt idx="1">
                  <c:v>1751</c:v>
                </c:pt>
                <c:pt idx="2">
                  <c:v>21171</c:v>
                </c:pt>
                <c:pt idx="3">
                  <c:v>36676</c:v>
                </c:pt>
                <c:pt idx="4">
                  <c:v>36129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 w="2262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1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109094002138622E-2"/>
          <c:y val="0.10345009263547938"/>
          <c:w val="0.91819954797317005"/>
          <c:h val="0.7205857264165508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</c:v>
                </c:pt>
              </c:strCache>
            </c:strRef>
          </c:tx>
          <c:spPr>
            <a:solidFill>
              <a:srgbClr val="CC99FF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59.5</c:v>
                </c:pt>
                <c:pt idx="1">
                  <c:v>60.9</c:v>
                </c:pt>
                <c:pt idx="2">
                  <c:v>61.6</c:v>
                </c:pt>
                <c:pt idx="3">
                  <c:v>56.1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1696768"/>
        <c:axId val="5169830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</c:v>
                </c:pt>
              </c:strCache>
            </c:strRef>
          </c:tx>
          <c:spPr>
            <a:ln w="41275">
              <a:solidFill>
                <a:srgbClr val="FF0000"/>
              </a:solidFill>
            </a:ln>
          </c:spPr>
          <c:marker>
            <c:symbol val="square"/>
            <c:size val="9"/>
            <c:spPr>
              <a:solidFill>
                <a:srgbClr val="FF0000"/>
              </a:solidFill>
              <a:ln w="41275">
                <a:solidFill>
                  <a:srgbClr val="FF3300"/>
                </a:solidFill>
              </a:ln>
            </c:spPr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Лист1!$C$2:$C$5</c:f>
              <c:numCache>
                <c:formatCode>0.0</c:formatCode>
                <c:ptCount val="4"/>
                <c:pt idx="0" formatCode="General">
                  <c:v>100</c:v>
                </c:pt>
                <c:pt idx="1">
                  <c:v>102.35294117647058</c:v>
                </c:pt>
                <c:pt idx="2">
                  <c:v>101.14942528735634</c:v>
                </c:pt>
                <c:pt idx="3">
                  <c:v>91.071428571428569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718016"/>
        <c:axId val="51716480"/>
      </c:lineChart>
      <c:catAx>
        <c:axId val="51696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51698304"/>
        <c:crosses val="autoZero"/>
        <c:auto val="1"/>
        <c:lblAlgn val="ctr"/>
        <c:lblOffset val="100"/>
        <c:noMultiLvlLbl val="0"/>
      </c:catAx>
      <c:valAx>
        <c:axId val="51698304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51696768"/>
        <c:crosses val="autoZero"/>
        <c:crossBetween val="between"/>
      </c:valAx>
      <c:valAx>
        <c:axId val="51716480"/>
        <c:scaling>
          <c:orientation val="minMax"/>
          <c:max val="12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crossAx val="51718016"/>
        <c:crosses val="max"/>
        <c:crossBetween val="between"/>
      </c:valAx>
      <c:catAx>
        <c:axId val="517180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1716480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825143384854678E-2"/>
          <c:y val="0.19834127215579531"/>
          <c:w val="0.91819954797317005"/>
          <c:h val="0.6668607627750234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36.6</c:v>
                </c:pt>
                <c:pt idx="1">
                  <c:v>38.4</c:v>
                </c:pt>
                <c:pt idx="2">
                  <c:v>38.200000000000003</c:v>
                </c:pt>
                <c:pt idx="3">
                  <c:v>36.700000000000003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1732480"/>
        <c:axId val="51733632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</c:v>
                </c:pt>
              </c:strCache>
            </c:strRef>
          </c:tx>
          <c:spPr>
            <a:ln w="50800">
              <a:solidFill>
                <a:srgbClr val="FF3300"/>
              </a:solidFill>
            </a:ln>
          </c:spPr>
          <c:marker>
            <c:symbol val="square"/>
            <c:size val="9"/>
            <c:spPr>
              <a:solidFill>
                <a:srgbClr val="FF3300"/>
              </a:solidFill>
            </c:spPr>
          </c:marker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Лист1!$C$2:$C$5</c:f>
              <c:numCache>
                <c:formatCode>0.0</c:formatCode>
                <c:ptCount val="4"/>
                <c:pt idx="0" formatCode="General">
                  <c:v>100</c:v>
                </c:pt>
                <c:pt idx="1">
                  <c:v>104.91803278688523</c:v>
                </c:pt>
                <c:pt idx="2">
                  <c:v>99.479166666666671</c:v>
                </c:pt>
                <c:pt idx="3">
                  <c:v>96.073298429319379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736960"/>
        <c:axId val="51735168"/>
      </c:lineChart>
      <c:catAx>
        <c:axId val="51732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51733632"/>
        <c:crosses val="autoZero"/>
        <c:auto val="1"/>
        <c:lblAlgn val="ctr"/>
        <c:lblOffset val="100"/>
        <c:noMultiLvlLbl val="0"/>
      </c:catAx>
      <c:valAx>
        <c:axId val="51733632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51732480"/>
        <c:crosses val="autoZero"/>
        <c:crossBetween val="between"/>
      </c:valAx>
      <c:valAx>
        <c:axId val="51735168"/>
        <c:scaling>
          <c:orientation val="minMax"/>
          <c:max val="12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crossAx val="51736960"/>
        <c:crosses val="max"/>
        <c:crossBetween val="between"/>
      </c:valAx>
      <c:catAx>
        <c:axId val="517369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1735168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012149473233554E-2"/>
          <c:y val="7.8741253630999125E-2"/>
          <c:w val="0.86196671044334061"/>
          <c:h val="0.431214498625448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 района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dLbl>
              <c:idx val="3"/>
              <c:layout>
                <c:manualLayout>
                  <c:x val="3.2882410428973052E-2"/>
                  <c:y val="0.1025266199396780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6.6</c:v>
                </c:pt>
                <c:pt idx="1">
                  <c:v>5.8</c:v>
                </c:pt>
                <c:pt idx="2">
                  <c:v>6.1</c:v>
                </c:pt>
                <c:pt idx="3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52174848"/>
        <c:axId val="5217638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13"/>
            <c:spPr>
              <a:solidFill>
                <a:srgbClr val="FF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1498671419355657E-2"/>
                  <c:y val="-6.937556583547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4088747179434576E-2"/>
                  <c:y val="-7.48251926986684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016645959862757E-2"/>
                  <c:y val="-9.1532572248610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Лист1!$C$2:$C$5</c:f>
              <c:numCache>
                <c:formatCode>0.0</c:formatCode>
                <c:ptCount val="4"/>
                <c:pt idx="0">
                  <c:v>100</c:v>
                </c:pt>
                <c:pt idx="1">
                  <c:v>87.878787878787875</c:v>
                </c:pt>
                <c:pt idx="2">
                  <c:v>105.17241379310344</c:v>
                </c:pt>
                <c:pt idx="3">
                  <c:v>29.508196721311482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278016"/>
        <c:axId val="52177920"/>
      </c:lineChart>
      <c:catAx>
        <c:axId val="52174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2176384"/>
        <c:crosses val="autoZero"/>
        <c:auto val="1"/>
        <c:lblAlgn val="ctr"/>
        <c:lblOffset val="100"/>
        <c:noMultiLvlLbl val="0"/>
      </c:catAx>
      <c:valAx>
        <c:axId val="52176384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52174848"/>
        <c:crosses val="autoZero"/>
        <c:crossBetween val="between"/>
      </c:valAx>
      <c:valAx>
        <c:axId val="52177920"/>
        <c:scaling>
          <c:orientation val="minMax"/>
          <c:max val="12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crossAx val="52278016"/>
        <c:crosses val="max"/>
        <c:crossBetween val="between"/>
      </c:valAx>
      <c:catAx>
        <c:axId val="522780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52177920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2.9893100389975502E-3"/>
          <c:y val="0.74206616728472508"/>
          <c:w val="0.98934138741037358"/>
          <c:h val="0.12013198844360833"/>
        </c:manualLayout>
      </c:layout>
      <c:overlay val="0"/>
      <c:spPr>
        <a:solidFill>
          <a:schemeClr val="bg1">
            <a:alpha val="87000"/>
          </a:schemeClr>
        </a:solidFill>
      </c:sp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367956551255939E-2"/>
          <c:y val="9.3920254913998802E-2"/>
          <c:w val="0.86196671044334061"/>
          <c:h val="0.62489956269466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  района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20</c:v>
                </c:pt>
                <c:pt idx="1">
                  <c:v>19.2</c:v>
                </c:pt>
                <c:pt idx="2">
                  <c:v>18.7</c:v>
                </c:pt>
                <c:pt idx="3">
                  <c:v>21.2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51721728"/>
        <c:axId val="51738880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1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1498671419355657E-2"/>
                  <c:y val="-6.937556583547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0865675619087501E-2"/>
                  <c:y val="-7.09745338053233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016645959862757E-2"/>
                  <c:y val="-9.1532572248610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Лист1!$C$2:$C$5</c:f>
              <c:numCache>
                <c:formatCode>0.0</c:formatCode>
                <c:ptCount val="4"/>
                <c:pt idx="0">
                  <c:v>100</c:v>
                </c:pt>
                <c:pt idx="1">
                  <c:v>96</c:v>
                </c:pt>
                <c:pt idx="2">
                  <c:v>97.395833333333343</c:v>
                </c:pt>
                <c:pt idx="3">
                  <c:v>113.36898395721926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739648"/>
        <c:axId val="51722112"/>
      </c:lineChart>
      <c:catAx>
        <c:axId val="51721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51738880"/>
        <c:crosses val="autoZero"/>
        <c:auto val="1"/>
        <c:lblAlgn val="ctr"/>
        <c:lblOffset val="100"/>
        <c:noMultiLvlLbl val="0"/>
      </c:catAx>
      <c:valAx>
        <c:axId val="51738880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51721728"/>
        <c:crosses val="autoZero"/>
        <c:crossBetween val="between"/>
      </c:valAx>
      <c:valAx>
        <c:axId val="51722112"/>
        <c:scaling>
          <c:orientation val="minMax"/>
          <c:max val="13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ru-RU"/>
          </a:p>
        </c:txPr>
        <c:crossAx val="51739648"/>
        <c:crosses val="max"/>
        <c:crossBetween val="between"/>
      </c:valAx>
      <c:catAx>
        <c:axId val="517396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5172211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5.6893320097050146E-3"/>
          <c:y val="0.85995215325807317"/>
          <c:w val="0.98934138741037358"/>
          <c:h val="0.1400478467419268"/>
        </c:manualLayout>
      </c:layout>
      <c:overlay val="0"/>
      <c:spPr>
        <a:solidFill>
          <a:schemeClr val="bg1">
            <a:alpha val="87000"/>
          </a:schemeClr>
        </a:solidFill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0.53488</cdr:x>
      <cdr:y>0.04054</cdr:y>
    </cdr:from>
    <cdr:to>
      <cdr:x>0.60465</cdr:x>
      <cdr:y>0.13514</cdr:y>
    </cdr:to>
    <cdr:sp macro="" textlink="">
      <cdr:nvSpPr>
        <cdr:cNvPr id="49" name="Прямоугольник 48"/>
        <cdr:cNvSpPr/>
      </cdr:nvSpPr>
      <cdr:spPr bwMode="auto">
        <a:xfrm xmlns:a="http://schemas.openxmlformats.org/drawingml/2006/main">
          <a:off x="5257800" y="228600"/>
          <a:ext cx="6858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0.23098</cdr:x>
      <cdr:y>0.08485</cdr:y>
    </cdr:from>
    <cdr:to>
      <cdr:x>0.37248</cdr:x>
      <cdr:y>0.24809</cdr:y>
    </cdr:to>
    <cdr:sp macro="" textlink="">
      <cdr:nvSpPr>
        <cdr:cNvPr id="50" name="Прямоугольник 49"/>
        <cdr:cNvSpPr/>
      </cdr:nvSpPr>
      <cdr:spPr bwMode="auto">
        <a:xfrm xmlns:a="http://schemas.openxmlformats.org/drawingml/2006/main" rot="20208798">
          <a:off x="2270517" y="478432"/>
          <a:ext cx="1390875" cy="9204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+ 4,9 %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0.51163</cdr:x>
      <cdr:y>0.05405</cdr:y>
    </cdr:from>
    <cdr:to>
      <cdr:x>0.63566</cdr:x>
      <cdr:y>0.21622</cdr:y>
    </cdr:to>
    <cdr:sp macro="" textlink="">
      <cdr:nvSpPr>
        <cdr:cNvPr id="51" name="Прямоугольник 50"/>
        <cdr:cNvSpPr/>
      </cdr:nvSpPr>
      <cdr:spPr bwMode="auto">
        <a:xfrm xmlns:a="http://schemas.openxmlformats.org/drawingml/2006/main">
          <a:off x="5029200" y="304800"/>
          <a:ext cx="12192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0.05405</cdr:y>
    </cdr:from>
    <cdr:to>
      <cdr:x>0.55039</cdr:x>
      <cdr:y>0.09459</cdr:y>
    </cdr:to>
    <cdr:sp macro="" textlink="">
      <cdr:nvSpPr>
        <cdr:cNvPr id="52" name="Прямоугольник 51"/>
        <cdr:cNvSpPr/>
      </cdr:nvSpPr>
      <cdr:spPr bwMode="auto">
        <a:xfrm xmlns:a="http://schemas.openxmlformats.org/drawingml/2006/main" flipH="1">
          <a:off x="5105401" y="304800"/>
          <a:ext cx="3048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0.50388</cdr:x>
      <cdr:y>0.04054</cdr:y>
    </cdr:from>
    <cdr:to>
      <cdr:x>0.62791</cdr:x>
      <cdr:y>0.2027</cdr:y>
    </cdr:to>
    <cdr:sp macro="" textlink="">
      <cdr:nvSpPr>
        <cdr:cNvPr id="53" name="Прямоугольник 52"/>
        <cdr:cNvSpPr/>
      </cdr:nvSpPr>
      <cdr:spPr bwMode="auto">
        <a:xfrm xmlns:a="http://schemas.openxmlformats.org/drawingml/2006/main">
          <a:off x="4953001" y="228597"/>
          <a:ext cx="1219230" cy="9143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0.5814</cdr:x>
      <cdr:y>0</cdr:y>
    </cdr:from>
    <cdr:to>
      <cdr:x>0.58605</cdr:x>
      <cdr:y>0.00811</cdr:y>
    </cdr:to>
    <cdr:sp macro="" textlink="">
      <cdr:nvSpPr>
        <cdr:cNvPr id="54" name="Прямоугольник 53"/>
        <cdr:cNvSpPr/>
      </cdr:nvSpPr>
      <cdr:spPr bwMode="auto">
        <a:xfrm xmlns:a="http://schemas.openxmlformats.org/drawingml/2006/main">
          <a:off x="5715000" y="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0.57881</cdr:x>
      <cdr:y>0.4009</cdr:y>
    </cdr:from>
    <cdr:to>
      <cdr:x>0.57881</cdr:x>
      <cdr:y>0.4009</cdr:y>
    </cdr:to>
    <cdr:cxnSp macro="">
      <cdr:nvCxnSpPr>
        <cdr:cNvPr id="55" name="Прямая со стрелкой 54"/>
        <cdr:cNvCxnSpPr/>
      </cdr:nvCxnSpPr>
      <cdr:spPr bwMode="auto">
        <a:xfrm xmlns:a="http://schemas.openxmlformats.org/drawingml/2006/main">
          <a:off x="5689600" y="22606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0.50955</cdr:x>
      <cdr:y>0.12748</cdr:y>
    </cdr:from>
    <cdr:to>
      <cdr:x>0.73302</cdr:x>
      <cdr:y>0.22442</cdr:y>
    </cdr:to>
    <cdr:sp macro="" textlink="">
      <cdr:nvSpPr>
        <cdr:cNvPr id="56" name="Прямоугольник 55"/>
        <cdr:cNvSpPr/>
      </cdr:nvSpPr>
      <cdr:spPr bwMode="auto">
        <a:xfrm xmlns:a="http://schemas.openxmlformats.org/drawingml/2006/main" rot="1027151">
          <a:off x="5008790" y="718815"/>
          <a:ext cx="2196666" cy="54663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2000" b="1" dirty="0">
              <a:solidFill>
                <a:srgbClr val="FF0000"/>
              </a:solidFill>
            </a:rPr>
            <a:t> </a:t>
          </a:r>
          <a:r>
            <a:rPr lang="ru-RU" sz="2000" b="1" dirty="0" smtClean="0">
              <a:solidFill>
                <a:srgbClr val="FF0000"/>
              </a:solidFill>
            </a:rPr>
            <a:t>- 3,1%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0.62791</cdr:x>
      <cdr:y>0.10811</cdr:y>
    </cdr:from>
    <cdr:to>
      <cdr:x>0.63256</cdr:x>
      <cdr:y>0.18919</cdr:y>
    </cdr:to>
    <cdr:sp macro="" textlink="">
      <cdr:nvSpPr>
        <cdr:cNvPr id="57" name="Прямоугольник 56"/>
        <cdr:cNvSpPr/>
      </cdr:nvSpPr>
      <cdr:spPr bwMode="auto">
        <a:xfrm xmlns:a="http://schemas.openxmlformats.org/drawingml/2006/main">
          <a:off x="6172200" y="609600"/>
          <a:ext cx="4571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0.33721</cdr:x>
      <cdr:y>0.12162</cdr:y>
    </cdr:from>
    <cdr:to>
      <cdr:x>0.469</cdr:x>
      <cdr:y>0.2027</cdr:y>
    </cdr:to>
    <cdr:sp macro="" textlink="">
      <cdr:nvSpPr>
        <cdr:cNvPr id="58" name="Прямоугольник 57"/>
        <cdr:cNvSpPr/>
      </cdr:nvSpPr>
      <cdr:spPr bwMode="auto">
        <a:xfrm xmlns:a="http://schemas.openxmlformats.org/drawingml/2006/main">
          <a:off x="3314665" y="685803"/>
          <a:ext cx="1295469" cy="45719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0.14865</cdr:y>
    </cdr:from>
    <cdr:to>
      <cdr:x>0.57364</cdr:x>
      <cdr:y>0.18919</cdr:y>
    </cdr:to>
    <cdr:sp macro="" textlink="">
      <cdr:nvSpPr>
        <cdr:cNvPr id="59" name="Прямоугольник 58"/>
        <cdr:cNvSpPr/>
      </cdr:nvSpPr>
      <cdr:spPr bwMode="auto">
        <a:xfrm xmlns:a="http://schemas.openxmlformats.org/drawingml/2006/main">
          <a:off x="5562600" y="8382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0.08108</cdr:y>
    </cdr:from>
    <cdr:to>
      <cdr:x>0.57364</cdr:x>
      <cdr:y>0.16216</cdr:y>
    </cdr:to>
    <cdr:sp macro="" textlink="">
      <cdr:nvSpPr>
        <cdr:cNvPr id="60" name="Прямоугольник 59"/>
        <cdr:cNvSpPr/>
      </cdr:nvSpPr>
      <cdr:spPr bwMode="auto">
        <a:xfrm xmlns:a="http://schemas.openxmlformats.org/drawingml/2006/main">
          <a:off x="5562600" y="457200"/>
          <a:ext cx="762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0.12162</cdr:y>
    </cdr:from>
    <cdr:to>
      <cdr:x>0.56589</cdr:x>
      <cdr:y>0.13514</cdr:y>
    </cdr:to>
    <cdr:sp macro="" textlink="">
      <cdr:nvSpPr>
        <cdr:cNvPr id="61" name="Прямоугольник 60"/>
        <cdr:cNvSpPr/>
      </cdr:nvSpPr>
      <cdr:spPr bwMode="auto">
        <a:xfrm xmlns:a="http://schemas.openxmlformats.org/drawingml/2006/main">
          <a:off x="5029200" y="685800"/>
          <a:ext cx="5334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0.53953</cdr:x>
      <cdr:y>0.08919</cdr:y>
    </cdr:to>
    <cdr:sp macro="" textlink="">
      <cdr:nvSpPr>
        <cdr:cNvPr id="62" name="Прямоугольник 61"/>
        <cdr:cNvSpPr/>
      </cdr:nvSpPr>
      <cdr:spPr bwMode="auto">
        <a:xfrm xmlns:a="http://schemas.openxmlformats.org/drawingml/2006/main">
          <a:off x="5257800" y="4572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0.55039</cdr:x>
      <cdr:y>0.13514</cdr:y>
    </cdr:to>
    <cdr:sp macro="" textlink="">
      <cdr:nvSpPr>
        <cdr:cNvPr id="63" name="Прямоугольник 62"/>
        <cdr:cNvSpPr/>
      </cdr:nvSpPr>
      <cdr:spPr bwMode="auto">
        <a:xfrm xmlns:a="http://schemas.openxmlformats.org/drawingml/2006/main">
          <a:off x="5257800" y="4572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0.10811</cdr:y>
    </cdr:from>
    <cdr:to>
      <cdr:x>0.54729</cdr:x>
      <cdr:y>0.11622</cdr:y>
    </cdr:to>
    <cdr:sp macro="" textlink="">
      <cdr:nvSpPr>
        <cdr:cNvPr id="64" name="Прямоугольник 63"/>
        <cdr:cNvSpPr/>
      </cdr:nvSpPr>
      <cdr:spPr bwMode="auto">
        <a:xfrm xmlns:a="http://schemas.openxmlformats.org/drawingml/2006/main">
          <a:off x="5334000" y="6096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0.50388</cdr:x>
      <cdr:y>0.10811</cdr:y>
    </cdr:from>
    <cdr:to>
      <cdr:x>0.54264</cdr:x>
      <cdr:y>0.12162</cdr:y>
    </cdr:to>
    <cdr:sp macro="" textlink="">
      <cdr:nvSpPr>
        <cdr:cNvPr id="65" name="Прямоугольник 64"/>
        <cdr:cNvSpPr/>
      </cdr:nvSpPr>
      <cdr:spPr bwMode="auto">
        <a:xfrm xmlns:a="http://schemas.openxmlformats.org/drawingml/2006/main">
          <a:off x="4953000" y="609600"/>
          <a:ext cx="3810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0.12162</cdr:y>
    </cdr:from>
    <cdr:to>
      <cdr:x>0.53488</cdr:x>
      <cdr:y>0.17568</cdr:y>
    </cdr:to>
    <cdr:sp macro="" textlink="">
      <cdr:nvSpPr>
        <cdr:cNvPr id="66" name="Прямоугольник 65"/>
        <cdr:cNvSpPr/>
      </cdr:nvSpPr>
      <cdr:spPr bwMode="auto">
        <a:xfrm xmlns:a="http://schemas.openxmlformats.org/drawingml/2006/main">
          <a:off x="5105400" y="6858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0.14865</cdr:y>
    </cdr:from>
    <cdr:to>
      <cdr:x>0.57364</cdr:x>
      <cdr:y>0.15676</cdr:y>
    </cdr:to>
    <cdr:sp macro="" textlink="">
      <cdr:nvSpPr>
        <cdr:cNvPr id="67" name="Прямоугольник 66"/>
        <cdr:cNvSpPr/>
      </cdr:nvSpPr>
      <cdr:spPr bwMode="auto">
        <a:xfrm xmlns:a="http://schemas.openxmlformats.org/drawingml/2006/main">
          <a:off x="5257800" y="838200"/>
          <a:ext cx="3810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0.10811</cdr:y>
    </cdr:from>
    <cdr:to>
      <cdr:x>0.55814</cdr:x>
      <cdr:y>0.14865</cdr:y>
    </cdr:to>
    <cdr:sp macro="" textlink="">
      <cdr:nvSpPr>
        <cdr:cNvPr id="68" name="Прямоугольник 67"/>
        <cdr:cNvSpPr/>
      </cdr:nvSpPr>
      <cdr:spPr bwMode="auto">
        <a:xfrm xmlns:a="http://schemas.openxmlformats.org/drawingml/2006/main">
          <a:off x="5410200" y="6096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0.13514</cdr:y>
    </cdr:from>
    <cdr:to>
      <cdr:x>0.56589</cdr:x>
      <cdr:y>0.21622</cdr:y>
    </cdr:to>
    <cdr:sp macro="" textlink="">
      <cdr:nvSpPr>
        <cdr:cNvPr id="69" name="Прямоугольник 68"/>
        <cdr:cNvSpPr/>
      </cdr:nvSpPr>
      <cdr:spPr bwMode="auto">
        <a:xfrm xmlns:a="http://schemas.openxmlformats.org/drawingml/2006/main">
          <a:off x="5410200" y="762000"/>
          <a:ext cx="1524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0.48837</cdr:x>
      <cdr:y>0.16216</cdr:y>
    </cdr:from>
    <cdr:to>
      <cdr:x>0.55039</cdr:x>
      <cdr:y>0.17568</cdr:y>
    </cdr:to>
    <cdr:sp macro="" textlink="">
      <cdr:nvSpPr>
        <cdr:cNvPr id="70" name="Прямоугольник 69"/>
        <cdr:cNvSpPr/>
      </cdr:nvSpPr>
      <cdr:spPr bwMode="auto">
        <a:xfrm xmlns:a="http://schemas.openxmlformats.org/drawingml/2006/main">
          <a:off x="4800600" y="914400"/>
          <a:ext cx="6096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0.13514</cdr:y>
    </cdr:from>
    <cdr:to>
      <cdr:x>0.57364</cdr:x>
      <cdr:y>0.16216</cdr:y>
    </cdr:to>
    <cdr:sp macro="" textlink="">
      <cdr:nvSpPr>
        <cdr:cNvPr id="72" name="Прямоугольник 71"/>
        <cdr:cNvSpPr/>
      </cdr:nvSpPr>
      <cdr:spPr bwMode="auto">
        <a:xfrm xmlns:a="http://schemas.openxmlformats.org/drawingml/2006/main">
          <a:off x="5562600" y="762000"/>
          <a:ext cx="76200" cy="152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0.09459</cdr:y>
    </cdr:from>
    <cdr:to>
      <cdr:x>0.63566</cdr:x>
      <cdr:y>0.25676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5334000" y="5334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0.05405</cdr:y>
    </cdr:from>
    <cdr:to>
      <cdr:x>0.64341</cdr:x>
      <cdr:y>0.21622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5410200" y="304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0.36672</cdr:x>
      <cdr:y>0.08574</cdr:y>
    </cdr:from>
    <cdr:to>
      <cdr:x>0.54265</cdr:x>
      <cdr:y>0.22576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 rot="20320550">
          <a:off x="3604749" y="483470"/>
          <a:ext cx="1729357" cy="7895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+ 9,1 % 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0.42636</cdr:x>
      <cdr:y>0.22973</cdr:y>
    </cdr:from>
    <cdr:to>
      <cdr:x>0.44574</cdr:x>
      <cdr:y>0.44595</cdr:y>
    </cdr:to>
    <cdr:cxnSp macro="">
      <cdr:nvCxnSpPr>
        <cdr:cNvPr id="6" name="Прямая со стрелкой 5"/>
        <cdr:cNvCxnSpPr/>
      </cdr:nvCxnSpPr>
      <cdr:spPr bwMode="auto">
        <a:xfrm xmlns:a="http://schemas.openxmlformats.org/drawingml/2006/main">
          <a:off x="4191000" y="1295400"/>
          <a:ext cx="190500" cy="12192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0.35271</cdr:x>
      <cdr:y>0.27027</cdr:y>
    </cdr:from>
    <cdr:to>
      <cdr:x>0.44574</cdr:x>
      <cdr:y>0.43243</cdr:y>
    </cdr:to>
    <cdr:cxnSp macro="">
      <cdr:nvCxnSpPr>
        <cdr:cNvPr id="9" name="Прямая со стрелкой 8"/>
        <cdr:cNvCxnSpPr/>
      </cdr:nvCxnSpPr>
      <cdr:spPr bwMode="auto">
        <a:xfrm xmlns:a="http://schemas.openxmlformats.org/drawingml/2006/main">
          <a:off x="3467100" y="1524000"/>
          <a:ext cx="914400" cy="914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0.35271</cdr:x>
      <cdr:y>0.22973</cdr:y>
    </cdr:from>
    <cdr:to>
      <cdr:x>0.42636</cdr:x>
      <cdr:y>0.2973</cdr:y>
    </cdr:to>
    <cdr:cxnSp macro="">
      <cdr:nvCxnSpPr>
        <cdr:cNvPr id="11" name="Прямая со стрелкой 10"/>
        <cdr:cNvCxnSpPr/>
      </cdr:nvCxnSpPr>
      <cdr:spPr bwMode="auto">
        <a:xfrm xmlns:a="http://schemas.openxmlformats.org/drawingml/2006/main" flipV="1">
          <a:off x="3467100" y="1295400"/>
          <a:ext cx="723900" cy="3810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0.35271</cdr:x>
      <cdr:y>0.25676</cdr:y>
    </cdr:from>
    <cdr:to>
      <cdr:x>0.42636</cdr:x>
      <cdr:y>0.33784</cdr:y>
    </cdr:to>
    <cdr:cxnSp macro="">
      <cdr:nvCxnSpPr>
        <cdr:cNvPr id="16" name="Прямая со стрелкой 15"/>
        <cdr:cNvCxnSpPr/>
      </cdr:nvCxnSpPr>
      <cdr:spPr bwMode="auto">
        <a:xfrm xmlns:a="http://schemas.openxmlformats.org/drawingml/2006/main" flipV="1">
          <a:off x="3467100" y="1447800"/>
          <a:ext cx="723900" cy="4572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0.24031</cdr:x>
      <cdr:y>0.20946</cdr:y>
    </cdr:from>
    <cdr:to>
      <cdr:x>0.31395</cdr:x>
      <cdr:y>0.24999</cdr:y>
    </cdr:to>
    <cdr:cxnSp macro="">
      <cdr:nvCxnSpPr>
        <cdr:cNvPr id="18" name="Прямая со стрелкой 17"/>
        <cdr:cNvCxnSpPr/>
      </cdr:nvCxnSpPr>
      <cdr:spPr bwMode="auto">
        <a:xfrm xmlns:a="http://schemas.openxmlformats.org/drawingml/2006/main" flipV="1">
          <a:off x="2362200" y="1181130"/>
          <a:ext cx="723867" cy="22854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4445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0.35659</cdr:x>
      <cdr:y>0.19595</cdr:y>
    </cdr:from>
    <cdr:to>
      <cdr:x>0.44962</cdr:x>
      <cdr:y>0.26351</cdr:y>
    </cdr:to>
    <cdr:cxnSp macro="">
      <cdr:nvCxnSpPr>
        <cdr:cNvPr id="26" name="Прямая со стрелкой 25"/>
        <cdr:cNvCxnSpPr/>
      </cdr:nvCxnSpPr>
      <cdr:spPr bwMode="auto">
        <a:xfrm xmlns:a="http://schemas.openxmlformats.org/drawingml/2006/main" flipV="1">
          <a:off x="3505166" y="1104921"/>
          <a:ext cx="914467" cy="380958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4445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0.52713</cdr:x>
      <cdr:y>0.17568</cdr:y>
    </cdr:from>
    <cdr:to>
      <cdr:x>0.60465</cdr:x>
      <cdr:y>0.23359</cdr:y>
    </cdr:to>
    <cdr:cxnSp macro="">
      <cdr:nvCxnSpPr>
        <cdr:cNvPr id="37" name="Прямая со стрелкой 36"/>
        <cdr:cNvCxnSpPr/>
      </cdr:nvCxnSpPr>
      <cdr:spPr bwMode="auto">
        <a:xfrm xmlns:a="http://schemas.openxmlformats.org/drawingml/2006/main">
          <a:off x="5181600" y="990600"/>
          <a:ext cx="762000" cy="326571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4445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0.6891</cdr:x>
      <cdr:y>0.27343</cdr:y>
    </cdr:from>
    <cdr:to>
      <cdr:x>0.77519</cdr:x>
      <cdr:y>0.44595</cdr:y>
    </cdr:to>
    <cdr:cxnSp macro="">
      <cdr:nvCxnSpPr>
        <cdr:cNvPr id="10" name="Прямая со стрелкой 9"/>
        <cdr:cNvCxnSpPr/>
      </cdr:nvCxnSpPr>
      <cdr:spPr bwMode="auto">
        <a:xfrm xmlns:a="http://schemas.openxmlformats.org/drawingml/2006/main">
          <a:off x="6773694" y="1541834"/>
          <a:ext cx="846306" cy="972766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0.70543</cdr:x>
      <cdr:y>0.28378</cdr:y>
    </cdr:from>
    <cdr:to>
      <cdr:x>0.72868</cdr:x>
      <cdr:y>0.5</cdr:y>
    </cdr:to>
    <cdr:cxnSp macro="">
      <cdr:nvCxnSpPr>
        <cdr:cNvPr id="19" name="Прямая со стрелкой 18"/>
        <cdr:cNvCxnSpPr/>
      </cdr:nvCxnSpPr>
      <cdr:spPr bwMode="auto">
        <a:xfrm xmlns:a="http://schemas.openxmlformats.org/drawingml/2006/main">
          <a:off x="6934200" y="1600200"/>
          <a:ext cx="228600" cy="12192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0.6131</cdr:x>
      <cdr:y>0.22227</cdr:y>
    </cdr:from>
    <cdr:to>
      <cdr:x>0.75194</cdr:x>
      <cdr:y>0.5</cdr:y>
    </cdr:to>
    <cdr:cxnSp macro="">
      <cdr:nvCxnSpPr>
        <cdr:cNvPr id="22" name="Прямая со стрелкой 21"/>
        <cdr:cNvCxnSpPr>
          <a:stCxn xmlns:a="http://schemas.openxmlformats.org/drawingml/2006/main" id="56" idx="2"/>
        </cdr:cNvCxnSpPr>
      </cdr:nvCxnSpPr>
      <cdr:spPr bwMode="auto">
        <a:xfrm xmlns:a="http://schemas.openxmlformats.org/drawingml/2006/main">
          <a:off x="6026669" y="1253344"/>
          <a:ext cx="1364751" cy="1566056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0.67442</cdr:x>
      <cdr:y>0.32432</cdr:y>
    </cdr:from>
    <cdr:to>
      <cdr:x>0.79845</cdr:x>
      <cdr:y>0.39189</cdr:y>
    </cdr:to>
    <cdr:cxnSp macro="">
      <cdr:nvCxnSpPr>
        <cdr:cNvPr id="17" name="Прямая со стрелкой 16"/>
        <cdr:cNvCxnSpPr/>
      </cdr:nvCxnSpPr>
      <cdr:spPr bwMode="auto">
        <a:xfrm xmlns:a="http://schemas.openxmlformats.org/drawingml/2006/main">
          <a:off x="6629400" y="1828800"/>
          <a:ext cx="1219200" cy="3810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0.73643</cdr:x>
      <cdr:y>0.2027</cdr:y>
    </cdr:from>
    <cdr:to>
      <cdr:x>0.77519</cdr:x>
      <cdr:y>0.41892</cdr:y>
    </cdr:to>
    <cdr:cxnSp macro="">
      <cdr:nvCxnSpPr>
        <cdr:cNvPr id="21" name="Прямая со стрелкой 20"/>
        <cdr:cNvCxnSpPr/>
      </cdr:nvCxnSpPr>
      <cdr:spPr bwMode="auto">
        <a:xfrm xmlns:a="http://schemas.openxmlformats.org/drawingml/2006/main">
          <a:off x="7239000" y="1143000"/>
          <a:ext cx="381000" cy="12192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0.72868</cdr:x>
      <cdr:y>0.24324</cdr:y>
    </cdr:from>
    <cdr:to>
      <cdr:x>0.76744</cdr:x>
      <cdr:y>0.43243</cdr:y>
    </cdr:to>
    <cdr:cxnSp macro="">
      <cdr:nvCxnSpPr>
        <cdr:cNvPr id="28" name="Прямая со стрелкой 27"/>
        <cdr:cNvCxnSpPr/>
      </cdr:nvCxnSpPr>
      <cdr:spPr bwMode="auto">
        <a:xfrm xmlns:a="http://schemas.openxmlformats.org/drawingml/2006/main">
          <a:off x="7162800" y="1371600"/>
          <a:ext cx="381000" cy="10668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0.67442</cdr:x>
      <cdr:y>0.21622</cdr:y>
    </cdr:from>
    <cdr:to>
      <cdr:x>0.74419</cdr:x>
      <cdr:y>0.32432</cdr:y>
    </cdr:to>
    <cdr:cxnSp macro="">
      <cdr:nvCxnSpPr>
        <cdr:cNvPr id="34" name="Прямая со стрелкой 33"/>
        <cdr:cNvCxnSpPr/>
      </cdr:nvCxnSpPr>
      <cdr:spPr bwMode="auto">
        <a:xfrm xmlns:a="http://schemas.openxmlformats.org/drawingml/2006/main" flipV="1">
          <a:off x="6629400" y="1219200"/>
          <a:ext cx="685800" cy="6096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0.67442</cdr:x>
      <cdr:y>0.32432</cdr:y>
    </cdr:from>
    <cdr:to>
      <cdr:x>0.76744</cdr:x>
      <cdr:y>0.48649</cdr:y>
    </cdr:to>
    <cdr:cxnSp macro="">
      <cdr:nvCxnSpPr>
        <cdr:cNvPr id="36" name="Прямая со стрелкой 35"/>
        <cdr:cNvCxnSpPr/>
      </cdr:nvCxnSpPr>
      <cdr:spPr bwMode="auto">
        <a:xfrm xmlns:a="http://schemas.openxmlformats.org/drawingml/2006/main">
          <a:off x="6629400" y="1828800"/>
          <a:ext cx="914400" cy="914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0.67442</cdr:x>
      <cdr:y>0.32432</cdr:y>
    </cdr:from>
    <cdr:to>
      <cdr:x>0.67442</cdr:x>
      <cdr:y>0.32432</cdr:y>
    </cdr:to>
    <cdr:cxnSp macro="">
      <cdr:nvCxnSpPr>
        <cdr:cNvPr id="39" name="Прямая со стрелкой 38"/>
        <cdr:cNvCxnSpPr/>
      </cdr:nvCxnSpPr>
      <cdr:spPr bwMode="auto">
        <a:xfrm xmlns:a="http://schemas.openxmlformats.org/drawingml/2006/main">
          <a:off x="6629400" y="18288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0.68217</cdr:x>
      <cdr:y>0.27027</cdr:y>
    </cdr:from>
    <cdr:to>
      <cdr:x>0.71318</cdr:x>
      <cdr:y>0.31081</cdr:y>
    </cdr:to>
    <cdr:cxnSp macro="">
      <cdr:nvCxnSpPr>
        <cdr:cNvPr id="41" name="Прямая со стрелкой 40"/>
        <cdr:cNvCxnSpPr/>
      </cdr:nvCxnSpPr>
      <cdr:spPr bwMode="auto">
        <a:xfrm xmlns:a="http://schemas.openxmlformats.org/drawingml/2006/main" flipV="1">
          <a:off x="6705600" y="1524000"/>
          <a:ext cx="304800" cy="2286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0.68992</cdr:x>
      <cdr:y>0.31081</cdr:y>
    </cdr:from>
    <cdr:to>
      <cdr:x>0.78295</cdr:x>
      <cdr:y>0.47297</cdr:y>
    </cdr:to>
    <cdr:cxnSp macro="">
      <cdr:nvCxnSpPr>
        <cdr:cNvPr id="43" name="Прямая со стрелкой 42"/>
        <cdr:cNvCxnSpPr/>
      </cdr:nvCxnSpPr>
      <cdr:spPr bwMode="auto">
        <a:xfrm xmlns:a="http://schemas.openxmlformats.org/drawingml/2006/main">
          <a:off x="6781800" y="1752600"/>
          <a:ext cx="914400" cy="914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0.68992</cdr:x>
      <cdr:y>0.32432</cdr:y>
    </cdr:from>
    <cdr:to>
      <cdr:x>0.78295</cdr:x>
      <cdr:y>0.48649</cdr:y>
    </cdr:to>
    <cdr:cxnSp macro="">
      <cdr:nvCxnSpPr>
        <cdr:cNvPr id="45" name="Прямая со стрелкой 44"/>
        <cdr:cNvCxnSpPr/>
      </cdr:nvCxnSpPr>
      <cdr:spPr bwMode="auto">
        <a:xfrm xmlns:a="http://schemas.openxmlformats.org/drawingml/2006/main">
          <a:off x="6781800" y="1828800"/>
          <a:ext cx="914400" cy="914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0.68217</cdr:x>
      <cdr:y>0.31081</cdr:y>
    </cdr:from>
    <cdr:to>
      <cdr:x>0.77519</cdr:x>
      <cdr:y>0.47297</cdr:y>
    </cdr:to>
    <cdr:cxnSp macro="">
      <cdr:nvCxnSpPr>
        <cdr:cNvPr id="47" name="Прямая со стрелкой 46"/>
        <cdr:cNvCxnSpPr/>
      </cdr:nvCxnSpPr>
      <cdr:spPr bwMode="auto">
        <a:xfrm xmlns:a="http://schemas.openxmlformats.org/drawingml/2006/main">
          <a:off x="6705600" y="1752600"/>
          <a:ext cx="914400" cy="914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0.75969</cdr:x>
      <cdr:y>0.25676</cdr:y>
    </cdr:from>
    <cdr:to>
      <cdr:x>0.78295</cdr:x>
      <cdr:y>0.47297</cdr:y>
    </cdr:to>
    <cdr:cxnSp macro="">
      <cdr:nvCxnSpPr>
        <cdr:cNvPr id="73" name="Прямая со стрелкой 72"/>
        <cdr:cNvCxnSpPr/>
      </cdr:nvCxnSpPr>
      <cdr:spPr bwMode="auto">
        <a:xfrm xmlns:a="http://schemas.openxmlformats.org/drawingml/2006/main" flipH="1" flipV="1">
          <a:off x="7467600" y="1447800"/>
          <a:ext cx="228600" cy="12192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0.68217</cdr:x>
      <cdr:y>0.32432</cdr:y>
    </cdr:from>
    <cdr:to>
      <cdr:x>0.78295</cdr:x>
      <cdr:y>0.47297</cdr:y>
    </cdr:to>
    <cdr:cxnSp macro="">
      <cdr:nvCxnSpPr>
        <cdr:cNvPr id="75" name="Прямая со стрелкой 74"/>
        <cdr:cNvCxnSpPr/>
      </cdr:nvCxnSpPr>
      <cdr:spPr bwMode="auto">
        <a:xfrm xmlns:a="http://schemas.openxmlformats.org/drawingml/2006/main" flipH="1" flipV="1">
          <a:off x="6705600" y="1828800"/>
          <a:ext cx="990600" cy="8382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0.67442</cdr:x>
      <cdr:y>0.32432</cdr:y>
    </cdr:from>
    <cdr:to>
      <cdr:x>0.68217</cdr:x>
      <cdr:y>0.32432</cdr:y>
    </cdr:to>
    <cdr:cxnSp macro="">
      <cdr:nvCxnSpPr>
        <cdr:cNvPr id="77" name="Прямая со стрелкой 76"/>
        <cdr:cNvCxnSpPr/>
      </cdr:nvCxnSpPr>
      <cdr:spPr bwMode="auto">
        <a:xfrm xmlns:a="http://schemas.openxmlformats.org/drawingml/2006/main">
          <a:off x="6629400" y="1828800"/>
          <a:ext cx="7620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60325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0.67442</cdr:x>
      <cdr:y>0.25676</cdr:y>
    </cdr:from>
    <cdr:to>
      <cdr:x>0.74419</cdr:x>
      <cdr:y>0.32432</cdr:y>
    </cdr:to>
    <cdr:cxnSp macro="">
      <cdr:nvCxnSpPr>
        <cdr:cNvPr id="79" name="Прямая со стрелкой 78"/>
        <cdr:cNvCxnSpPr/>
      </cdr:nvCxnSpPr>
      <cdr:spPr bwMode="auto">
        <a:xfrm xmlns:a="http://schemas.openxmlformats.org/drawingml/2006/main" flipV="1">
          <a:off x="6629400" y="1447800"/>
          <a:ext cx="685800" cy="3810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0.67442</cdr:x>
      <cdr:y>0.31081</cdr:y>
    </cdr:from>
    <cdr:to>
      <cdr:x>0.68992</cdr:x>
      <cdr:y>0.32432</cdr:y>
    </cdr:to>
    <cdr:cxnSp macro="">
      <cdr:nvCxnSpPr>
        <cdr:cNvPr id="81" name="Прямая со стрелкой 80"/>
        <cdr:cNvCxnSpPr/>
      </cdr:nvCxnSpPr>
      <cdr:spPr bwMode="auto">
        <a:xfrm xmlns:a="http://schemas.openxmlformats.org/drawingml/2006/main" flipV="1">
          <a:off x="6629400" y="1752600"/>
          <a:ext cx="152400" cy="762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0.69767</cdr:x>
      <cdr:y>0.22973</cdr:y>
    </cdr:from>
    <cdr:to>
      <cdr:x>0.76744</cdr:x>
      <cdr:y>0.31081</cdr:y>
    </cdr:to>
    <cdr:cxnSp macro="">
      <cdr:nvCxnSpPr>
        <cdr:cNvPr id="83" name="Прямая со стрелкой 82"/>
        <cdr:cNvCxnSpPr/>
      </cdr:nvCxnSpPr>
      <cdr:spPr bwMode="auto">
        <a:xfrm xmlns:a="http://schemas.openxmlformats.org/drawingml/2006/main" flipV="1">
          <a:off x="6858000" y="1295400"/>
          <a:ext cx="685800" cy="4572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0.67442</cdr:x>
      <cdr:y>0.32432</cdr:y>
    </cdr:from>
    <cdr:to>
      <cdr:x>0.76744</cdr:x>
      <cdr:y>0.48649</cdr:y>
    </cdr:to>
    <cdr:cxnSp macro="">
      <cdr:nvCxnSpPr>
        <cdr:cNvPr id="85" name="Прямая со стрелкой 84"/>
        <cdr:cNvCxnSpPr/>
      </cdr:nvCxnSpPr>
      <cdr:spPr bwMode="auto">
        <a:xfrm xmlns:a="http://schemas.openxmlformats.org/drawingml/2006/main">
          <a:off x="6629400" y="1828800"/>
          <a:ext cx="914400" cy="914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0.67442</cdr:x>
      <cdr:y>0.33784</cdr:y>
    </cdr:from>
    <cdr:to>
      <cdr:x>0.76744</cdr:x>
      <cdr:y>0.5</cdr:y>
    </cdr:to>
    <cdr:cxnSp macro="">
      <cdr:nvCxnSpPr>
        <cdr:cNvPr id="89" name="Прямая со стрелкой 88"/>
        <cdr:cNvCxnSpPr/>
      </cdr:nvCxnSpPr>
      <cdr:spPr bwMode="auto">
        <a:xfrm xmlns:a="http://schemas.openxmlformats.org/drawingml/2006/main">
          <a:off x="6629400" y="1905000"/>
          <a:ext cx="914400" cy="914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0.66667</cdr:x>
      <cdr:y>0.32432</cdr:y>
    </cdr:from>
    <cdr:to>
      <cdr:x>0.66667</cdr:x>
      <cdr:y>0.32432</cdr:y>
    </cdr:to>
    <cdr:cxnSp macro="">
      <cdr:nvCxnSpPr>
        <cdr:cNvPr id="95" name="Прямая со стрелкой 94"/>
        <cdr:cNvCxnSpPr/>
      </cdr:nvCxnSpPr>
      <cdr:spPr bwMode="auto">
        <a:xfrm xmlns:a="http://schemas.openxmlformats.org/drawingml/2006/main">
          <a:off x="6553200" y="18288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0.67442</cdr:x>
      <cdr:y>0.32432</cdr:y>
    </cdr:from>
    <cdr:to>
      <cdr:x>0.67442</cdr:x>
      <cdr:y>0.32432</cdr:y>
    </cdr:to>
    <cdr:cxnSp macro="">
      <cdr:nvCxnSpPr>
        <cdr:cNvPr id="97" name="Прямая со стрелкой 96"/>
        <cdr:cNvCxnSpPr/>
      </cdr:nvCxnSpPr>
      <cdr:spPr bwMode="auto">
        <a:xfrm xmlns:a="http://schemas.openxmlformats.org/drawingml/2006/main">
          <a:off x="6629400" y="18288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0.67442</cdr:x>
      <cdr:y>0.22973</cdr:y>
    </cdr:from>
    <cdr:to>
      <cdr:x>0.70543</cdr:x>
      <cdr:y>0.32432</cdr:y>
    </cdr:to>
    <cdr:cxnSp macro="">
      <cdr:nvCxnSpPr>
        <cdr:cNvPr id="101" name="Прямая со стрелкой 100"/>
        <cdr:cNvCxnSpPr/>
      </cdr:nvCxnSpPr>
      <cdr:spPr bwMode="auto">
        <a:xfrm xmlns:a="http://schemas.openxmlformats.org/drawingml/2006/main" flipV="1">
          <a:off x="6629400" y="1295400"/>
          <a:ext cx="304800" cy="533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0.67442</cdr:x>
      <cdr:y>0.28378</cdr:y>
    </cdr:from>
    <cdr:to>
      <cdr:x>0.72868</cdr:x>
      <cdr:y>0.33784</cdr:y>
    </cdr:to>
    <cdr:cxnSp macro="">
      <cdr:nvCxnSpPr>
        <cdr:cNvPr id="103" name="Прямая со стрелкой 102"/>
        <cdr:cNvCxnSpPr/>
      </cdr:nvCxnSpPr>
      <cdr:spPr bwMode="auto">
        <a:xfrm xmlns:a="http://schemas.openxmlformats.org/drawingml/2006/main" flipV="1">
          <a:off x="6629400" y="1600200"/>
          <a:ext cx="533400" cy="3048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0.73643</cdr:x>
      <cdr:y>0.25676</cdr:y>
    </cdr:from>
    <cdr:to>
      <cdr:x>0.75969</cdr:x>
      <cdr:y>0.28378</cdr:y>
    </cdr:to>
    <cdr:cxnSp macro="">
      <cdr:nvCxnSpPr>
        <cdr:cNvPr id="105" name="Прямая со стрелкой 104"/>
        <cdr:cNvCxnSpPr/>
      </cdr:nvCxnSpPr>
      <cdr:spPr bwMode="auto">
        <a:xfrm xmlns:a="http://schemas.openxmlformats.org/drawingml/2006/main" flipV="1">
          <a:off x="7239000" y="1447800"/>
          <a:ext cx="228600" cy="152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0.73643</cdr:x>
      <cdr:y>0.21622</cdr:y>
    </cdr:from>
    <cdr:to>
      <cdr:x>0.75969</cdr:x>
      <cdr:y>0.28378</cdr:y>
    </cdr:to>
    <cdr:cxnSp macro="">
      <cdr:nvCxnSpPr>
        <cdr:cNvPr id="109" name="Прямая со стрелкой 108"/>
        <cdr:cNvCxnSpPr/>
      </cdr:nvCxnSpPr>
      <cdr:spPr bwMode="auto">
        <a:xfrm xmlns:a="http://schemas.openxmlformats.org/drawingml/2006/main" flipV="1">
          <a:off x="7239000" y="1219200"/>
          <a:ext cx="228600" cy="3810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0.67442</cdr:x>
      <cdr:y>0.16216</cdr:y>
    </cdr:from>
    <cdr:to>
      <cdr:x>0.7659</cdr:x>
      <cdr:y>0.23366</cdr:y>
    </cdr:to>
    <cdr:cxnSp macro="">
      <cdr:nvCxnSpPr>
        <cdr:cNvPr id="111" name="Прямая со стрелкой 110"/>
        <cdr:cNvCxnSpPr/>
      </cdr:nvCxnSpPr>
      <cdr:spPr bwMode="auto">
        <a:xfrm xmlns:a="http://schemas.openxmlformats.org/drawingml/2006/main">
          <a:off x="6629400" y="914400"/>
          <a:ext cx="899282" cy="403186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0.68217</cdr:x>
      <cdr:y>0.31081</cdr:y>
    </cdr:from>
    <cdr:to>
      <cdr:x>0.77519</cdr:x>
      <cdr:y>0.47297</cdr:y>
    </cdr:to>
    <cdr:cxnSp macro="">
      <cdr:nvCxnSpPr>
        <cdr:cNvPr id="115" name="Прямая со стрелкой 114"/>
        <cdr:cNvCxnSpPr/>
      </cdr:nvCxnSpPr>
      <cdr:spPr bwMode="auto">
        <a:xfrm xmlns:a="http://schemas.openxmlformats.org/drawingml/2006/main">
          <a:off x="6705600" y="1752600"/>
          <a:ext cx="914400" cy="914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0.68217</cdr:x>
      <cdr:y>0.31081</cdr:y>
    </cdr:from>
    <cdr:to>
      <cdr:x>0.77519</cdr:x>
      <cdr:y>0.47297</cdr:y>
    </cdr:to>
    <cdr:cxnSp macro="">
      <cdr:nvCxnSpPr>
        <cdr:cNvPr id="119" name="Прямая со стрелкой 118"/>
        <cdr:cNvCxnSpPr/>
      </cdr:nvCxnSpPr>
      <cdr:spPr bwMode="auto">
        <a:xfrm xmlns:a="http://schemas.openxmlformats.org/drawingml/2006/main">
          <a:off x="6705600" y="1752600"/>
          <a:ext cx="914400" cy="914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0.75194</cdr:x>
      <cdr:y>0.22973</cdr:y>
    </cdr:from>
    <cdr:to>
      <cdr:x>0.77519</cdr:x>
      <cdr:y>0.47297</cdr:y>
    </cdr:to>
    <cdr:cxnSp macro="">
      <cdr:nvCxnSpPr>
        <cdr:cNvPr id="121" name="Прямая со стрелкой 120"/>
        <cdr:cNvCxnSpPr/>
      </cdr:nvCxnSpPr>
      <cdr:spPr bwMode="auto">
        <a:xfrm xmlns:a="http://schemas.openxmlformats.org/drawingml/2006/main" flipH="1" flipV="1">
          <a:off x="7391400" y="1295400"/>
          <a:ext cx="228600" cy="13716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0.67442</cdr:x>
      <cdr:y>0.32432</cdr:y>
    </cdr:from>
    <cdr:to>
      <cdr:x>0.76744</cdr:x>
      <cdr:y>0.48649</cdr:y>
    </cdr:to>
    <cdr:cxnSp macro="">
      <cdr:nvCxnSpPr>
        <cdr:cNvPr id="125" name="Прямая со стрелкой 124"/>
        <cdr:cNvCxnSpPr/>
      </cdr:nvCxnSpPr>
      <cdr:spPr bwMode="auto">
        <a:xfrm xmlns:a="http://schemas.openxmlformats.org/drawingml/2006/main">
          <a:off x="6629400" y="1828800"/>
          <a:ext cx="914400" cy="914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0.67864</cdr:x>
      <cdr:y>0.11356</cdr:y>
    </cdr:from>
    <cdr:to>
      <cdr:x>0.7921</cdr:x>
      <cdr:y>0.19272</cdr:y>
    </cdr:to>
    <cdr:sp macro="" textlink="">
      <cdr:nvSpPr>
        <cdr:cNvPr id="132" name="Прямоугольник 131"/>
        <cdr:cNvSpPr/>
      </cdr:nvSpPr>
      <cdr:spPr bwMode="auto">
        <a:xfrm xmlns:a="http://schemas.openxmlformats.org/drawingml/2006/main" rot="19948476">
          <a:off x="6670847" y="640332"/>
          <a:ext cx="1115338" cy="4463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0.71318</cdr:x>
      <cdr:y>0.09459</cdr:y>
    </cdr:from>
    <cdr:to>
      <cdr:x>0.8062</cdr:x>
      <cdr:y>0.2973</cdr:y>
    </cdr:to>
    <cdr:sp macro="" textlink="">
      <cdr:nvSpPr>
        <cdr:cNvPr id="133" name="Прямоугольник 132"/>
        <cdr:cNvSpPr/>
      </cdr:nvSpPr>
      <cdr:spPr bwMode="auto">
        <a:xfrm xmlns:a="http://schemas.openxmlformats.org/drawingml/2006/main">
          <a:off x="7010400" y="533400"/>
          <a:ext cx="914400" cy="1143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0.67027</cdr:x>
      <cdr:y>0.12194</cdr:y>
    </cdr:from>
    <cdr:to>
      <cdr:x>0.79548</cdr:x>
      <cdr:y>0.19946</cdr:y>
    </cdr:to>
    <cdr:sp macro="" textlink="">
      <cdr:nvSpPr>
        <cdr:cNvPr id="134" name="Прямоугольник 133"/>
        <cdr:cNvSpPr/>
      </cdr:nvSpPr>
      <cdr:spPr bwMode="auto">
        <a:xfrm xmlns:a="http://schemas.openxmlformats.org/drawingml/2006/main" rot="1237755">
          <a:off x="6588608" y="687597"/>
          <a:ext cx="1230791" cy="43711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- 5,7%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0.53488</cdr:x>
      <cdr:y>0.04054</cdr:y>
    </cdr:from>
    <cdr:to>
      <cdr:x>0.60465</cdr:x>
      <cdr:y>0.13514</cdr:y>
    </cdr:to>
    <cdr:sp macro="" textlink="">
      <cdr:nvSpPr>
        <cdr:cNvPr id="49" name="Прямоугольник 48"/>
        <cdr:cNvSpPr/>
      </cdr:nvSpPr>
      <cdr:spPr bwMode="auto">
        <a:xfrm xmlns:a="http://schemas.openxmlformats.org/drawingml/2006/main">
          <a:off x="5257800" y="228600"/>
          <a:ext cx="6858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0.47297</cdr:y>
    </cdr:from>
    <cdr:to>
      <cdr:x>0.6279</cdr:x>
      <cdr:y>0.59459</cdr:y>
    </cdr:to>
    <cdr:sp macro="" textlink="">
      <cdr:nvSpPr>
        <cdr:cNvPr id="50" name="Прямоугольник 49"/>
        <cdr:cNvSpPr/>
      </cdr:nvSpPr>
      <cdr:spPr bwMode="auto">
        <a:xfrm xmlns:a="http://schemas.openxmlformats.org/drawingml/2006/main">
          <a:off x="5105402" y="2666983"/>
          <a:ext cx="1066729" cy="68581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99,7 %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0.51163</cdr:x>
      <cdr:y>0.05405</cdr:y>
    </cdr:from>
    <cdr:to>
      <cdr:x>0.63566</cdr:x>
      <cdr:y>0.21622</cdr:y>
    </cdr:to>
    <cdr:sp macro="" textlink="">
      <cdr:nvSpPr>
        <cdr:cNvPr id="51" name="Прямоугольник 50"/>
        <cdr:cNvSpPr/>
      </cdr:nvSpPr>
      <cdr:spPr bwMode="auto">
        <a:xfrm xmlns:a="http://schemas.openxmlformats.org/drawingml/2006/main">
          <a:off x="5029200" y="304800"/>
          <a:ext cx="12192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0.05405</cdr:y>
    </cdr:from>
    <cdr:to>
      <cdr:x>0.55039</cdr:x>
      <cdr:y>0.09459</cdr:y>
    </cdr:to>
    <cdr:sp macro="" textlink="">
      <cdr:nvSpPr>
        <cdr:cNvPr id="52" name="Прямоугольник 51"/>
        <cdr:cNvSpPr/>
      </cdr:nvSpPr>
      <cdr:spPr bwMode="auto">
        <a:xfrm xmlns:a="http://schemas.openxmlformats.org/drawingml/2006/main" flipH="1">
          <a:off x="5105401" y="304800"/>
          <a:ext cx="3048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0.50388</cdr:x>
      <cdr:y>0.04054</cdr:y>
    </cdr:from>
    <cdr:to>
      <cdr:x>0.62791</cdr:x>
      <cdr:y>0.2027</cdr:y>
    </cdr:to>
    <cdr:sp macro="" textlink="">
      <cdr:nvSpPr>
        <cdr:cNvPr id="53" name="Прямоугольник 52"/>
        <cdr:cNvSpPr/>
      </cdr:nvSpPr>
      <cdr:spPr bwMode="auto">
        <a:xfrm xmlns:a="http://schemas.openxmlformats.org/drawingml/2006/main">
          <a:off x="4953001" y="228597"/>
          <a:ext cx="1219230" cy="9143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0.5814</cdr:x>
      <cdr:y>0</cdr:y>
    </cdr:from>
    <cdr:to>
      <cdr:x>0.58605</cdr:x>
      <cdr:y>0.00811</cdr:y>
    </cdr:to>
    <cdr:sp macro="" textlink="">
      <cdr:nvSpPr>
        <cdr:cNvPr id="54" name="Прямоугольник 53"/>
        <cdr:cNvSpPr/>
      </cdr:nvSpPr>
      <cdr:spPr bwMode="auto">
        <a:xfrm xmlns:a="http://schemas.openxmlformats.org/drawingml/2006/main">
          <a:off x="5715000" y="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0.57881</cdr:x>
      <cdr:y>0.4009</cdr:y>
    </cdr:from>
    <cdr:to>
      <cdr:x>0.57881</cdr:x>
      <cdr:y>0.4009</cdr:y>
    </cdr:to>
    <cdr:cxnSp macro="">
      <cdr:nvCxnSpPr>
        <cdr:cNvPr id="55" name="Прямая со стрелкой 54"/>
        <cdr:cNvCxnSpPr/>
      </cdr:nvCxnSpPr>
      <cdr:spPr bwMode="auto">
        <a:xfrm xmlns:a="http://schemas.openxmlformats.org/drawingml/2006/main">
          <a:off x="5689600" y="22606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0.58915</cdr:x>
      <cdr:y>0.18919</cdr:y>
    </cdr:from>
    <cdr:to>
      <cdr:x>0.68217</cdr:x>
      <cdr:y>0.35135</cdr:y>
    </cdr:to>
    <cdr:sp macro="" textlink="">
      <cdr:nvSpPr>
        <cdr:cNvPr id="56" name="Прямоугольник 55"/>
        <cdr:cNvSpPr/>
      </cdr:nvSpPr>
      <cdr:spPr bwMode="auto">
        <a:xfrm xmlns:a="http://schemas.openxmlformats.org/drawingml/2006/main">
          <a:off x="5791200" y="1066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0.62791</cdr:x>
      <cdr:y>0.10811</cdr:y>
    </cdr:from>
    <cdr:to>
      <cdr:x>0.63256</cdr:x>
      <cdr:y>0.18919</cdr:y>
    </cdr:to>
    <cdr:sp macro="" textlink="">
      <cdr:nvSpPr>
        <cdr:cNvPr id="57" name="Прямоугольник 56"/>
        <cdr:cNvSpPr/>
      </cdr:nvSpPr>
      <cdr:spPr bwMode="auto">
        <a:xfrm xmlns:a="http://schemas.openxmlformats.org/drawingml/2006/main">
          <a:off x="6172200" y="609600"/>
          <a:ext cx="4571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0.13514</cdr:y>
    </cdr:from>
    <cdr:to>
      <cdr:x>0.62791</cdr:x>
      <cdr:y>0.14865</cdr:y>
    </cdr:to>
    <cdr:sp macro="" textlink="">
      <cdr:nvSpPr>
        <cdr:cNvPr id="58" name="Прямоугольник 57"/>
        <cdr:cNvSpPr/>
      </cdr:nvSpPr>
      <cdr:spPr bwMode="auto">
        <a:xfrm xmlns:a="http://schemas.openxmlformats.org/drawingml/2006/main">
          <a:off x="5105400" y="762000"/>
          <a:ext cx="10668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0.14865</cdr:y>
    </cdr:from>
    <cdr:to>
      <cdr:x>0.57364</cdr:x>
      <cdr:y>0.18919</cdr:y>
    </cdr:to>
    <cdr:sp macro="" textlink="">
      <cdr:nvSpPr>
        <cdr:cNvPr id="59" name="Прямоугольник 58"/>
        <cdr:cNvSpPr/>
      </cdr:nvSpPr>
      <cdr:spPr bwMode="auto">
        <a:xfrm xmlns:a="http://schemas.openxmlformats.org/drawingml/2006/main">
          <a:off x="5562600" y="8382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0.08108</cdr:y>
    </cdr:from>
    <cdr:to>
      <cdr:x>0.57364</cdr:x>
      <cdr:y>0.16216</cdr:y>
    </cdr:to>
    <cdr:sp macro="" textlink="">
      <cdr:nvSpPr>
        <cdr:cNvPr id="60" name="Прямоугольник 59"/>
        <cdr:cNvSpPr/>
      </cdr:nvSpPr>
      <cdr:spPr bwMode="auto">
        <a:xfrm xmlns:a="http://schemas.openxmlformats.org/drawingml/2006/main">
          <a:off x="5562600" y="457200"/>
          <a:ext cx="762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0.12162</cdr:y>
    </cdr:from>
    <cdr:to>
      <cdr:x>0.56589</cdr:x>
      <cdr:y>0.13514</cdr:y>
    </cdr:to>
    <cdr:sp macro="" textlink="">
      <cdr:nvSpPr>
        <cdr:cNvPr id="61" name="Прямоугольник 60"/>
        <cdr:cNvSpPr/>
      </cdr:nvSpPr>
      <cdr:spPr bwMode="auto">
        <a:xfrm xmlns:a="http://schemas.openxmlformats.org/drawingml/2006/main">
          <a:off x="5029200" y="685800"/>
          <a:ext cx="5334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0.53953</cdr:x>
      <cdr:y>0.08919</cdr:y>
    </cdr:to>
    <cdr:sp macro="" textlink="">
      <cdr:nvSpPr>
        <cdr:cNvPr id="62" name="Прямоугольник 61"/>
        <cdr:cNvSpPr/>
      </cdr:nvSpPr>
      <cdr:spPr bwMode="auto">
        <a:xfrm xmlns:a="http://schemas.openxmlformats.org/drawingml/2006/main">
          <a:off x="5257800" y="4572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0.55039</cdr:x>
      <cdr:y>0.13514</cdr:y>
    </cdr:to>
    <cdr:sp macro="" textlink="">
      <cdr:nvSpPr>
        <cdr:cNvPr id="63" name="Прямоугольник 62"/>
        <cdr:cNvSpPr/>
      </cdr:nvSpPr>
      <cdr:spPr bwMode="auto">
        <a:xfrm xmlns:a="http://schemas.openxmlformats.org/drawingml/2006/main">
          <a:off x="5257800" y="4572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0.10811</cdr:y>
    </cdr:from>
    <cdr:to>
      <cdr:x>0.54729</cdr:x>
      <cdr:y>0.11622</cdr:y>
    </cdr:to>
    <cdr:sp macro="" textlink="">
      <cdr:nvSpPr>
        <cdr:cNvPr id="64" name="Прямоугольник 63"/>
        <cdr:cNvSpPr/>
      </cdr:nvSpPr>
      <cdr:spPr bwMode="auto">
        <a:xfrm xmlns:a="http://schemas.openxmlformats.org/drawingml/2006/main">
          <a:off x="5334000" y="6096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0.50388</cdr:x>
      <cdr:y>0.10811</cdr:y>
    </cdr:from>
    <cdr:to>
      <cdr:x>0.54264</cdr:x>
      <cdr:y>0.12162</cdr:y>
    </cdr:to>
    <cdr:sp macro="" textlink="">
      <cdr:nvSpPr>
        <cdr:cNvPr id="65" name="Прямоугольник 64"/>
        <cdr:cNvSpPr/>
      </cdr:nvSpPr>
      <cdr:spPr bwMode="auto">
        <a:xfrm xmlns:a="http://schemas.openxmlformats.org/drawingml/2006/main">
          <a:off x="4953000" y="609600"/>
          <a:ext cx="3810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0.12162</cdr:y>
    </cdr:from>
    <cdr:to>
      <cdr:x>0.53488</cdr:x>
      <cdr:y>0.17568</cdr:y>
    </cdr:to>
    <cdr:sp macro="" textlink="">
      <cdr:nvSpPr>
        <cdr:cNvPr id="66" name="Прямоугольник 65"/>
        <cdr:cNvSpPr/>
      </cdr:nvSpPr>
      <cdr:spPr bwMode="auto">
        <a:xfrm xmlns:a="http://schemas.openxmlformats.org/drawingml/2006/main">
          <a:off x="5105400" y="6858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0.14865</cdr:y>
    </cdr:from>
    <cdr:to>
      <cdr:x>0.57364</cdr:x>
      <cdr:y>0.15676</cdr:y>
    </cdr:to>
    <cdr:sp macro="" textlink="">
      <cdr:nvSpPr>
        <cdr:cNvPr id="67" name="Прямоугольник 66"/>
        <cdr:cNvSpPr/>
      </cdr:nvSpPr>
      <cdr:spPr bwMode="auto">
        <a:xfrm xmlns:a="http://schemas.openxmlformats.org/drawingml/2006/main">
          <a:off x="5257800" y="838200"/>
          <a:ext cx="3810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0.10811</cdr:y>
    </cdr:from>
    <cdr:to>
      <cdr:x>0.55814</cdr:x>
      <cdr:y>0.14865</cdr:y>
    </cdr:to>
    <cdr:sp macro="" textlink="">
      <cdr:nvSpPr>
        <cdr:cNvPr id="68" name="Прямоугольник 67"/>
        <cdr:cNvSpPr/>
      </cdr:nvSpPr>
      <cdr:spPr bwMode="auto">
        <a:xfrm xmlns:a="http://schemas.openxmlformats.org/drawingml/2006/main">
          <a:off x="5410200" y="6096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0.13514</cdr:y>
    </cdr:from>
    <cdr:to>
      <cdr:x>0.56589</cdr:x>
      <cdr:y>0.21622</cdr:y>
    </cdr:to>
    <cdr:sp macro="" textlink="">
      <cdr:nvSpPr>
        <cdr:cNvPr id="69" name="Прямоугольник 68"/>
        <cdr:cNvSpPr/>
      </cdr:nvSpPr>
      <cdr:spPr bwMode="auto">
        <a:xfrm xmlns:a="http://schemas.openxmlformats.org/drawingml/2006/main">
          <a:off x="5410200" y="762000"/>
          <a:ext cx="1524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0.48837</cdr:x>
      <cdr:y>0.16216</cdr:y>
    </cdr:from>
    <cdr:to>
      <cdr:x>0.55039</cdr:x>
      <cdr:y>0.17568</cdr:y>
    </cdr:to>
    <cdr:sp macro="" textlink="">
      <cdr:nvSpPr>
        <cdr:cNvPr id="70" name="Прямоугольник 69"/>
        <cdr:cNvSpPr/>
      </cdr:nvSpPr>
      <cdr:spPr bwMode="auto">
        <a:xfrm xmlns:a="http://schemas.openxmlformats.org/drawingml/2006/main">
          <a:off x="4800600" y="914400"/>
          <a:ext cx="6096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0.16216</cdr:y>
    </cdr:from>
    <cdr:to>
      <cdr:x>0.5969</cdr:x>
      <cdr:y>0.17027</cdr:y>
    </cdr:to>
    <cdr:sp macro="" textlink="">
      <cdr:nvSpPr>
        <cdr:cNvPr id="71" name="Прямоугольник 70"/>
        <cdr:cNvSpPr/>
      </cdr:nvSpPr>
      <cdr:spPr bwMode="auto">
        <a:xfrm xmlns:a="http://schemas.openxmlformats.org/drawingml/2006/main">
          <a:off x="5410200" y="914400"/>
          <a:ext cx="4572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0.13514</cdr:y>
    </cdr:from>
    <cdr:to>
      <cdr:x>0.57364</cdr:x>
      <cdr:y>0.16216</cdr:y>
    </cdr:to>
    <cdr:sp macro="" textlink="">
      <cdr:nvSpPr>
        <cdr:cNvPr id="72" name="Прямоугольник 71"/>
        <cdr:cNvSpPr/>
      </cdr:nvSpPr>
      <cdr:spPr bwMode="auto">
        <a:xfrm xmlns:a="http://schemas.openxmlformats.org/drawingml/2006/main">
          <a:off x="5562600" y="762000"/>
          <a:ext cx="76200" cy="152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0.09459</cdr:y>
    </cdr:from>
    <cdr:to>
      <cdr:x>0.63566</cdr:x>
      <cdr:y>0.25676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5334043" y="533374"/>
          <a:ext cx="914368" cy="91444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0.05405</cdr:y>
    </cdr:from>
    <cdr:to>
      <cdr:x>0.64341</cdr:x>
      <cdr:y>0.21622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5410200" y="304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0.71318</cdr:x>
      <cdr:y>0.43243</cdr:y>
    </cdr:from>
    <cdr:to>
      <cdr:x>0.85271</cdr:x>
      <cdr:y>0.52703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>
          <a:off x="7010417" y="2438401"/>
          <a:ext cx="1371552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106,3 %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0.33333</cdr:x>
      <cdr:y>0.16216</cdr:y>
    </cdr:from>
    <cdr:to>
      <cdr:x>0.48062</cdr:x>
      <cdr:y>0.32432</cdr:y>
    </cdr:to>
    <cdr:sp macro="" textlink="">
      <cdr:nvSpPr>
        <cdr:cNvPr id="5" name="Прямоугольник 4"/>
        <cdr:cNvSpPr/>
      </cdr:nvSpPr>
      <cdr:spPr bwMode="auto">
        <a:xfrm xmlns:a="http://schemas.openxmlformats.org/drawingml/2006/main">
          <a:off x="3276600" y="914400"/>
          <a:ext cx="14478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101,4 %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0.34259</cdr:x>
      <cdr:y>0.07531</cdr:y>
    </cdr:from>
    <cdr:to>
      <cdr:x>0.53704</cdr:x>
      <cdr:y>0.16567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819400" y="381000"/>
          <a:ext cx="16002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0.36111</cdr:x>
      <cdr:y>0.04518</cdr:y>
    </cdr:from>
    <cdr:to>
      <cdr:x>0.50926</cdr:x>
      <cdr:y>0.16567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971791" y="228601"/>
          <a:ext cx="1219215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rgbClr val="FF0000"/>
              </a:solidFill>
            </a:rPr>
            <a:t>85,5 %</a:t>
          </a:r>
          <a:endParaRPr lang="ru-RU" sz="2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0.7037</cdr:x>
      <cdr:y>0.18073</cdr:y>
    </cdr:from>
    <cdr:to>
      <cdr:x>0.88889</cdr:x>
      <cdr:y>0.28616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>
          <a:off x="5791170" y="914401"/>
          <a:ext cx="1524039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rgbClr val="FF0000"/>
              </a:solidFill>
            </a:rPr>
            <a:t>83 %</a:t>
          </a:r>
          <a:endParaRPr lang="ru-RU" sz="2400" b="1" dirty="0">
            <a:solidFill>
              <a:srgbClr val="FF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167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2111" y="1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167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5862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167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2111" y="9445862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CB8526B-7FC9-4B2E-BECE-9562D34190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7797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541" y="1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4538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902" y="4722931"/>
            <a:ext cx="5408930" cy="4474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28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541" y="9444281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D3D736D-C87D-40D0-9A0B-D628B3DDB2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6744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D736D-C87D-40D0-9A0B-D628B3DDB2CE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5718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6117" y="4722695"/>
            <a:ext cx="5408930" cy="4791595"/>
          </a:xfrm>
        </p:spPr>
        <p:txBody>
          <a:bodyPr/>
          <a:lstStyle/>
          <a:p>
            <a:pPr algn="just"/>
            <a:endParaRPr lang="ru-RU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F5C3A-8719-43AC-AF12-F943772B47B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953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D736D-C87D-40D0-9A0B-D628B3DDB2CE}" type="slidenum">
              <a:rPr lang="ru-RU" altLang="ru-RU" smtClean="0"/>
              <a:pPr/>
              <a:t>16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5103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D736D-C87D-40D0-9A0B-D628B3DDB2CE}" type="slidenum">
              <a:rPr lang="ru-RU" altLang="ru-RU" smtClean="0"/>
              <a:pPr/>
              <a:t>19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1541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D736D-C87D-40D0-9A0B-D628B3DDB2CE}" type="slidenum">
              <a:rPr lang="ru-RU" altLang="ru-RU" smtClean="0"/>
              <a:pPr/>
              <a:t>31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09576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D736D-C87D-40D0-9A0B-D628B3DDB2CE}" type="slidenum">
              <a:rPr lang="ru-RU" altLang="ru-RU" smtClean="0"/>
              <a:pPr/>
              <a:t>32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09576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D736D-C87D-40D0-9A0B-D628B3DDB2CE}" type="slidenum">
              <a:rPr lang="ru-RU" altLang="ru-RU" smtClean="0"/>
              <a:pPr/>
              <a:t>33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0957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2CAE8-A94B-44F6-AB6C-35864CEF66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4944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F5F61-F259-460C-8811-9E029D02D4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6723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A4249-3719-4B16-8AE9-4C5CE1A385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7083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66AEAC3-F4E4-45ED-8939-1C7B66BF21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3348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B67B31A-2349-44AD-9814-52D6B2325B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328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8ACF1-CA63-4B65-8A81-0CA7E5EB1B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792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AF8A6-63A3-40DB-90D4-E504D4659C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909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0606E-968B-4626-ADDB-612FDEFC7B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409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FB2A2-B061-4A10-9438-48838B6F8A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183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E4206-51AA-4990-AE12-8893967B756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09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037CE-76E3-4E6B-B8E6-9779D26BD0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643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4B162-7F00-4685-87ED-A0680F7FC7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2344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2DB35-06E4-40ED-AE3B-2B66183B8A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934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2000">
              <a:schemeClr val="accent1">
                <a:shade val="67500"/>
                <a:satMod val="115000"/>
              </a:schemeClr>
            </a:gs>
            <a:gs pos="55000">
              <a:schemeClr val="accent1">
                <a:shade val="100000"/>
                <a:satMod val="115000"/>
                <a:alpha val="27000"/>
                <a:lumMod val="36000"/>
                <a:lumOff val="64000"/>
              </a:schemeClr>
            </a:gs>
            <a:gs pos="24000">
              <a:schemeClr val="accent1">
                <a:shade val="100000"/>
                <a:satMod val="115000"/>
                <a:alpha val="24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5EC37A4-0C51-4525-8CC8-F48D7B53C5F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9599-A0E3-405B-9090-2D52641CB977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r>
              <a:rPr lang="ru-RU" altLang="ru-RU" dirty="0">
                <a:latin typeface="Times New Roman" pitchFamily="18" charset="0"/>
              </a:rPr>
              <a:t>Отчет об исполнении бюджета Красновишерского </a:t>
            </a:r>
            <a:r>
              <a:rPr lang="ru-RU" altLang="ru-RU" dirty="0" smtClean="0">
                <a:latin typeface="Times New Roman" pitchFamily="18" charset="0"/>
              </a:rPr>
              <a:t>городского округа</a:t>
            </a:r>
            <a:r>
              <a:rPr lang="ru-RU" altLang="ru-RU" dirty="0">
                <a:latin typeface="Times New Roman" pitchFamily="18" charset="0"/>
              </a:rPr>
              <a:t/>
            </a:r>
            <a:br>
              <a:rPr lang="ru-RU" altLang="ru-RU" dirty="0">
                <a:latin typeface="Times New Roman" pitchFamily="18" charset="0"/>
              </a:rPr>
            </a:br>
            <a:r>
              <a:rPr lang="ru-RU" altLang="ru-RU" dirty="0">
                <a:latin typeface="Times New Roman" pitchFamily="18" charset="0"/>
              </a:rPr>
              <a:t>за </a:t>
            </a:r>
            <a:r>
              <a:rPr lang="ru-RU" altLang="ru-RU" dirty="0" smtClean="0">
                <a:latin typeface="Times New Roman" pitchFamily="18" charset="0"/>
              </a:rPr>
              <a:t>2020 </a:t>
            </a:r>
            <a:r>
              <a:rPr lang="ru-RU" altLang="ru-RU" dirty="0">
                <a:latin typeface="Times New Roman" pitchFamily="18" charset="0"/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ru-RU" sz="2800" dirty="0" smtClean="0"/>
              <a:t>Исполнение плана по основным источникам налоговых и неналоговых </a:t>
            </a:r>
            <a:r>
              <a:rPr lang="ru-RU" sz="2800" dirty="0" smtClean="0"/>
              <a:t>поступлений</a:t>
            </a:r>
            <a:endParaRPr lang="ru-RU" sz="2800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943759656"/>
              </p:ext>
            </p:extLst>
          </p:nvPr>
        </p:nvGraphicFramePr>
        <p:xfrm>
          <a:off x="-304800" y="1143000"/>
          <a:ext cx="9829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10</a:t>
            </a:fld>
            <a:endParaRPr lang="ru-RU" altLang="ru-RU"/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>
            <a:off x="2667000" y="1676400"/>
            <a:ext cx="990600" cy="762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Прямоугольник 1"/>
          <p:cNvSpPr/>
          <p:nvPr/>
        </p:nvSpPr>
        <p:spPr bwMode="auto">
          <a:xfrm>
            <a:off x="1143000" y="10668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104,5 %</a:t>
            </a:r>
          </a:p>
        </p:txBody>
      </p:sp>
    </p:spTree>
    <p:extLst>
      <p:ext uri="{BB962C8B-B14F-4D97-AF65-F5344CB8AC3E}">
        <p14:creationId xmlns:p14="http://schemas.microsoft.com/office/powerpoint/2010/main" val="477466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2400" dirty="0" smtClean="0"/>
              <a:t>Исполнение плана по расходам бюджета за 2020 год</a:t>
            </a:r>
            <a:endParaRPr lang="ru-RU" sz="2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4817481"/>
              </p:ext>
            </p:extLst>
          </p:nvPr>
        </p:nvGraphicFramePr>
        <p:xfrm>
          <a:off x="152400" y="1143000"/>
          <a:ext cx="8839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606E-968B-4626-ADDB-612FDEFC7B2C}" type="slidenum">
              <a:rPr lang="ru-RU" altLang="ru-RU" smtClean="0"/>
              <a:pPr/>
              <a:t>11</a:t>
            </a:fld>
            <a:endParaRPr lang="ru-RU" alt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981200" y="6172200"/>
            <a:ext cx="548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Исполнение плана по расходам – 92,7%</a:t>
            </a:r>
          </a:p>
        </p:txBody>
      </p:sp>
    </p:spTree>
    <p:extLst>
      <p:ext uri="{BB962C8B-B14F-4D97-AF65-F5344CB8AC3E}">
        <p14:creationId xmlns:p14="http://schemas.microsoft.com/office/powerpoint/2010/main" val="845628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E7F8-195B-40FB-9596-96E7A56B934F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3" y="304800"/>
            <a:ext cx="8229600" cy="561975"/>
          </a:xfrm>
        </p:spPr>
        <p:txBody>
          <a:bodyPr/>
          <a:lstStyle/>
          <a:p>
            <a:r>
              <a:rPr lang="ru-RU" altLang="ru-RU" sz="2800" b="1" dirty="0"/>
              <a:t>Структура расходов бюджета </a:t>
            </a:r>
            <a:r>
              <a:rPr lang="ru-RU" altLang="ru-RU" sz="2800" b="1" dirty="0" smtClean="0"/>
              <a:t>округа</a:t>
            </a:r>
            <a:endParaRPr lang="ru-RU" altLang="ru-RU" sz="2800" b="1" dirty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4895211"/>
              </p:ext>
            </p:extLst>
          </p:nvPr>
        </p:nvGraphicFramePr>
        <p:xfrm>
          <a:off x="89477" y="1066800"/>
          <a:ext cx="9069271" cy="5708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0340" name="Rectangle 4"/>
          <p:cNvSpPr>
            <a:spLocks noChangeArrowheads="1"/>
          </p:cNvSpPr>
          <p:nvPr/>
        </p:nvSpPr>
        <p:spPr bwMode="auto">
          <a:xfrm>
            <a:off x="6084888" y="1143000"/>
            <a:ext cx="26638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ru-RU" altLang="ru-RU" sz="1800" b="1" dirty="0"/>
              <a:t>Расходы социальной направленности – </a:t>
            </a:r>
            <a:r>
              <a:rPr lang="ru-RU" altLang="ru-RU" sz="1800" b="1" dirty="0" smtClean="0"/>
              <a:t>61,6%</a:t>
            </a:r>
            <a:endParaRPr lang="ru-RU" altLang="ru-RU" sz="18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533400"/>
          </a:xfrm>
        </p:spPr>
        <p:txBody>
          <a:bodyPr/>
          <a:lstStyle/>
          <a:p>
            <a:r>
              <a:rPr lang="ru-RU" sz="3600" dirty="0" smtClean="0"/>
              <a:t>МП «Развитие системы образования»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6523420"/>
              </p:ext>
            </p:extLst>
          </p:nvPr>
        </p:nvGraphicFramePr>
        <p:xfrm>
          <a:off x="76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14745970"/>
              </p:ext>
            </p:extLst>
          </p:nvPr>
        </p:nvGraphicFramePr>
        <p:xfrm>
          <a:off x="3505200" y="914400"/>
          <a:ext cx="5486399" cy="552718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683726"/>
                <a:gridCol w="888274"/>
                <a:gridCol w="914399"/>
              </a:tblGrid>
              <a:tr h="47672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94877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заявителей, удовлетворенных качеством услуг в сфере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100 %</a:t>
                      </a:r>
                      <a:endParaRPr lang="ru-RU" dirty="0"/>
                    </a:p>
                  </a:txBody>
                  <a:tcPr/>
                </a:tc>
              </a:tr>
              <a:tr h="513877">
                <a:tc>
                  <a:txBody>
                    <a:bodyPr/>
                    <a:lstStyle/>
                    <a:p>
                      <a:r>
                        <a:rPr lang="ru-RU" dirty="0" smtClean="0"/>
                        <a:t>Охват дошкольным</a:t>
                      </a:r>
                      <a:r>
                        <a:rPr lang="ru-RU" baseline="0" dirty="0" smtClean="0"/>
                        <a:t> образованием детей от 3 до 7 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aseline="0" dirty="0" smtClean="0"/>
                        <a:t> 100 </a:t>
                      </a:r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559597">
                <a:tc>
                  <a:txBody>
                    <a:bodyPr/>
                    <a:lstStyle/>
                    <a:p>
                      <a:r>
                        <a:rPr lang="ru-RU" dirty="0" smtClean="0"/>
                        <a:t>Удельный</a:t>
                      </a:r>
                      <a:r>
                        <a:rPr lang="ru-RU" baseline="0" dirty="0" smtClean="0"/>
                        <a:t> вес численности учителей в возрасте до 35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12,3%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11 %</a:t>
                      </a:r>
                      <a:endParaRPr lang="ru-RU" dirty="0"/>
                    </a:p>
                  </a:txBody>
                  <a:tcPr/>
                </a:tc>
              </a:tr>
              <a:tr h="986317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граждан, использующих механизм получения государственной услуги в электронной форме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70 </a:t>
                      </a:r>
                      <a:r>
                        <a:rPr lang="ru-RU" baseline="0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100 %</a:t>
                      </a:r>
                      <a:endParaRPr lang="ru-RU" dirty="0"/>
                    </a:p>
                  </a:txBody>
                  <a:tcPr/>
                </a:tc>
              </a:tr>
              <a:tr h="483397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уч-ся, получающих услугу</a:t>
                      </a:r>
                    </a:p>
                    <a:p>
                      <a:r>
                        <a:rPr lang="ru-RU" dirty="0" smtClean="0"/>
                        <a:t>дополнительного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76,6%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76,6%</a:t>
                      </a:r>
                      <a:endParaRPr lang="ru-RU" dirty="0"/>
                    </a:p>
                  </a:txBody>
                  <a:tcPr/>
                </a:tc>
              </a:tr>
              <a:tr h="1027099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образовательных учреждений, имеющих лицензию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100 %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133600" y="1371600"/>
            <a:ext cx="1600200" cy="683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99,9%</a:t>
            </a:r>
          </a:p>
        </p:txBody>
      </p:sp>
    </p:spTree>
    <p:extLst>
      <p:ext uri="{BB962C8B-B14F-4D97-AF65-F5344CB8AC3E}">
        <p14:creationId xmlns:p14="http://schemas.microsoft.com/office/powerpoint/2010/main" val="1111905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FA1C-FA96-4C91-9790-4F53FC78715F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206852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610600" cy="715962"/>
          </a:xfrm>
        </p:spPr>
        <p:txBody>
          <a:bodyPr/>
          <a:lstStyle/>
          <a:p>
            <a:r>
              <a:rPr lang="ru-RU" altLang="ru-RU" sz="3200"/>
              <a:t>Динамика роста (снижения) детей, посещающих образовательные учреждения</a:t>
            </a:r>
          </a:p>
        </p:txBody>
      </p:sp>
      <p:graphicFrame>
        <p:nvGraphicFramePr>
          <p:cNvPr id="2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221453597"/>
              </p:ext>
            </p:extLst>
          </p:nvPr>
        </p:nvGraphicFramePr>
        <p:xfrm>
          <a:off x="508000" y="1455738"/>
          <a:ext cx="8140700" cy="473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6854" name="Rectangle 6"/>
          <p:cNvSpPr>
            <a:spLocks noChangeArrowheads="1"/>
          </p:cNvSpPr>
          <p:nvPr/>
        </p:nvSpPr>
        <p:spPr bwMode="auto">
          <a:xfrm>
            <a:off x="7697788" y="4191000"/>
            <a:ext cx="7635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CC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2800" dirty="0" smtClean="0">
                <a:solidFill>
                  <a:srgbClr val="0066FF"/>
                </a:solidFill>
              </a:rPr>
              <a:t>- 20</a:t>
            </a:r>
            <a:endParaRPr lang="ru-RU" altLang="ru-RU" sz="2800" dirty="0">
              <a:solidFill>
                <a:srgbClr val="0066FF"/>
              </a:solidFill>
            </a:endParaRPr>
          </a:p>
        </p:txBody>
      </p:sp>
      <p:sp>
        <p:nvSpPr>
          <p:cNvPr id="206855" name="Rectangle 7"/>
          <p:cNvSpPr>
            <a:spLocks noChangeArrowheads="1"/>
          </p:cNvSpPr>
          <p:nvPr/>
        </p:nvSpPr>
        <p:spPr bwMode="auto">
          <a:xfrm>
            <a:off x="7543800" y="1219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CC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2800" dirty="0" smtClean="0"/>
              <a:t>- 12</a:t>
            </a:r>
            <a:endParaRPr lang="ru-RU" altLang="ru-R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sz="2800" dirty="0" smtClean="0"/>
              <a:t>Приведение в нормативное состояние образовательных учреждений</a:t>
            </a:r>
            <a:endParaRPr lang="ru-RU" sz="28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136835086"/>
              </p:ext>
            </p:extLst>
          </p:nvPr>
        </p:nvGraphicFramePr>
        <p:xfrm>
          <a:off x="457200" y="1219199"/>
          <a:ext cx="8229600" cy="5478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2133600"/>
              </a:tblGrid>
              <a:tr h="375415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Наименование учреждения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Сумма, тыс. р.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419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Ремонт МБОУ ДО ЦДО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8 336,7</a:t>
                      </a:r>
                    </a:p>
                    <a:p>
                      <a:pPr algn="r"/>
                      <a:endParaRPr lang="ru-RU" sz="2000" dirty="0"/>
                    </a:p>
                  </a:txBody>
                  <a:tcPr/>
                </a:tc>
              </a:tr>
              <a:tr h="95297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Ремонт МБОУ Специальная (коррекционная) школа-интернат 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773,5</a:t>
                      </a:r>
                      <a:endParaRPr lang="ru-RU" sz="2000" dirty="0"/>
                    </a:p>
                  </a:txBody>
                  <a:tcPr/>
                </a:tc>
              </a:tr>
              <a:tr h="65523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Ремонт МБДОУ детский сад «Солнышко»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1 211,3</a:t>
                      </a:r>
                      <a:endParaRPr lang="ru-RU" sz="2000" dirty="0"/>
                    </a:p>
                  </a:txBody>
                  <a:tcPr/>
                </a:tc>
              </a:tr>
              <a:tr h="66419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Ремонт  МБОУ «</a:t>
                      </a:r>
                      <a:r>
                        <a:rPr lang="ru-RU" sz="2000" dirty="0" err="1" smtClean="0"/>
                        <a:t>Вайская</a:t>
                      </a:r>
                      <a:r>
                        <a:rPr lang="ru-RU" sz="2000" dirty="0" smtClean="0"/>
                        <a:t> средняя общеобразовательная школа»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249,4</a:t>
                      </a:r>
                      <a:endParaRPr lang="ru-RU" sz="2000" dirty="0"/>
                    </a:p>
                  </a:txBody>
                  <a:tcPr/>
                </a:tc>
              </a:tr>
              <a:tr h="66419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Ремонт МБОУ «</a:t>
                      </a:r>
                      <a:r>
                        <a:rPr lang="ru-RU" sz="2000" dirty="0" err="1" smtClean="0"/>
                        <a:t>Вишерогорская</a:t>
                      </a:r>
                      <a:r>
                        <a:rPr lang="ru-RU" sz="2000" dirty="0" smtClean="0"/>
                        <a:t> основная общеобразовательная школа»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777</a:t>
                      </a:r>
                      <a:endParaRPr lang="ru-RU" sz="2000" dirty="0"/>
                    </a:p>
                  </a:txBody>
                  <a:tcPr/>
                </a:tc>
              </a:tr>
              <a:tr h="66419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Ремонт МБОУ «</a:t>
                      </a:r>
                      <a:r>
                        <a:rPr lang="ru-RU" sz="2000" dirty="0" err="1" smtClean="0"/>
                        <a:t>Усть-Язьвинская</a:t>
                      </a:r>
                      <a:r>
                        <a:rPr lang="ru-RU" sz="2000" dirty="0" smtClean="0"/>
                        <a:t> средняя общеобразовательная школа»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330</a:t>
                      </a:r>
                      <a:endParaRPr lang="ru-RU" sz="2000" dirty="0"/>
                    </a:p>
                  </a:txBody>
                  <a:tcPr/>
                </a:tc>
              </a:tr>
              <a:tr h="61739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Итого: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11 677,9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B31A-2349-44AD-9814-52D6B2325B5A}" type="slidenum">
              <a:rPr lang="ru-RU" altLang="ru-RU" smtClean="0"/>
              <a:pPr/>
              <a:t>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4697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/>
          <a:p>
            <a:r>
              <a:rPr lang="ru-RU" sz="3600" dirty="0" smtClean="0"/>
              <a:t>МП «Развитие культуры»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2274764"/>
              </p:ext>
            </p:extLst>
          </p:nvPr>
        </p:nvGraphicFramePr>
        <p:xfrm>
          <a:off x="76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16269590"/>
              </p:ext>
            </p:extLst>
          </p:nvPr>
        </p:nvGraphicFramePr>
        <p:xfrm>
          <a:off x="3581400" y="1140594"/>
          <a:ext cx="5486399" cy="496220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352800"/>
                <a:gridCol w="1066800"/>
                <a:gridCol w="1066799"/>
              </a:tblGrid>
              <a:tr h="48581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7451">
                <a:tc>
                  <a:txBody>
                    <a:bodyPr/>
                    <a:lstStyle/>
                    <a:p>
                      <a:r>
                        <a:rPr lang="ru-RU" dirty="0" smtClean="0"/>
                        <a:t>Увеличение кол-ва участников культурно-досуговых мероприятий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+ 2,5%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+ 0,9%</a:t>
                      </a:r>
                      <a:endParaRPr lang="ru-RU" dirty="0"/>
                    </a:p>
                  </a:txBody>
                  <a:tcPr/>
                </a:tc>
              </a:tr>
              <a:tr h="616537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r>
                        <a:rPr lang="ru-RU" baseline="0" dirty="0" smtClean="0"/>
                        <a:t> посещений библиотек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161 170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112 173</a:t>
                      </a:r>
                      <a:endParaRPr lang="ru-RU" dirty="0"/>
                    </a:p>
                  </a:txBody>
                  <a:tcPr/>
                </a:tc>
              </a:tr>
              <a:tr h="732688">
                <a:tc>
                  <a:txBody>
                    <a:bodyPr/>
                    <a:lstStyle/>
                    <a:p>
                      <a:r>
                        <a:rPr lang="ru-RU" dirty="0" smtClean="0"/>
                        <a:t>Посещаемость музейных учреждений, чел.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10 080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5 723</a:t>
                      </a:r>
                      <a:endParaRPr lang="ru-RU" dirty="0"/>
                    </a:p>
                  </a:txBody>
                  <a:tcPr/>
                </a:tc>
              </a:tr>
              <a:tr h="957451"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экземпляров новых поступлений в библиотечные фонды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2 150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3 068</a:t>
                      </a:r>
                      <a:endParaRPr lang="ru-RU" dirty="0"/>
                    </a:p>
                  </a:txBody>
                  <a:tcPr/>
                </a:tc>
              </a:tr>
              <a:tr h="1046697"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Отношение средней з/платы работников</a:t>
                      </a:r>
                      <a:r>
                        <a:rPr lang="ru-RU" baseline="0" dirty="0" smtClean="0"/>
                        <a:t> культуры к средней з/плате в Пермском крае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73 %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61,8 %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ru-RU">
              <a:latin typeface="Arial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133600" y="1371600"/>
            <a:ext cx="1600200" cy="683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b="1" dirty="0" smtClean="0">
                <a:latin typeface="Arial"/>
              </a:rPr>
              <a:t>99,5 %</a:t>
            </a:r>
            <a:endParaRPr lang="ru-RU" b="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3679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1994"/>
          </a:xfrm>
        </p:spPr>
        <p:txBody>
          <a:bodyPr/>
          <a:lstStyle/>
          <a:p>
            <a:r>
              <a:rPr lang="ru-RU" sz="3600" dirty="0" smtClean="0"/>
              <a:t>МП «Семья и дети Вишеры»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43901597"/>
              </p:ext>
            </p:extLst>
          </p:nvPr>
        </p:nvGraphicFramePr>
        <p:xfrm>
          <a:off x="228600" y="1600200"/>
          <a:ext cx="350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83153342"/>
              </p:ext>
            </p:extLst>
          </p:nvPr>
        </p:nvGraphicFramePr>
        <p:xfrm>
          <a:off x="3857016" y="1295400"/>
          <a:ext cx="5134583" cy="536217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305784"/>
                <a:gridCol w="990600"/>
                <a:gridCol w="838199"/>
              </a:tblGrid>
              <a:tr h="42441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7585"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</a:t>
                      </a:r>
                      <a:r>
                        <a:rPr lang="ru-RU" baseline="0" dirty="0" smtClean="0"/>
                        <a:t> семей в СОП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51</a:t>
                      </a:r>
                      <a:endParaRPr lang="ru-RU" dirty="0"/>
                    </a:p>
                  </a:txBody>
                  <a:tcPr/>
                </a:tc>
              </a:tr>
              <a:tr h="505225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семей в СОП, снятых с учета по</a:t>
                      </a:r>
                      <a:r>
                        <a:rPr lang="ru-RU" baseline="0" dirty="0" smtClean="0"/>
                        <a:t> итогам реабилитации, от общего числа семей в СОП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16,9 %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18,3%</a:t>
                      </a:r>
                      <a:endParaRPr lang="ru-RU" dirty="0"/>
                    </a:p>
                  </a:txBody>
                  <a:tcPr/>
                </a:tc>
              </a:tr>
              <a:tr h="505225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детей, охваченных</a:t>
                      </a:r>
                      <a:r>
                        <a:rPr lang="ru-RU" baseline="0" dirty="0" smtClean="0"/>
                        <a:t> оздоровлением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90</a:t>
                      </a:r>
                      <a:r>
                        <a:rPr lang="ru-RU" baseline="0" dirty="0" smtClean="0"/>
                        <a:t>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50,2%</a:t>
                      </a:r>
                      <a:endParaRPr lang="ru-RU" dirty="0"/>
                    </a:p>
                  </a:txBody>
                  <a:tcPr/>
                </a:tc>
              </a:tr>
              <a:tr h="474745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детей в СОП, охваченных оздоровлением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80,8%</a:t>
                      </a:r>
                      <a:endParaRPr lang="ru-RU" dirty="0"/>
                    </a:p>
                  </a:txBody>
                  <a:tcPr/>
                </a:tc>
              </a:tr>
              <a:tr h="520465">
                <a:tc>
                  <a:txBody>
                    <a:bodyPr/>
                    <a:lstStyle/>
                    <a:p>
                      <a:r>
                        <a:rPr lang="ru-RU" dirty="0" smtClean="0"/>
                        <a:t>К-во несовершеннолетних, совершивших преступления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849551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детей из многодетных и малообеспеченных многодетных семей, которым предоставлена социальная поддержка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590800" y="13716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83,5 %</a:t>
            </a:r>
          </a:p>
        </p:txBody>
      </p:sp>
    </p:spTree>
    <p:extLst>
      <p:ext uri="{BB962C8B-B14F-4D97-AF65-F5344CB8AC3E}">
        <p14:creationId xmlns:p14="http://schemas.microsoft.com/office/powerpoint/2010/main" val="1109490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1994"/>
          </a:xfrm>
        </p:spPr>
        <p:txBody>
          <a:bodyPr/>
          <a:lstStyle/>
          <a:p>
            <a:r>
              <a:rPr lang="ru-RU" sz="3600" dirty="0" smtClean="0"/>
              <a:t>МП «Развитие физической культуры, спорта и туризма»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35637957"/>
              </p:ext>
            </p:extLst>
          </p:nvPr>
        </p:nvGraphicFramePr>
        <p:xfrm>
          <a:off x="228600" y="1600200"/>
          <a:ext cx="350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76955911"/>
              </p:ext>
            </p:extLst>
          </p:nvPr>
        </p:nvGraphicFramePr>
        <p:xfrm>
          <a:off x="3733800" y="1371600"/>
          <a:ext cx="5257799" cy="526189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385114"/>
                <a:gridCol w="1014372"/>
                <a:gridCol w="858313"/>
              </a:tblGrid>
              <a:tr h="45201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73869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населения, систематически занимающаяся </a:t>
                      </a:r>
                      <a:r>
                        <a:rPr lang="ru-RU" dirty="0" err="1" smtClean="0"/>
                        <a:t>ФиС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44,2%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44,2%</a:t>
                      </a:r>
                      <a:endParaRPr lang="ru-RU" dirty="0"/>
                    </a:p>
                  </a:txBody>
                  <a:tcPr/>
                </a:tc>
              </a:tr>
              <a:tr h="681708"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Уровень обеспеченности граждан спортивными сооружениями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67,3%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67,6%</a:t>
                      </a:r>
                      <a:endParaRPr lang="ru-RU" dirty="0"/>
                    </a:p>
                  </a:txBody>
                  <a:tcPr/>
                </a:tc>
              </a:tr>
              <a:tr h="973869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Численность населения, принявшего участие в спортивных</a:t>
                      </a:r>
                      <a:r>
                        <a:rPr lang="ru-RU" baseline="0" dirty="0" smtClean="0"/>
                        <a:t> мероприятиях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4850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2011</a:t>
                      </a:r>
                      <a:endParaRPr lang="ru-RU" dirty="0"/>
                    </a:p>
                  </a:txBody>
                  <a:tcPr/>
                </a:tc>
              </a:tr>
              <a:tr h="973869">
                <a:tc>
                  <a:txBody>
                    <a:bodyPr/>
                    <a:lstStyle/>
                    <a:p>
                      <a:r>
                        <a:rPr lang="ru-RU" dirty="0" smtClean="0"/>
                        <a:t>Эффективность использования</a:t>
                      </a:r>
                      <a:r>
                        <a:rPr lang="ru-RU" baseline="0" dirty="0" smtClean="0"/>
                        <a:t> объектов спортивной инфраструктуры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31,4%</a:t>
                      </a:r>
                      <a:endParaRPr lang="ru-RU" dirty="0"/>
                    </a:p>
                  </a:txBody>
                  <a:tcPr/>
                </a:tc>
              </a:tr>
              <a:tr h="973869">
                <a:tc>
                  <a:txBody>
                    <a:bodyPr/>
                    <a:lstStyle/>
                    <a:p>
                      <a:r>
                        <a:rPr lang="ru-RU" dirty="0" smtClean="0"/>
                        <a:t>К-во участников, выполнивших знак отличия ГТО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590800" y="13716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99,7 %</a:t>
            </a:r>
          </a:p>
        </p:txBody>
      </p:sp>
    </p:spTree>
    <p:extLst>
      <p:ext uri="{BB962C8B-B14F-4D97-AF65-F5344CB8AC3E}">
        <p14:creationId xmlns:p14="http://schemas.microsoft.com/office/powerpoint/2010/main" val="19192689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685800"/>
          </a:xfrm>
        </p:spPr>
        <p:txBody>
          <a:bodyPr/>
          <a:lstStyle/>
          <a:p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Развитие спортивной инфраструктуры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1837479"/>
              </p:ext>
            </p:extLst>
          </p:nvPr>
        </p:nvGraphicFramePr>
        <p:xfrm>
          <a:off x="228600" y="838201"/>
          <a:ext cx="8686800" cy="576633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063099"/>
                <a:gridCol w="1623701"/>
              </a:tblGrid>
              <a:tr h="62323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Наименование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Сумма,</a:t>
                      </a:r>
                      <a:r>
                        <a:rPr lang="ru-RU" baseline="0" dirty="0" smtClean="0"/>
                        <a:t> тыс. руб.</a:t>
                      </a:r>
                      <a:endParaRPr lang="ru-RU" dirty="0"/>
                    </a:p>
                  </a:txBody>
                  <a:tcPr/>
                </a:tc>
              </a:tr>
              <a:tr h="92001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Устройство спортивной площадки</a:t>
                      </a:r>
                      <a:r>
                        <a:rPr lang="ru-RU" sz="2800" baseline="0" dirty="0" smtClean="0"/>
                        <a:t> в с. Верх-</a:t>
                      </a:r>
                      <a:r>
                        <a:rPr lang="ru-RU" sz="2800" baseline="0" dirty="0" err="1" smtClean="0"/>
                        <a:t>Язьва</a:t>
                      </a:r>
                      <a:endParaRPr lang="ru-RU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dirty="0" smtClean="0"/>
                        <a:t>4 000</a:t>
                      </a:r>
                      <a:endParaRPr lang="ru-RU" sz="2800" dirty="0"/>
                    </a:p>
                  </a:txBody>
                  <a:tcPr/>
                </a:tc>
              </a:tr>
              <a:tr h="133550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Устройство и приобретение спортивного оборудования для площадки комплекса ГТО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800" dirty="0" smtClean="0"/>
                    </a:p>
                    <a:p>
                      <a:pPr algn="r"/>
                      <a:r>
                        <a:rPr lang="ru-RU" sz="2800" dirty="0" smtClean="0"/>
                        <a:t>2 689</a:t>
                      </a:r>
                      <a:endParaRPr lang="ru-RU" sz="2800" dirty="0"/>
                    </a:p>
                  </a:txBody>
                  <a:tcPr/>
                </a:tc>
              </a:tr>
              <a:tr h="92001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Ремонт спортивного зала МБОУ "</a:t>
                      </a:r>
                      <a:r>
                        <a:rPr lang="ru-RU" sz="2800" dirty="0" err="1" smtClean="0"/>
                        <a:t>Паршаковская</a:t>
                      </a:r>
                      <a:r>
                        <a:rPr lang="ru-RU" sz="2800" dirty="0" smtClean="0"/>
                        <a:t> СОШ"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dirty="0" smtClean="0"/>
                        <a:t>1 563</a:t>
                      </a:r>
                      <a:endParaRPr lang="ru-RU" sz="2800" dirty="0"/>
                    </a:p>
                  </a:txBody>
                  <a:tcPr/>
                </a:tc>
              </a:tr>
              <a:tr h="92001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Ремонт спортивного зала МБОУ "</a:t>
                      </a:r>
                      <a:r>
                        <a:rPr lang="ru-RU" sz="2800" dirty="0" err="1" smtClean="0"/>
                        <a:t>Североколчимская</a:t>
                      </a:r>
                      <a:r>
                        <a:rPr lang="ru-RU" sz="2800" dirty="0" smtClean="0"/>
                        <a:t> СОШ"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800" dirty="0" smtClean="0"/>
                    </a:p>
                    <a:p>
                      <a:pPr algn="r"/>
                      <a:r>
                        <a:rPr lang="ru-RU" sz="2800" dirty="0" smtClean="0"/>
                        <a:t>580,8</a:t>
                      </a:r>
                      <a:endParaRPr lang="ru-RU" sz="2800" dirty="0"/>
                    </a:p>
                  </a:txBody>
                  <a:tcPr/>
                </a:tc>
              </a:tr>
              <a:tr h="920015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Всего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8 832,8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B31A-2349-44AD-9814-52D6B2325B5A}" type="slidenum">
              <a:rPr lang="ru-RU" altLang="ru-RU" smtClean="0">
                <a:solidFill>
                  <a:srgbClr val="000000"/>
                </a:solidFill>
              </a:rPr>
              <a:pPr/>
              <a:t>19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80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ru-RU" sz="2800" dirty="0" smtClean="0"/>
              <a:t>Доходы</a:t>
            </a:r>
            <a:r>
              <a:rPr lang="ru-RU" sz="3200" dirty="0" smtClean="0"/>
              <a:t> </a:t>
            </a:r>
            <a:r>
              <a:rPr lang="ru-RU" sz="2800" dirty="0" smtClean="0"/>
              <a:t>бюджета Красновишерского городского округа за 2020 год в разрезе видов доходов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8268480"/>
              </p:ext>
            </p:extLst>
          </p:nvPr>
        </p:nvGraphicFramePr>
        <p:xfrm>
          <a:off x="-23262" y="1524000"/>
          <a:ext cx="9014862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ACF1-CA63-4B65-8A81-0CA7E5EB1B96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70866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68362"/>
          </a:xfrm>
        </p:spPr>
        <p:txBody>
          <a:bodyPr/>
          <a:lstStyle/>
          <a:p>
            <a:r>
              <a:rPr lang="ru-RU" sz="3600" dirty="0" smtClean="0"/>
              <a:t>МП «Экономическое развитие»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09755537"/>
              </p:ext>
            </p:extLst>
          </p:nvPr>
        </p:nvGraphicFramePr>
        <p:xfrm>
          <a:off x="199103" y="1597794"/>
          <a:ext cx="350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29771631"/>
              </p:ext>
            </p:extLst>
          </p:nvPr>
        </p:nvGraphicFramePr>
        <p:xfrm>
          <a:off x="3733800" y="1524001"/>
          <a:ext cx="5181600" cy="4607803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008671"/>
                <a:gridCol w="1170039"/>
                <a:gridCol w="1002890"/>
              </a:tblGrid>
              <a:tr h="45040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56672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r>
                        <a:rPr lang="ru-RU" baseline="0" dirty="0" smtClean="0"/>
                        <a:t> СМП (на 1 тыс. жителей)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не менее 39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/>
                </a:tc>
              </a:tr>
              <a:tr h="756672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созданных</a:t>
                      </a:r>
                      <a:r>
                        <a:rPr lang="ru-RU" baseline="0" dirty="0" smtClean="0"/>
                        <a:t> рабочих мест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не</a:t>
                      </a:r>
                      <a:r>
                        <a:rPr lang="ru-RU" baseline="0" dirty="0" smtClean="0"/>
                        <a:t> менее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1563102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КФХ, реализующих</a:t>
                      </a:r>
                      <a:r>
                        <a:rPr lang="ru-RU" baseline="0" dirty="0" smtClean="0"/>
                        <a:t> проекты, связанные с производством с/х продукции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не менее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2</a:t>
                      </a:r>
                    </a:p>
                  </a:txBody>
                  <a:tcPr/>
                </a:tc>
              </a:tr>
              <a:tr h="1080957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участников ярмарок,</a:t>
                      </a:r>
                      <a:r>
                        <a:rPr lang="ru-RU" baseline="0" dirty="0" smtClean="0"/>
                        <a:t> реализующих с/х продукцию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не менее 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606E-968B-4626-ADDB-612FDEFC7B2C}" type="slidenum">
              <a:rPr lang="ru-RU" altLang="ru-RU" smtClean="0"/>
              <a:pPr/>
              <a:t>20</a:t>
            </a:fld>
            <a:endParaRPr lang="ru-RU" altLang="ru-RU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590800" y="13716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100 %</a:t>
            </a:r>
          </a:p>
        </p:txBody>
      </p:sp>
    </p:spTree>
    <p:extLst>
      <p:ext uri="{BB962C8B-B14F-4D97-AF65-F5344CB8AC3E}">
        <p14:creationId xmlns:p14="http://schemas.microsoft.com/office/powerpoint/2010/main" val="23548366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609600"/>
          </a:xfrm>
        </p:spPr>
        <p:txBody>
          <a:bodyPr/>
          <a:lstStyle/>
          <a:p>
            <a:r>
              <a:rPr lang="ru-RU" sz="3600" dirty="0" smtClean="0"/>
              <a:t>МП «Развитие транспортной системы»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59052056"/>
              </p:ext>
            </p:extLst>
          </p:nvPr>
        </p:nvGraphicFramePr>
        <p:xfrm>
          <a:off x="228600" y="1600200"/>
          <a:ext cx="350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29248637"/>
              </p:ext>
            </p:extLst>
          </p:nvPr>
        </p:nvGraphicFramePr>
        <p:xfrm>
          <a:off x="3733800" y="1597794"/>
          <a:ext cx="5257799" cy="449084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385114"/>
                <a:gridCol w="958286"/>
                <a:gridCol w="914399"/>
              </a:tblGrid>
              <a:tr h="88025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0949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автодорог, соответствующих нормативным требованиям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54 %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54 %</a:t>
                      </a:r>
                      <a:endParaRPr lang="ru-RU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ru-RU" dirty="0" smtClean="0"/>
                        <a:t>Обеспеченность транспортной доступности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99,8%</a:t>
                      </a:r>
                      <a:endParaRPr lang="ru-RU" dirty="0"/>
                    </a:p>
                  </a:txBody>
                  <a:tcPr/>
                </a:tc>
              </a:tr>
              <a:tr h="1973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граждан, получивших муниципальную услугу по перевозке</a:t>
                      </a:r>
                      <a:r>
                        <a:rPr lang="ru-RU" baseline="0" dirty="0" smtClean="0"/>
                        <a:t> пассажиров автотранспортом, по отношению к прошлому году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96,6%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83,3%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590800" y="13716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81,2 %</a:t>
            </a:r>
          </a:p>
        </p:txBody>
      </p:sp>
    </p:spTree>
    <p:extLst>
      <p:ext uri="{BB962C8B-B14F-4D97-AF65-F5344CB8AC3E}">
        <p14:creationId xmlns:p14="http://schemas.microsoft.com/office/powerpoint/2010/main" val="18629154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792162"/>
          </a:xfrm>
        </p:spPr>
        <p:txBody>
          <a:bodyPr/>
          <a:lstStyle/>
          <a:p>
            <a:r>
              <a:rPr lang="ru-RU" sz="2800" b="1" dirty="0" smtClean="0"/>
              <a:t>Анализ исполнения бюджета </a:t>
            </a:r>
            <a:br>
              <a:rPr lang="ru-RU" sz="2800" b="1" dirty="0" smtClean="0"/>
            </a:br>
            <a:r>
              <a:rPr lang="ru-RU" sz="2800" b="1" dirty="0" smtClean="0"/>
              <a:t>в части средств Дорожного фонда</a:t>
            </a:r>
            <a:endParaRPr lang="ru-RU" sz="2800" b="1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7417105"/>
              </p:ext>
            </p:extLst>
          </p:nvPr>
        </p:nvGraphicFramePr>
        <p:xfrm>
          <a:off x="457200" y="1447800"/>
          <a:ext cx="8229600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606E-968B-4626-ADDB-612FDEFC7B2C}" type="slidenum">
              <a:rPr lang="ru-RU" altLang="ru-RU" smtClean="0"/>
              <a:pPr/>
              <a:t>22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05921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715962"/>
          </a:xfrm>
        </p:spPr>
        <p:txBody>
          <a:bodyPr/>
          <a:lstStyle/>
          <a:p>
            <a:r>
              <a:rPr lang="ru-RU" sz="2800" b="1" dirty="0" smtClean="0"/>
              <a:t>Структура Дорожного фонда</a:t>
            </a: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4750572"/>
              </p:ext>
            </p:extLst>
          </p:nvPr>
        </p:nvGraphicFramePr>
        <p:xfrm>
          <a:off x="457200" y="914400"/>
          <a:ext cx="8229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ACF1-CA63-4B65-8A81-0CA7E5EB1B96}" type="slidenum">
              <a:rPr lang="ru-RU" altLang="ru-RU" smtClean="0"/>
              <a:pPr/>
              <a:t>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04691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911994"/>
          </a:xfrm>
        </p:spPr>
        <p:txBody>
          <a:bodyPr/>
          <a:lstStyle/>
          <a:p>
            <a:r>
              <a:rPr lang="ru-RU" sz="3200" dirty="0" smtClean="0"/>
              <a:t>МП «Развитие жилищно-коммунальной инфраструктуры Красновишерского ГО»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8745245"/>
              </p:ext>
            </p:extLst>
          </p:nvPr>
        </p:nvGraphicFramePr>
        <p:xfrm>
          <a:off x="228600" y="1600200"/>
          <a:ext cx="350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62016795"/>
              </p:ext>
            </p:extLst>
          </p:nvPr>
        </p:nvGraphicFramePr>
        <p:xfrm>
          <a:off x="3733800" y="1434508"/>
          <a:ext cx="5257799" cy="471626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385114"/>
                <a:gridCol w="958286"/>
                <a:gridCol w="914399"/>
              </a:tblGrid>
              <a:tr h="45054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34351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обустроенных санитарных зон источников водоснабжения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17,9 %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44,4 %</a:t>
                      </a:r>
                      <a:endParaRPr lang="ru-RU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граждан, переселенных из аварийного жилищного фонда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1228257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отремонтированных муниципальных жилых помещений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947709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обеспечения безопасности эксплуатации групповых резервуарных установок,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590800" y="13716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/>
              <a:t>80,1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5491570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Капитальный ремонт жилья</a:t>
            </a:r>
            <a:endParaRPr lang="ru-RU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4383193"/>
              </p:ext>
            </p:extLst>
          </p:nvPr>
        </p:nvGraphicFramePr>
        <p:xfrm>
          <a:off x="457200" y="1219200"/>
          <a:ext cx="8153400" cy="51053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9667"/>
                <a:gridCol w="6046342"/>
                <a:gridCol w="1557391"/>
              </a:tblGrid>
              <a:tr h="839405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Сумма,</a:t>
                      </a:r>
                      <a:r>
                        <a:rPr lang="ru-RU" baseline="0" dirty="0" smtClean="0"/>
                        <a:t> тыс. руб.</a:t>
                      </a:r>
                      <a:endParaRPr lang="ru-RU" dirty="0"/>
                    </a:p>
                  </a:txBody>
                  <a:tcPr/>
                </a:tc>
              </a:tr>
              <a:tr h="65287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Ул. Луначарского, д.19а, кв.1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466,3</a:t>
                      </a:r>
                      <a:endParaRPr lang="ru-RU" sz="2400" dirty="0"/>
                    </a:p>
                  </a:txBody>
                  <a:tcPr/>
                </a:tc>
              </a:tr>
              <a:tr h="74614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Ул. Островского,</a:t>
                      </a:r>
                      <a:r>
                        <a:rPr lang="ru-RU" sz="2400" baseline="0" dirty="0" smtClean="0"/>
                        <a:t> д. 22, кв. 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436,2</a:t>
                      </a:r>
                      <a:endParaRPr lang="ru-RU" sz="2400" dirty="0"/>
                    </a:p>
                  </a:txBody>
                  <a:tcPr/>
                </a:tc>
              </a:tr>
              <a:tr h="65287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Ул. Геологов, д. 18, кв. 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741,4</a:t>
                      </a:r>
                      <a:endParaRPr lang="ru-RU" sz="2400" dirty="0"/>
                    </a:p>
                  </a:txBody>
                  <a:tcPr/>
                </a:tc>
              </a:tr>
              <a:tr h="65287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Ул. Мира, д. 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150,8</a:t>
                      </a:r>
                      <a:endParaRPr lang="ru-RU" sz="2400" dirty="0"/>
                    </a:p>
                  </a:txBody>
                  <a:tcPr/>
                </a:tc>
              </a:tr>
              <a:tr h="65287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Ул. Толстого, д.9, кв. 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154,0</a:t>
                      </a:r>
                      <a:endParaRPr lang="ru-RU" sz="2400" dirty="0"/>
                    </a:p>
                  </a:txBody>
                  <a:tcPr/>
                </a:tc>
              </a:tr>
              <a:tr h="90836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Всего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1 948,7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B31A-2349-44AD-9814-52D6B2325B5A}" type="slidenum">
              <a:rPr lang="ru-RU" altLang="ru-RU" smtClean="0">
                <a:solidFill>
                  <a:srgbClr val="000000"/>
                </a:solidFill>
              </a:rPr>
              <a:pPr/>
              <a:t>25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4344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911994"/>
          </a:xfrm>
        </p:spPr>
        <p:txBody>
          <a:bodyPr/>
          <a:lstStyle/>
          <a:p>
            <a:r>
              <a:rPr lang="ru-RU" sz="3200" dirty="0" smtClean="0"/>
              <a:t>МП «Благоустройство и формирование комфортной городской среды»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28679695"/>
              </p:ext>
            </p:extLst>
          </p:nvPr>
        </p:nvGraphicFramePr>
        <p:xfrm>
          <a:off x="228600" y="1600200"/>
          <a:ext cx="350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90695484"/>
              </p:ext>
            </p:extLst>
          </p:nvPr>
        </p:nvGraphicFramePr>
        <p:xfrm>
          <a:off x="3733800" y="1434508"/>
          <a:ext cx="5257799" cy="454240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385114"/>
                <a:gridCol w="958286"/>
                <a:gridCol w="914399"/>
              </a:tblGrid>
              <a:tr h="45054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5751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</a:t>
                      </a:r>
                      <a:r>
                        <a:rPr lang="ru-RU" dirty="0" smtClean="0"/>
                        <a:t>обеспечения уличного освещения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90 </a:t>
                      </a:r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90 </a:t>
                      </a:r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1126350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</a:t>
                      </a:r>
                      <a:r>
                        <a:rPr lang="ru-RU" baseline="0" dirty="0" smtClean="0"/>
                        <a:t> обеспечения благоприятной и комфортной городской среды (от запланированных мероприятий)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100 %</a:t>
                      </a:r>
                      <a:endParaRPr lang="ru-RU" dirty="0"/>
                    </a:p>
                  </a:txBody>
                  <a:tcPr/>
                </a:tc>
              </a:tr>
              <a:tr h="975360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благоустройства общественных территорий сельских населенных пунктов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80 %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70 %</a:t>
                      </a:r>
                      <a:endParaRPr lang="ru-RU" dirty="0"/>
                    </a:p>
                  </a:txBody>
                  <a:tcPr/>
                </a:tc>
              </a:tr>
              <a:tr h="947709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обеспечения экологической безопасности окружающей среды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100 %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smtClean="0"/>
                        <a:t>100 %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590800" y="13716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/>
              <a:t>89,9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6616196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Формирование комфортной городской среды</a:t>
            </a:r>
            <a:endParaRPr lang="ru-RU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7364864"/>
              </p:ext>
            </p:extLst>
          </p:nvPr>
        </p:nvGraphicFramePr>
        <p:xfrm>
          <a:off x="457200" y="1600200"/>
          <a:ext cx="8229600" cy="460198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155894"/>
                <a:gridCol w="1090670"/>
                <a:gridCol w="1983036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Наименование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Кол-во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Сумма,</a:t>
                      </a:r>
                      <a:r>
                        <a:rPr lang="ru-RU" baseline="0" dirty="0" smtClean="0"/>
                        <a:t> тыс. руб.</a:t>
                      </a:r>
                      <a:endParaRPr lang="ru-RU" dirty="0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Благоустройство дворовых территорий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 smtClean="0"/>
                    </a:p>
                    <a:p>
                      <a:pPr algn="ctr"/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800" dirty="0" smtClean="0"/>
                    </a:p>
                    <a:p>
                      <a:pPr algn="r"/>
                      <a:r>
                        <a:rPr lang="ru-RU" sz="2800" dirty="0" smtClean="0"/>
                        <a:t>2 099</a:t>
                      </a:r>
                      <a:endParaRPr lang="ru-RU" sz="2800" dirty="0"/>
                    </a:p>
                  </a:txBody>
                  <a:tcPr/>
                </a:tc>
              </a:tr>
              <a:tr h="94979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Благоустройство общественных территорий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 smtClean="0"/>
                    </a:p>
                    <a:p>
                      <a:pPr algn="ctr"/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800" dirty="0" smtClean="0"/>
                    </a:p>
                    <a:p>
                      <a:pPr algn="r"/>
                      <a:r>
                        <a:rPr lang="ru-RU" sz="2800" dirty="0" smtClean="0"/>
                        <a:t>8 089</a:t>
                      </a:r>
                      <a:endParaRPr lang="ru-RU" sz="2800" dirty="0"/>
                    </a:p>
                  </a:txBody>
                  <a:tcPr/>
                </a:tc>
              </a:tr>
              <a:tr h="94979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Устройство контейнерных площадок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dirty="0" smtClean="0"/>
                        <a:t>333</a:t>
                      </a:r>
                      <a:endParaRPr lang="ru-RU" sz="2800" dirty="0"/>
                    </a:p>
                  </a:txBody>
                  <a:tcPr/>
                </a:tc>
              </a:tr>
              <a:tr h="949795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Всего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10 521</a:t>
                      </a:r>
                    </a:p>
                    <a:p>
                      <a:pPr algn="r"/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B31A-2349-44AD-9814-52D6B2325B5A}" type="slidenum">
              <a:rPr lang="ru-RU" altLang="ru-RU" smtClean="0">
                <a:solidFill>
                  <a:srgbClr val="000000"/>
                </a:solidFill>
              </a:rPr>
              <a:pPr/>
              <a:t>27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9040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911994"/>
          </a:xfrm>
        </p:spPr>
        <p:txBody>
          <a:bodyPr/>
          <a:lstStyle/>
          <a:p>
            <a:r>
              <a:rPr lang="ru-RU" sz="3200" dirty="0" smtClean="0"/>
              <a:t>МП «Управление земельными ресурсами Красновишерского городского округа»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59935407"/>
              </p:ext>
            </p:extLst>
          </p:nvPr>
        </p:nvGraphicFramePr>
        <p:xfrm>
          <a:off x="228600" y="1600200"/>
          <a:ext cx="350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67838732"/>
              </p:ext>
            </p:extLst>
          </p:nvPr>
        </p:nvGraphicFramePr>
        <p:xfrm>
          <a:off x="3733800" y="1434508"/>
          <a:ext cx="5257799" cy="487920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385114"/>
                <a:gridCol w="958286"/>
                <a:gridCol w="914399"/>
              </a:tblGrid>
              <a:tr h="45054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26350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многодетных семей, обеспеченных земельными участками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65 %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66 %</a:t>
                      </a:r>
                      <a:endParaRPr lang="ru-RU" dirty="0"/>
                    </a:p>
                  </a:txBody>
                  <a:tcPr/>
                </a:tc>
              </a:tr>
              <a:tr h="1126350">
                <a:tc>
                  <a:txBody>
                    <a:bodyPr/>
                    <a:lstStyle/>
                    <a:p>
                      <a:r>
                        <a:rPr lang="ru-RU" dirty="0" smtClean="0"/>
                        <a:t>Площадь</a:t>
                      </a:r>
                      <a:r>
                        <a:rPr lang="ru-RU" baseline="0" dirty="0" smtClean="0"/>
                        <a:t> земельных участков, дополнительно вовлеченных в оборот, 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4,4</a:t>
                      </a:r>
                      <a:endParaRPr lang="ru-RU" dirty="0"/>
                    </a:p>
                  </a:txBody>
                  <a:tcPr/>
                </a:tc>
              </a:tr>
              <a:tr h="1228257"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поступлений от использования земельных участков, тыс. р.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smtClean="0"/>
                        <a:t>33 250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33 589</a:t>
                      </a:r>
                      <a:endParaRPr lang="ru-RU" dirty="0"/>
                    </a:p>
                  </a:txBody>
                  <a:tcPr/>
                </a:tc>
              </a:tr>
              <a:tr h="947709"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задолженности по аренде земли</a:t>
                      </a:r>
                      <a:r>
                        <a:rPr lang="ru-RU" baseline="0" dirty="0" smtClean="0"/>
                        <a:t>, тыс. р.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2 000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2 858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590800" y="13716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/>
              <a:t>72,1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24526443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609600"/>
          </a:xfrm>
        </p:spPr>
        <p:txBody>
          <a:bodyPr/>
          <a:lstStyle/>
          <a:p>
            <a:r>
              <a:rPr lang="ru-RU" sz="3200" dirty="0" smtClean="0"/>
              <a:t>МП «Управление имуществом и Красновишерского городского округа»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25156381"/>
              </p:ext>
            </p:extLst>
          </p:nvPr>
        </p:nvGraphicFramePr>
        <p:xfrm>
          <a:off x="228600" y="1600200"/>
          <a:ext cx="350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22912799"/>
              </p:ext>
            </p:extLst>
          </p:nvPr>
        </p:nvGraphicFramePr>
        <p:xfrm>
          <a:off x="3753465" y="1294674"/>
          <a:ext cx="5257799" cy="472512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385114"/>
                <a:gridCol w="958286"/>
                <a:gridCol w="914399"/>
              </a:tblGrid>
              <a:tr h="36231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05798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объектов казны, прошедших госрегистрацию прав собственности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15 %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18 %</a:t>
                      </a:r>
                      <a:endParaRPr lang="ru-RU" dirty="0"/>
                    </a:p>
                  </a:txBody>
                  <a:tcPr/>
                </a:tc>
              </a:tr>
              <a:tr h="905798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</a:t>
                      </a:r>
                      <a:r>
                        <a:rPr lang="ru-RU" baseline="0" dirty="0" smtClean="0"/>
                        <a:t> недвижимого имущ-ва, находящегося в реестре муниципального имущества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100 %</a:t>
                      </a:r>
                      <a:endParaRPr lang="ru-RU" dirty="0"/>
                    </a:p>
                  </a:txBody>
                  <a:tcPr/>
                </a:tc>
              </a:tr>
              <a:tr h="11324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поступлений от использования муниципального имущества, тыс. р.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1 746</a:t>
                      </a:r>
                    </a:p>
                    <a:p>
                      <a:pPr algn="r"/>
                      <a:endParaRPr lang="ru-RU" dirty="0" smtClean="0"/>
                    </a:p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1 806</a:t>
                      </a:r>
                    </a:p>
                    <a:p>
                      <a:pPr algn="r"/>
                      <a:endParaRPr lang="ru-RU" dirty="0" smtClean="0"/>
                    </a:p>
                    <a:p>
                      <a:pPr algn="r"/>
                      <a:endParaRPr lang="ru-RU" dirty="0"/>
                    </a:p>
                  </a:txBody>
                  <a:tcPr/>
                </a:tc>
              </a:tr>
              <a:tr h="1341846"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задолженности по аренде имущества</a:t>
                      </a:r>
                      <a:r>
                        <a:rPr lang="ru-RU" baseline="0" dirty="0" smtClean="0"/>
                        <a:t>, тыс. р.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559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smtClean="0"/>
                        <a:t>540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590800" y="13716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/>
              <a:t>96,5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03493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2400" dirty="0" smtClean="0"/>
              <a:t>Исполнение плана по доходам бюджета за 2020 год (тыс. руб.)</a:t>
            </a:r>
            <a:endParaRPr lang="ru-RU" sz="2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4047677"/>
              </p:ext>
            </p:extLst>
          </p:nvPr>
        </p:nvGraphicFramePr>
        <p:xfrm>
          <a:off x="152400" y="1447800"/>
          <a:ext cx="8763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606E-968B-4626-ADDB-612FDEFC7B2C}" type="slidenum">
              <a:rPr lang="ru-RU" altLang="ru-RU" smtClean="0"/>
              <a:pPr/>
              <a:t>3</a:t>
            </a:fld>
            <a:endParaRPr lang="ru-RU" alt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981200" y="6172200"/>
            <a:ext cx="548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Исполнение плана по доходам – 97,7%</a:t>
            </a:r>
          </a:p>
        </p:txBody>
      </p:sp>
    </p:spTree>
    <p:extLst>
      <p:ext uri="{BB962C8B-B14F-4D97-AF65-F5344CB8AC3E}">
        <p14:creationId xmlns:p14="http://schemas.microsoft.com/office/powerpoint/2010/main" val="14769757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609600"/>
          </a:xfrm>
        </p:spPr>
        <p:txBody>
          <a:bodyPr/>
          <a:lstStyle/>
          <a:p>
            <a:r>
              <a:rPr lang="ru-RU" sz="3200" dirty="0" smtClean="0"/>
              <a:t>МП «Градостроительная деятельность»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89393867"/>
              </p:ext>
            </p:extLst>
          </p:nvPr>
        </p:nvGraphicFramePr>
        <p:xfrm>
          <a:off x="228600" y="1600200"/>
          <a:ext cx="350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73473499"/>
              </p:ext>
            </p:extLst>
          </p:nvPr>
        </p:nvGraphicFramePr>
        <p:xfrm>
          <a:off x="3771089" y="1140593"/>
          <a:ext cx="5257799" cy="530879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385114"/>
                <a:gridCol w="958286"/>
                <a:gridCol w="914399"/>
              </a:tblGrid>
              <a:tr h="55391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05136">
                <a:tc>
                  <a:txBody>
                    <a:bodyPr/>
                    <a:lstStyle/>
                    <a:p>
                      <a:r>
                        <a:rPr lang="ru-RU" dirty="0" smtClean="0"/>
                        <a:t>Обеспеченность актуализированными документами территориального</a:t>
                      </a:r>
                      <a:r>
                        <a:rPr lang="ru-RU" baseline="0" dirty="0" smtClean="0"/>
                        <a:t> планирования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60%</a:t>
                      </a:r>
                      <a:endParaRPr lang="ru-RU" dirty="0"/>
                    </a:p>
                  </a:txBody>
                  <a:tcPr/>
                </a:tc>
              </a:tr>
              <a:tr h="905136">
                <a:tc>
                  <a:txBody>
                    <a:bodyPr/>
                    <a:lstStyle/>
                    <a:p>
                      <a:r>
                        <a:rPr lang="ru-RU" dirty="0" smtClean="0"/>
                        <a:t>Обеспеченность актуализированными документами градостроительного зонирования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45%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66%</a:t>
                      </a:r>
                      <a:endParaRPr lang="ru-RU" dirty="0"/>
                    </a:p>
                  </a:txBody>
                  <a:tcPr/>
                </a:tc>
              </a:tr>
              <a:tr h="637213">
                <a:tc>
                  <a:txBody>
                    <a:bodyPr/>
                    <a:lstStyle/>
                    <a:p>
                      <a:r>
                        <a:rPr lang="ru-RU" dirty="0" smtClean="0"/>
                        <a:t>Обеспеченность условий для развития строительства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mtClean="0"/>
                        <a:t>100 </a:t>
                      </a:r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1176676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земель, вовлеченных в жилищное строительство</a:t>
                      </a:r>
                      <a:r>
                        <a:rPr lang="ru-RU" baseline="0" dirty="0" smtClean="0"/>
                        <a:t> на территории сельских поселений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62 %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62 %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590800" y="13716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/>
              <a:t>12,8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24314067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609600"/>
          </a:xfrm>
        </p:spPr>
        <p:txBody>
          <a:bodyPr/>
          <a:lstStyle/>
          <a:p>
            <a:r>
              <a:rPr lang="ru-RU" sz="3200" dirty="0" smtClean="0"/>
              <a:t>МП «Развитие и гармонизация межнациональных отношений»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09910326"/>
              </p:ext>
            </p:extLst>
          </p:nvPr>
        </p:nvGraphicFramePr>
        <p:xfrm>
          <a:off x="228600" y="1600200"/>
          <a:ext cx="350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57466810"/>
              </p:ext>
            </p:extLst>
          </p:nvPr>
        </p:nvGraphicFramePr>
        <p:xfrm>
          <a:off x="3657602" y="1597794"/>
          <a:ext cx="5371287" cy="4650605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458181"/>
                <a:gridCol w="978970"/>
                <a:gridCol w="934136"/>
              </a:tblGrid>
              <a:tr h="72128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47912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граждан, положительно оценивающих состояние межнациональных отношений от числа опрошенных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aseline="0" dirty="0" smtClean="0"/>
                        <a:t>80 </a:t>
                      </a:r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1190702"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Уровень толерантного отношения к представителям другой национальности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87 %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87 %</a:t>
                      </a:r>
                      <a:endParaRPr lang="ru-RU" dirty="0"/>
                    </a:p>
                  </a:txBody>
                  <a:tcPr/>
                </a:tc>
              </a:tr>
              <a:tr h="1190702">
                <a:tc>
                  <a:txBody>
                    <a:bodyPr/>
                    <a:lstStyle/>
                    <a:p>
                      <a:r>
                        <a:rPr lang="ru-RU" dirty="0" smtClean="0"/>
                        <a:t>Публикации в газете, направленные на укрепление единства нации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590800" y="13716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/>
              <a:t>100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23364821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609600"/>
          </a:xfrm>
        </p:spPr>
        <p:txBody>
          <a:bodyPr/>
          <a:lstStyle/>
          <a:p>
            <a:r>
              <a:rPr lang="ru-RU" sz="3200" dirty="0" smtClean="0"/>
              <a:t>МП «Обеспечение жильем отдельных категорий граждан»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98725461"/>
              </p:ext>
            </p:extLst>
          </p:nvPr>
        </p:nvGraphicFramePr>
        <p:xfrm>
          <a:off x="228600" y="1600200"/>
          <a:ext cx="350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75353356"/>
              </p:ext>
            </p:extLst>
          </p:nvPr>
        </p:nvGraphicFramePr>
        <p:xfrm>
          <a:off x="3657602" y="1447801"/>
          <a:ext cx="5371287" cy="45615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458181"/>
                <a:gridCol w="978970"/>
                <a:gridCol w="934136"/>
              </a:tblGrid>
              <a:tr h="53339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46483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r>
                        <a:rPr lang="ru-RU" baseline="0" dirty="0" smtClean="0"/>
                        <a:t> молодых семей, улучшивших жилищные условия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  <a:tr h="946483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квартир, приобретенных</a:t>
                      </a:r>
                      <a:r>
                        <a:rPr lang="ru-RU" baseline="0" dirty="0" smtClean="0"/>
                        <a:t> для детей-сирот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1025357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жилищных сертификатов, выданных реабилитированным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1109838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жилищных сертификатов, выданных инвалидам и ветеранам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590800" y="13716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/>
              <a:t>67,2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26798026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609600"/>
          </a:xfrm>
        </p:spPr>
        <p:txBody>
          <a:bodyPr/>
          <a:lstStyle/>
          <a:p>
            <a:r>
              <a:rPr lang="ru-RU" sz="3200" dirty="0" smtClean="0"/>
              <a:t>МП «Обеспечение пожарной безопасности»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5364162"/>
              </p:ext>
            </p:extLst>
          </p:nvPr>
        </p:nvGraphicFramePr>
        <p:xfrm>
          <a:off x="0" y="1597794"/>
          <a:ext cx="350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31453260"/>
              </p:ext>
            </p:extLst>
          </p:nvPr>
        </p:nvGraphicFramePr>
        <p:xfrm>
          <a:off x="3657602" y="990599"/>
          <a:ext cx="5371287" cy="548640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458181"/>
                <a:gridCol w="978970"/>
                <a:gridCol w="934136"/>
              </a:tblGrid>
              <a:tr h="45720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пожаров на территории Красновишерского городского округа на 10 тыс. населения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41</a:t>
                      </a:r>
                      <a:endParaRPr lang="ru-RU" dirty="0"/>
                    </a:p>
                  </a:txBody>
                  <a:tcPr/>
                </a:tc>
              </a:tr>
              <a:tr h="144780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Прикрытие территории населённых пунктов источниками противопожарного водоснабжения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</a:tr>
              <a:tr h="97536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пожарных депо, приведённых в нормативное состояние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Приобретение пожарных автомобилей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ru-RU" dirty="0" smtClean="0"/>
                        <a:t>Площадь противопожарных разрывов, кв. 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4000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057400" y="1371600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/>
              <a:t>93,2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3517622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8DC37-B44D-4701-9D3D-98EA7B39223A}" type="slidenum">
              <a:rPr lang="ru-RU" altLang="ru-RU"/>
              <a:pPr/>
              <a:t>34</a:t>
            </a:fld>
            <a:endParaRPr lang="ru-RU" altLang="ru-RU"/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4916"/>
            <a:ext cx="8229600" cy="107171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CC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z="3200" dirty="0" smtClean="0"/>
              <a:t>Динамика </a:t>
            </a:r>
            <a:r>
              <a:rPr lang="ru-RU" altLang="ru-RU" sz="3200" dirty="0"/>
              <a:t>заработной платы отдельных категорий работников, руб.</a:t>
            </a:r>
          </a:p>
        </p:txBody>
      </p:sp>
      <p:sp>
        <p:nvSpPr>
          <p:cNvPr id="294917" name="Line 5"/>
          <p:cNvSpPr>
            <a:spLocks noChangeShapeType="1"/>
          </p:cNvSpPr>
          <p:nvPr/>
        </p:nvSpPr>
        <p:spPr bwMode="auto">
          <a:xfrm>
            <a:off x="7086600" y="2209800"/>
            <a:ext cx="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972190211"/>
              </p:ext>
            </p:extLst>
          </p:nvPr>
        </p:nvGraphicFramePr>
        <p:xfrm>
          <a:off x="457200" y="914400"/>
          <a:ext cx="82296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A305-D8BC-4174-89A9-E4C75054DA12}" type="slidenum">
              <a:rPr lang="ru-RU" altLang="ru-RU"/>
              <a:pPr/>
              <a:t>35</a:t>
            </a:fld>
            <a:endParaRPr lang="ru-RU" altLang="ru-RU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685800"/>
          </a:xfrm>
        </p:spPr>
        <p:txBody>
          <a:bodyPr/>
          <a:lstStyle/>
          <a:p>
            <a:r>
              <a:rPr lang="ru-RU" altLang="ru-RU" sz="3200" dirty="0"/>
              <a:t>Сведения об остатках бюджетных средств на </a:t>
            </a:r>
            <a:r>
              <a:rPr lang="ru-RU" altLang="ru-RU" sz="3200" dirty="0" smtClean="0"/>
              <a:t>счете </a:t>
            </a:r>
            <a:r>
              <a:rPr lang="ru-RU" altLang="ru-RU" sz="3200" dirty="0"/>
              <a:t>бюджета района, тыс. руб.</a:t>
            </a:r>
          </a:p>
        </p:txBody>
      </p:sp>
      <p:graphicFrame>
        <p:nvGraphicFramePr>
          <p:cNvPr id="202794" name="Group 4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122023978"/>
              </p:ext>
            </p:extLst>
          </p:nvPr>
        </p:nvGraphicFramePr>
        <p:xfrm>
          <a:off x="381000" y="1371600"/>
          <a:ext cx="8458200" cy="4571999"/>
        </p:xfrm>
        <a:graphic>
          <a:graphicData uri="http://schemas.openxmlformats.org/drawingml/2006/table">
            <a:tbl>
              <a:tblPr/>
              <a:tblGrid>
                <a:gridCol w="6553200"/>
                <a:gridCol w="1905000"/>
              </a:tblGrid>
              <a:tr h="142885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Остаток средств бюджета по состоянию на 01.01.2019 г.                                 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106 788,5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53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том числе: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269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средства краевого бюджета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64 995,9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390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средства районного бюджета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41 792,6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B6B5-C5E2-43E0-87C8-60B6C4F70BF8}" type="slidenum">
              <a:rPr lang="ru-RU" altLang="ru-RU"/>
              <a:pPr/>
              <a:t>36</a:t>
            </a:fld>
            <a:endParaRPr lang="ru-RU" altLang="ru-RU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lang="ru-RU" altLang="ru-RU" dirty="0"/>
              <a:t>Утвердить:</a:t>
            </a:r>
          </a:p>
        </p:txBody>
      </p:sp>
      <p:graphicFrame>
        <p:nvGraphicFramePr>
          <p:cNvPr id="282647" name="Group 2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227299891"/>
              </p:ext>
            </p:extLst>
          </p:nvPr>
        </p:nvGraphicFramePr>
        <p:xfrm>
          <a:off x="381000" y="1447800"/>
          <a:ext cx="8229600" cy="4800600"/>
        </p:xfrm>
        <a:graphic>
          <a:graphicData uri="http://schemas.openxmlformats.org/drawingml/2006/table">
            <a:tbl>
              <a:tblPr/>
              <a:tblGrid>
                <a:gridCol w="4648200"/>
                <a:gridCol w="3581400"/>
              </a:tblGrid>
              <a:tr h="1104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ДОХОДЫ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656 690,6 тыс. 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3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РАСХОДЫ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671 787,7 тыс. 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64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ДЕФИЦИТ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15 097,1 тыс. 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589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МУНИЦИПАЛЬНЫЙ ДОЛГ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095C-0328-4E7B-85E2-C3275E9A3872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ru-RU" altLang="ru-RU" sz="2000" b="1" dirty="0">
                <a:solidFill>
                  <a:srgbClr val="993300"/>
                </a:solidFill>
              </a:rPr>
              <a:t>Структура основных видов доходов бюджета Красновишерского </a:t>
            </a:r>
            <a:r>
              <a:rPr lang="ru-RU" altLang="ru-RU" sz="2000" b="1" dirty="0" smtClean="0">
                <a:solidFill>
                  <a:srgbClr val="993300"/>
                </a:solidFill>
              </a:rPr>
              <a:t>городского округа в 2019-2020 г</a:t>
            </a:r>
            <a:r>
              <a:rPr lang="ru-RU" altLang="ru-RU" sz="2000" b="1" dirty="0">
                <a:solidFill>
                  <a:srgbClr val="993300"/>
                </a:solidFill>
              </a:rPr>
              <a:t>., %</a:t>
            </a: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06317059"/>
              </p:ext>
            </p:extLst>
          </p:nvPr>
        </p:nvGraphicFramePr>
        <p:xfrm>
          <a:off x="4724400" y="766762"/>
          <a:ext cx="4103687" cy="547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 bwMode="auto">
          <a:xfrm>
            <a:off x="609600" y="1143000"/>
            <a:ext cx="38100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838200"/>
            <a:ext cx="4038599" cy="532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sz="2800" dirty="0" smtClean="0"/>
              <a:t>Динамика поступления налоговых и неналоговых доходов, тыс. руб.</a:t>
            </a:r>
            <a:endParaRPr lang="ru-RU" sz="2800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285638936"/>
              </p:ext>
            </p:extLst>
          </p:nvPr>
        </p:nvGraphicFramePr>
        <p:xfrm>
          <a:off x="-304800" y="1143000"/>
          <a:ext cx="9829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5</a:t>
            </a:fld>
            <a:endParaRPr lang="ru-RU" altLang="ru-RU"/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>
            <a:off x="2667000" y="1676400"/>
            <a:ext cx="990600" cy="762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8880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6893-6CFF-4D92-B4AE-C7B900AE5BAC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44562"/>
          </a:xfrm>
        </p:spPr>
        <p:txBody>
          <a:bodyPr/>
          <a:lstStyle/>
          <a:p>
            <a:r>
              <a:rPr lang="ru-RU" altLang="ru-RU" sz="3000" dirty="0"/>
              <a:t>Сравнительный анализ структуры налоговых и неналоговых доходов бюджета</a:t>
            </a:r>
          </a:p>
        </p:txBody>
      </p:sp>
      <p:graphicFrame>
        <p:nvGraphicFramePr>
          <p:cNvPr id="3" name="Объект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96183392"/>
              </p:ext>
            </p:extLst>
          </p:nvPr>
        </p:nvGraphicFramePr>
        <p:xfrm>
          <a:off x="4800600" y="1473201"/>
          <a:ext cx="3911600" cy="482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 bwMode="auto">
          <a:xfrm>
            <a:off x="304800" y="1447800"/>
            <a:ext cx="38862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1447800"/>
            <a:ext cx="4114799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73162"/>
          </a:xfrm>
        </p:spPr>
        <p:txBody>
          <a:bodyPr/>
          <a:lstStyle/>
          <a:p>
            <a:r>
              <a:rPr lang="ru-RU" sz="2800" dirty="0" smtClean="0"/>
              <a:t>Динамика поступлений доходов, млн. руб.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u="sng" dirty="0" smtClean="0">
                <a:solidFill>
                  <a:srgbClr val="7030A0"/>
                </a:solidFill>
              </a:rPr>
              <a:t>Налог на доходы физических лиц</a:t>
            </a:r>
            <a:endParaRPr lang="ru-RU" sz="2800" b="1" u="sng" dirty="0">
              <a:solidFill>
                <a:srgbClr val="7030A0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621565328"/>
              </p:ext>
            </p:extLst>
          </p:nvPr>
        </p:nvGraphicFramePr>
        <p:xfrm>
          <a:off x="381000" y="1143000"/>
          <a:ext cx="84582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4874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763000" cy="685800"/>
          </a:xfrm>
        </p:spPr>
        <p:txBody>
          <a:bodyPr/>
          <a:lstStyle/>
          <a:p>
            <a:r>
              <a:rPr lang="ru-RU" sz="2800" dirty="0"/>
              <a:t>Динамика поступлений доходов, млн. руб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использования муниципальной собственности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164201594"/>
              </p:ext>
            </p:extLst>
          </p:nvPr>
        </p:nvGraphicFramePr>
        <p:xfrm>
          <a:off x="381000" y="381000"/>
          <a:ext cx="85344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9363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lexa\Совет Глав и МО, совещания, выездные, лекции\подложка для слайдов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901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3895928"/>
              </p:ext>
            </p:extLst>
          </p:nvPr>
        </p:nvGraphicFramePr>
        <p:xfrm>
          <a:off x="305272" y="1359227"/>
          <a:ext cx="8496944" cy="3039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38400" y="95794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ЕНВД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677422"/>
              </p:ext>
            </p:extLst>
          </p:nvPr>
        </p:nvGraphicFramePr>
        <p:xfrm>
          <a:off x="795906" y="4437111"/>
          <a:ext cx="7880550" cy="2262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627784" y="3991021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Транспортный налог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4800" y="138077"/>
            <a:ext cx="853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Динамика поступлений доходов, млн. руб.</a:t>
            </a:r>
            <a:endParaRPr lang="ru-RU" sz="2200" dirty="0"/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7485063" y="1216594"/>
            <a:ext cx="1706562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% к пред. году</a:t>
            </a:r>
          </a:p>
        </p:txBody>
      </p:sp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7485063" y="4263403"/>
            <a:ext cx="1706562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% к пред. году</a:t>
            </a:r>
          </a:p>
        </p:txBody>
      </p:sp>
    </p:spTree>
    <p:extLst>
      <p:ext uri="{BB962C8B-B14F-4D97-AF65-F5344CB8AC3E}">
        <p14:creationId xmlns:p14="http://schemas.microsoft.com/office/powerpoint/2010/main" val="373906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Designs\Сакура.pot</Template>
  <TotalTime>43727</TotalTime>
  <Words>1546</Words>
  <Application>Microsoft Office PowerPoint</Application>
  <PresentationFormat>Экран (4:3)</PresentationFormat>
  <Paragraphs>547</Paragraphs>
  <Slides>36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Оформление по умолчанию</vt:lpstr>
      <vt:lpstr>Отчет об исполнении бюджета Красновишерского городского округа за 2020 год</vt:lpstr>
      <vt:lpstr>Доходы бюджета Красновишерского городского округа за 2020 год в разрезе видов доходов</vt:lpstr>
      <vt:lpstr>Исполнение плана по доходам бюджета за 2020 год (тыс. руб.)</vt:lpstr>
      <vt:lpstr>Структура основных видов доходов бюджета Красновишерского городского округа в 2019-2020 г., %</vt:lpstr>
      <vt:lpstr>Динамика поступления налоговых и неналоговых доходов, тыс. руб.</vt:lpstr>
      <vt:lpstr>Сравнительный анализ структуры налоговых и неналоговых доходов бюджета</vt:lpstr>
      <vt:lpstr>Динамика поступлений доходов, млн. руб.  Налог на доходы физических лиц</vt:lpstr>
      <vt:lpstr>Динамика поступлений доходов, млн. руб. Доходы от использования муниципальной собственности  </vt:lpstr>
      <vt:lpstr>Презентация PowerPoint</vt:lpstr>
      <vt:lpstr>Исполнение плана по основным источникам налоговых и неналоговых поступлений</vt:lpstr>
      <vt:lpstr>Исполнение плана по расходам бюджета за 2020 год</vt:lpstr>
      <vt:lpstr>Структура расходов бюджета округа</vt:lpstr>
      <vt:lpstr>МП «Развитие системы образования»</vt:lpstr>
      <vt:lpstr>Динамика роста (снижения) детей, посещающих образовательные учреждения</vt:lpstr>
      <vt:lpstr>Приведение в нормативное состояние образовательных учреждений</vt:lpstr>
      <vt:lpstr>МП «Развитие культуры»</vt:lpstr>
      <vt:lpstr>МП «Семья и дети Вишеры»</vt:lpstr>
      <vt:lpstr>МП «Развитие физической культуры, спорта и туризма»</vt:lpstr>
      <vt:lpstr>Развитие спортивной инфраструктуры</vt:lpstr>
      <vt:lpstr>МП «Экономическое развитие»</vt:lpstr>
      <vt:lpstr>МП «Развитие транспортной системы»</vt:lpstr>
      <vt:lpstr>Анализ исполнения бюджета  в части средств Дорожного фонда</vt:lpstr>
      <vt:lpstr>Структура Дорожного фонда</vt:lpstr>
      <vt:lpstr>МП «Развитие жилищно-коммунальной инфраструктуры Красновишерского ГО»</vt:lpstr>
      <vt:lpstr>Капитальный ремонт жилья</vt:lpstr>
      <vt:lpstr>МП «Благоустройство и формирование комфортной городской среды»</vt:lpstr>
      <vt:lpstr>Формирование комфортной городской среды</vt:lpstr>
      <vt:lpstr>МП «Управление земельными ресурсами Красновишерского городского округа»</vt:lpstr>
      <vt:lpstr>МП «Управление имуществом и Красновишерского городского округа»</vt:lpstr>
      <vt:lpstr>МП «Градостроительная деятельность»</vt:lpstr>
      <vt:lpstr>МП «Развитие и гармонизация межнациональных отношений»</vt:lpstr>
      <vt:lpstr>МП «Обеспечение жильем отдельных категорий граждан»</vt:lpstr>
      <vt:lpstr>МП «Обеспечение пожарной безопасности»</vt:lpstr>
      <vt:lpstr>Динамика заработной платы отдельных категорий работников, руб.</vt:lpstr>
      <vt:lpstr>Сведения об остатках бюджетных средств на счете бюджета района, тыс. руб.</vt:lpstr>
      <vt:lpstr>Утвердить: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Ирина С. Лебедева</dc:creator>
  <cp:lastModifiedBy>Ирина С. Лебедева</cp:lastModifiedBy>
  <cp:revision>1427</cp:revision>
  <cp:lastPrinted>2017-03-24T11:05:31Z</cp:lastPrinted>
  <dcterms:created xsi:type="dcterms:W3CDTF">1601-01-01T00:00:00Z</dcterms:created>
  <dcterms:modified xsi:type="dcterms:W3CDTF">2021-03-23T09:40:28Z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